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heme/theme3.xml" ContentType="application/vnd.openxmlformats-officedocument.them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1.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2.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notesSlides/notesSlide3.xml" ContentType="application/vnd.openxmlformats-officedocument.presentationml.notesSlide+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notesSlides/notesSlide4.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notesSlides/notesSlide5.xml" ContentType="application/vnd.openxmlformats-officedocument.presentationml.notesSlide+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6.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7.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notesSlides/notesSlide8.xml" ContentType="application/vnd.openxmlformats-officedocument.presentationml.notesSlide+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notesSlides/notesSlide9.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notesSlides/notesSlide10.xml" ContentType="application/vnd.openxmlformats-officedocument.presentationml.notesSlide+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notesSlides/notesSlide11.xml" ContentType="application/vnd.openxmlformats-officedocument.presentationml.notesSlide+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notesSlides/notesSlide12.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13.xml" ContentType="application/vnd.openxmlformats-officedocument.presentationml.notesSlide+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notesSlides/notesSlide14.xml" ContentType="application/vnd.openxmlformats-officedocument.presentationml.notesSlide+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notesSlides/notesSlide15.xml" ContentType="application/vnd.openxmlformats-officedocument.presentationml.notesSlide+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notesSlides/notesSlide16.xml" ContentType="application/vnd.openxmlformats-officedocument.presentationml.notesSlide+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notesSlides/notesSlide17.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notesSlides/notesSlide18.xml" ContentType="application/vnd.openxmlformats-officedocument.presentationml.notesSlide+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notesSlides/notesSlide19.xml" ContentType="application/vnd.openxmlformats-officedocument.presentationml.notesSlide+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notesSlides/notesSlide20.xml" ContentType="application/vnd.openxmlformats-officedocument.presentationml.notesSlide+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notesSlides/notesSlide21.xml" ContentType="application/vnd.openxmlformats-officedocument.presentationml.notesSlide+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notesSlides/notesSlide22.xml" ContentType="application/vnd.openxmlformats-officedocument.presentationml.notesSlide+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notesSlides/notesSlide23.xml" ContentType="application/vnd.openxmlformats-officedocument.presentationml.notesSlide+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notesSlides/notesSlide24.xml" ContentType="application/vnd.openxmlformats-officedocument.presentationml.notesSlide+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notesSlides/notesSlide25.xml" ContentType="application/vnd.openxmlformats-officedocument.presentationml.notesSlide+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notesSlides/notesSlide26.xml" ContentType="application/vnd.openxmlformats-officedocument.presentationml.notesSlid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notesSlides/notesSlide27.xml" ContentType="application/vnd.openxmlformats-officedocument.presentationml.notesSlide+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notesSlides/notesSlide28.xml" ContentType="application/vnd.openxmlformats-officedocument.presentationml.notesSlide+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notesSlides/notesSlide29.xml" ContentType="application/vnd.openxmlformats-officedocument.presentationml.notesSlide+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notesSlides/notesSlide30.xml" ContentType="application/vnd.openxmlformats-officedocument.presentationml.notesSlide+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notesSlides/notesSlide31.xml" ContentType="application/vnd.openxmlformats-officedocument.presentationml.notesSlide+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notesSlides/notesSlide32.xml" ContentType="application/vnd.openxmlformats-officedocument.presentationml.notesSlide+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notesSlides/notesSlide33.xml" ContentType="application/vnd.openxmlformats-officedocument.presentationml.notesSlide+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notesSlides/notesSlide34.xml" ContentType="application/vnd.openxmlformats-officedocument.presentationml.notesSlide+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notesSlides/notesSlide35.xml" ContentType="application/vnd.openxmlformats-officedocument.presentationml.notesSlide+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notesSlides/notesSlide36.xml" ContentType="application/vnd.openxmlformats-officedocument.presentationml.notesSlide+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notesSlides/notesSlide37.xml" ContentType="application/vnd.openxmlformats-officedocument.presentationml.notesSlide+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notesSlides/notesSlide38.xml" ContentType="application/vnd.openxmlformats-officedocument.presentationml.notesSlide+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notesSlides/notesSlide39.xml" ContentType="application/vnd.openxmlformats-officedocument.presentationml.notesSlide+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notesSlides/notesSlide40.xml" ContentType="application/vnd.openxmlformats-officedocument.presentationml.notesSlide+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notesSlides/notesSlide41.xml" ContentType="application/vnd.openxmlformats-officedocument.presentationml.notesSlide+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notesSlides/notesSlide42.xml" ContentType="application/vnd.openxmlformats-officedocument.presentationml.notesSlide+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notesSlides/notesSlide43.xml" ContentType="application/vnd.openxmlformats-officedocument.presentationml.notesSlide+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notesSlides/notesSlide44.xml" ContentType="application/vnd.openxmlformats-officedocument.presentationml.notesSlide+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notesSlides/notesSlide45.xml" ContentType="application/vnd.openxmlformats-officedocument.presentationml.notesSlide+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notesSlides/notesSlide46.xml" ContentType="application/vnd.openxmlformats-officedocument.presentationml.notesSlide+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notesSlides/notesSlide47.xml" ContentType="application/vnd.openxmlformats-officedocument.presentationml.notesSlide+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notesSlides/notesSlide48.xml" ContentType="application/vnd.openxmlformats-officedocument.presentationml.notesSlide+xml"/>
  <Override PartName="/ppt/tags/tag522.xml" ContentType="application/vnd.openxmlformats-officedocument.presentationml.tags+xml"/>
  <Override PartName="/ppt/tags/tag5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64"/>
  </p:notesMasterIdLst>
  <p:sldIdLst>
    <p:sldId id="278" r:id="rId3"/>
    <p:sldId id="279" r:id="rId4"/>
    <p:sldId id="280" r:id="rId5"/>
    <p:sldId id="432" r:id="rId6"/>
    <p:sldId id="433" r:id="rId7"/>
    <p:sldId id="434" r:id="rId8"/>
    <p:sldId id="435" r:id="rId9"/>
    <p:sldId id="436" r:id="rId10"/>
    <p:sldId id="437" r:id="rId11"/>
    <p:sldId id="438" r:id="rId12"/>
    <p:sldId id="439" r:id="rId13"/>
    <p:sldId id="440" r:id="rId14"/>
    <p:sldId id="441" r:id="rId15"/>
    <p:sldId id="442" r:id="rId16"/>
    <p:sldId id="443" r:id="rId17"/>
    <p:sldId id="300" r:id="rId18"/>
    <p:sldId id="283" r:id="rId19"/>
    <p:sldId id="281" r:id="rId20"/>
    <p:sldId id="290" r:id="rId21"/>
    <p:sldId id="320" r:id="rId22"/>
    <p:sldId id="321" r:id="rId23"/>
    <p:sldId id="330" r:id="rId24"/>
    <p:sldId id="285" r:id="rId25"/>
    <p:sldId id="287" r:id="rId26"/>
    <p:sldId id="325" r:id="rId27"/>
    <p:sldId id="326" r:id="rId28"/>
    <p:sldId id="327" r:id="rId29"/>
    <p:sldId id="328" r:id="rId30"/>
    <p:sldId id="329" r:id="rId31"/>
    <p:sldId id="293" r:id="rId32"/>
    <p:sldId id="354" r:id="rId33"/>
    <p:sldId id="358" r:id="rId34"/>
    <p:sldId id="359" r:id="rId35"/>
    <p:sldId id="360" r:id="rId36"/>
    <p:sldId id="361" r:id="rId37"/>
    <p:sldId id="362" r:id="rId38"/>
    <p:sldId id="288" r:id="rId39"/>
    <p:sldId id="453" r:id="rId40"/>
    <p:sldId id="454" r:id="rId41"/>
    <p:sldId id="289" r:id="rId42"/>
    <p:sldId id="376" r:id="rId43"/>
    <p:sldId id="452" r:id="rId44"/>
    <p:sldId id="388" r:id="rId45"/>
    <p:sldId id="400" r:id="rId46"/>
    <p:sldId id="401" r:id="rId47"/>
    <p:sldId id="402" r:id="rId48"/>
    <p:sldId id="414" r:id="rId49"/>
    <p:sldId id="415" r:id="rId50"/>
    <p:sldId id="416" r:id="rId51"/>
    <p:sldId id="417" r:id="rId52"/>
    <p:sldId id="418" r:id="rId53"/>
    <p:sldId id="323" r:id="rId54"/>
    <p:sldId id="292" r:id="rId55"/>
    <p:sldId id="451" r:id="rId56"/>
    <p:sldId id="445" r:id="rId57"/>
    <p:sldId id="446" r:id="rId58"/>
    <p:sldId id="447" r:id="rId59"/>
    <p:sldId id="449" r:id="rId60"/>
    <p:sldId id="448" r:id="rId61"/>
    <p:sldId id="444" r:id="rId62"/>
    <p:sldId id="296" r:id="rId63"/>
  </p:sldIdLst>
  <p:sldSz cx="12192000" cy="6858000"/>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21" userDrawn="1">
          <p15:clr>
            <a:srgbClr val="A4A3A4"/>
          </p15:clr>
        </p15:guide>
        <p15:guide id="2" pos="383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671A7C8-08D9-44E9-99ED-FCCC5B9DE95F}" styleName="{fb7de6f6-23be-4c27-bab1-75ee11fcb775}">
    <a:wholeTbl>
      <a:tcTxStyle>
        <a:fontRef idx="none">
          <a:prstClr val="black"/>
        </a:fontRef>
      </a:tcTxStyle>
      <a:tcStyle>
        <a:tcBdr>
          <a:left>
            <a:ln w="19050" cmpd="sng">
              <a:solidFill>
                <a:srgbClr val="5C9CD2"/>
              </a:solidFill>
            </a:ln>
          </a:left>
          <a:right>
            <a:ln w="19050" cmpd="sng">
              <a:solidFill>
                <a:srgbClr val="5C9CD2"/>
              </a:solidFill>
            </a:ln>
          </a:right>
          <a:top>
            <a:ln w="19050" cmpd="sng">
              <a:solidFill>
                <a:srgbClr val="5C9CD2"/>
              </a:solidFill>
            </a:ln>
          </a:top>
          <a:bottom>
            <a:ln w="19050" cmpd="sng">
              <a:solidFill>
                <a:srgbClr val="5C9CD2"/>
              </a:solidFill>
            </a:ln>
          </a:bottom>
          <a:insideV>
            <a:ln w="19050" cmpd="sng">
              <a:solidFill>
                <a:srgbClr val="5C9CD2"/>
              </a:solidFill>
            </a:ln>
          </a:insideV>
        </a:tcBdr>
        <a:fill>
          <a:solidFill>
            <a:srgbClr val="F3F3F3"/>
          </a:solidFill>
        </a:fill>
      </a:tcStyle>
    </a:wholeTbl>
    <a:firstCol>
      <a:tcTxStyle>
        <a:fontRef idx="none">
          <a:prstClr val="black"/>
        </a:fontRef>
      </a:tcTxStyle>
      <a:tcStyle>
        <a:tcBdr>
          <a:left>
            <a:ln w="6350" cmpd="sng">
              <a:solidFill>
                <a:srgbClr val="B9D4EC"/>
              </a:solidFill>
            </a:ln>
          </a:left>
          <a:right>
            <a:ln w="6350" cmpd="sng">
              <a:solidFill>
                <a:srgbClr val="B9D4EC"/>
              </a:solidFill>
            </a:ln>
          </a:right>
          <a:insideV>
            <a:ln w="6350" cmpd="sng">
              <a:solidFill>
                <a:srgbClr val="B9D4EC"/>
              </a:solidFill>
            </a:ln>
          </a:insideV>
        </a:tcBdr>
        <a:fill>
          <a:solidFill>
            <a:srgbClr val="B9D4EC"/>
          </a:solidFill>
        </a:fill>
      </a:tcStyle>
    </a:firstCol>
    <a:firstRow>
      <a:tcTxStyle>
        <a:fontRef idx="none">
          <a:prstClr val="black"/>
        </a:fontRef>
      </a:tcTxStyle>
      <a:tcStyle>
        <a:tcBdr>
          <a:bottom>
            <a:ln w="28575" cmpd="sng">
              <a:solidFill>
                <a:srgbClr val="98C0E3"/>
              </a:solidFill>
            </a:ln>
          </a:bottom>
          <a:insideV>
            <a:ln w="28575" cmpd="sng">
              <a:solidFill>
                <a:srgbClr val="98C0E3"/>
              </a:solidFill>
            </a:ln>
          </a:insideV>
        </a:tcBdr>
        <a:fill>
          <a:solidFill>
            <a:srgbClr val="98C0E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47" autoAdjust="0"/>
    <p:restoredTop sz="86892" autoAdjust="0"/>
  </p:normalViewPr>
  <p:slideViewPr>
    <p:cSldViewPr snapToGrid="0" showGuides="1">
      <p:cViewPr varScale="1">
        <p:scale>
          <a:sx n="109" d="100"/>
          <a:sy n="109" d="100"/>
        </p:scale>
        <p:origin x="114" y="666"/>
      </p:cViewPr>
      <p:guideLst>
        <p:guide orient="horz" pos="2021"/>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区块链技术是一种分布式数据库技术，它的特点是去中心化、安全性高、透明度高、不可篡改等。它的出现主要是为了解决传统中心化数据库的一些问题，如单点故障、数据篡改、信任问题等。在技术、社会、行业和政府层面，区块链都有不同的影响和应用。</a:t>
            </a:r>
          </a:p>
        </p:txBody>
      </p:sp>
    </p:spTree>
    <p:extLst>
      <p:ext uri="{BB962C8B-B14F-4D97-AF65-F5344CB8AC3E}">
        <p14:creationId xmlns:p14="http://schemas.microsoft.com/office/powerpoint/2010/main" val="4246626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区块链技术是一种分布式数据库技术，它的特点是去中心化、安全性高、透明度高、不可篡改等。它的出现主要是为了解决传统中心化数据库的一些问题，如单点故障、数据篡改、信任问题等。在技术、社会、行业和政府层面，区块链都有不同的影响和应用。</a:t>
            </a:r>
          </a:p>
        </p:txBody>
      </p:sp>
    </p:spTree>
    <p:extLst>
      <p:ext uri="{BB962C8B-B14F-4D97-AF65-F5344CB8AC3E}">
        <p14:creationId xmlns:p14="http://schemas.microsoft.com/office/powerpoint/2010/main" val="841065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区块链技术是一种分布式数据库技术，它的特点是去中心化、安全性高、透明度高、不可篡改等。它的出现主要是为了解决传统中心化数据库的一些问题，如单点故障、数据篡改、信任问题等。在技术、社会、行业和政府层面，区块链都有不同的影响和应用。</a:t>
            </a:r>
          </a:p>
        </p:txBody>
      </p:sp>
    </p:spTree>
    <p:extLst>
      <p:ext uri="{BB962C8B-B14F-4D97-AF65-F5344CB8AC3E}">
        <p14:creationId xmlns:p14="http://schemas.microsoft.com/office/powerpoint/2010/main" val="3323651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区块链技术是一种分布式数据库技术，它的特点是去中心化、安全性高、透明度高、不可篡改等。它的出现主要是为了解决传统中心化数据库的一些问题，如单点故障、数据篡改、信任问题等。在技术、社会、行业和政府层面，区块链都有不同的影响和应用。</a:t>
            </a:r>
          </a:p>
        </p:txBody>
      </p:sp>
    </p:spTree>
    <p:extLst>
      <p:ext uri="{BB962C8B-B14F-4D97-AF65-F5344CB8AC3E}">
        <p14:creationId xmlns:p14="http://schemas.microsoft.com/office/powerpoint/2010/main" val="3102767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区块链技术是一种分布式数据库技术，它的特点是去中心化、安全性高、透明度高、不可篡改等。它的出现主要是为了解决传统中心化数据库的一些问题，如单点故障、数据篡改、信任问题等。在技术、社会、行业和政府层面，区块链都有不同的影响和应用。</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F7E4E7-560F-4995-92B5-D1B564E6D25A}" type="slidenum">
              <a:rPr lang="zh-CN" altLang="en-US" smtClean="0"/>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F7E4E7-560F-4995-92B5-D1B564E6D25A}" type="slidenum">
              <a:rPr lang="zh-CN" altLang="en-US" smtClean="0"/>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区块链技术是一种分布式数据库技术，它的特点是去中心化、安全性高、透明度高、不可篡改等。它的出现主要是为了解决传统中心化数据库的一些问题，如单点故障、数据篡改、信任问题等。在技术、社会、行业和政府层面，区块链都有不同的影响和应用。</a:t>
            </a:r>
          </a:p>
        </p:txBody>
      </p:sp>
    </p:spTree>
    <p:extLst>
      <p:ext uri="{BB962C8B-B14F-4D97-AF65-F5344CB8AC3E}">
        <p14:creationId xmlns:p14="http://schemas.microsoft.com/office/powerpoint/2010/main" val="1697075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F7E4E7-560F-4995-92B5-D1B564E6D25A}" type="slidenum">
              <a:rPr lang="zh-CN" altLang="en-US" smtClean="0"/>
              <a:t>26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F7E4E7-560F-4995-92B5-D1B564E6D25A}" type="slidenum">
              <a:rPr lang="zh-CN" altLang="en-US" smtClean="0"/>
              <a:t>27</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F7E4E7-560F-4995-92B5-D1B564E6D25A}" type="slidenum">
              <a:rPr lang="zh-CN" altLang="en-US" smtClean="0"/>
              <a:t>28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F7E4E7-560F-4995-92B5-D1B564E6D25A}" type="slidenum">
              <a:rPr lang="zh-CN" altLang="en-US" smtClean="0"/>
              <a:t>29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F7E4E7-560F-4995-92B5-D1B564E6D25A}" type="slidenum">
              <a:rPr lang="zh-CN" altLang="en-US" smtClean="0"/>
              <a:t>31</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F7E4E7-560F-4995-92B5-D1B564E6D25A}" type="slidenum">
              <a:rPr lang="zh-CN" altLang="en-US" smtClean="0"/>
              <a:t>32</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F7E4E7-560F-4995-92B5-D1B564E6D25A}" type="slidenum">
              <a:rPr lang="zh-CN" altLang="en-US" smtClean="0"/>
              <a:t>33</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F7E4E7-560F-4995-92B5-D1B564E6D25A}" type="slidenum">
              <a:rPr lang="zh-CN" altLang="en-US" smtClean="0"/>
              <a:t>34</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F7E4E7-560F-4995-92B5-D1B564E6D25A}" type="slidenum">
              <a:rPr lang="zh-CN" altLang="en-US" smtClean="0"/>
              <a:t>35</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a:latin typeface="微软雅黑" panose="020B0503020204020204" charset="-122"/>
                <a:ea typeface="微软雅黑" panose="020B0503020204020204" charset="-122"/>
                <a:cs typeface="微软雅黑" panose="020B0503020204020204" charset="-122"/>
                <a:sym typeface="+mn-ea"/>
              </a:rPr>
              <a:t>通俗来说，就像是你手里有两个不同类型的钱包，一个里面存着比特币，另一个里面存着以太坊，而你现在想要把比特币转移到以太坊钱包里。使用区块链跨链技术，你可以直接在不同的区块链网络之间进行转账操作，而不需要将比特币先卖出再用以太坊买入的繁琐过程，这样可以大大提高转账的效率和便利性。</a:t>
            </a:r>
            <a:endParaRPr>
              <a:latin typeface="微软雅黑" panose="020B0503020204020204" charset="-122"/>
              <a:ea typeface="微软雅黑" panose="020B0503020204020204" charset="-122"/>
              <a:cs typeface="微软雅黑" panose="020B0503020204020204" charset="-122"/>
            </a:endParaRPr>
          </a:p>
          <a:p>
            <a:endParaRPr lang="zh-CN" altLang="en-US" dirty="0"/>
          </a:p>
        </p:txBody>
      </p:sp>
      <p:sp>
        <p:nvSpPr>
          <p:cNvPr id="4" name="灯片编号占位符 3"/>
          <p:cNvSpPr>
            <a:spLocks noGrp="1"/>
          </p:cNvSpPr>
          <p:nvPr>
            <p:ph type="sldNum" sz="quarter" idx="5"/>
          </p:nvPr>
        </p:nvSpPr>
        <p:spPr/>
        <p:txBody>
          <a:bodyPr/>
          <a:lstStyle/>
          <a:p>
            <a:fld id="{C4F7E4E7-560F-4995-92B5-D1B564E6D25A}" type="slidenum">
              <a:rPr lang="zh-CN" altLang="en-US" smtClean="0"/>
              <a:t>36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区块链技术是一种分布式数据库技术，它的特点是去中心化、安全性高、透明度高、不可篡改等。它的出现主要是为了解决传统中心化数据库的一些问题，如单点故障、数据篡改、信任问题等。在技术、社会、行业和政府层面，区块链都有不同的影响和应用。</a:t>
            </a:r>
          </a:p>
        </p:txBody>
      </p:sp>
    </p:spTree>
    <p:extLst>
      <p:ext uri="{BB962C8B-B14F-4D97-AF65-F5344CB8AC3E}">
        <p14:creationId xmlns:p14="http://schemas.microsoft.com/office/powerpoint/2010/main" val="3971963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latin typeface="+mn-ea"/>
                <a:cs typeface="+mn-ea"/>
              </a:rPr>
              <a:t>区块链的共识算法是指在去中心化网络中，让不同节点之间达成一致的算法。这个过程可以理解为不同节点之间的投票和协商，从而确定哪些交易应该被包含在下一个区块中，并保证每个节点都能够得到相同的账本状态。</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463330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06166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混合拜占庭容错 </a:t>
            </a:r>
            <a:r>
              <a:rPr lang="en-US" altLang="zh-CN" dirty="0"/>
              <a:t>(MBFT, Mixed Byzantine Fault Tolerance) </a:t>
            </a:r>
            <a:r>
              <a:rPr lang="zh-CN" altLang="en-US" dirty="0"/>
              <a:t>是一种用于分布式系统的容错机制，旨在处理拜占庭故障，即系统中一些节点可能会表现出任意（包括恶意）行为。</a:t>
            </a:r>
            <a:r>
              <a:rPr lang="en-US" altLang="zh-CN" dirty="0"/>
              <a:t>MBFT </a:t>
            </a:r>
            <a:r>
              <a:rPr lang="zh-CN" altLang="en-US" dirty="0"/>
              <a:t>结合了多种拜占庭容错协议，以提高系统的鲁棒性和性能。以下是 </a:t>
            </a:r>
            <a:r>
              <a:rPr lang="en-US" altLang="zh-CN" dirty="0"/>
              <a:t>MBFT </a:t>
            </a:r>
            <a:r>
              <a:rPr lang="zh-CN" altLang="en-US" dirty="0"/>
              <a:t>的关键概念和工作原理：</a:t>
            </a:r>
          </a:p>
          <a:p>
            <a:endParaRPr lang="zh-CN" altLang="en-US" dirty="0"/>
          </a:p>
          <a:p>
            <a:r>
              <a:rPr lang="en-US" altLang="zh-CN" dirty="0"/>
              <a:t>### </a:t>
            </a:r>
            <a:r>
              <a:rPr lang="zh-CN" altLang="en-US" dirty="0"/>
              <a:t>关键概念</a:t>
            </a:r>
          </a:p>
          <a:p>
            <a:r>
              <a:rPr lang="en-US" altLang="zh-CN" dirty="0"/>
              <a:t>1. **</a:t>
            </a:r>
            <a:r>
              <a:rPr lang="zh-CN" altLang="en-US" dirty="0"/>
              <a:t>拜占庭故障**：指节点可能会以任意方式失效，包括发送错误信息、协同攻击或表现出恶意行为。</a:t>
            </a:r>
          </a:p>
          <a:p>
            <a:r>
              <a:rPr lang="en-US" altLang="zh-CN" dirty="0"/>
              <a:t>2. **</a:t>
            </a:r>
            <a:r>
              <a:rPr lang="zh-CN" altLang="en-US" dirty="0"/>
              <a:t>混合模型**：结合不同的拜占庭容错协议，根据系统的需求和特性进行选择和优化，以达到最佳的性能和可靠性。</a:t>
            </a:r>
          </a:p>
          <a:p>
            <a:r>
              <a:rPr lang="en-US" altLang="zh-CN" dirty="0"/>
              <a:t>3. **</a:t>
            </a:r>
            <a:r>
              <a:rPr lang="zh-CN" altLang="en-US" dirty="0"/>
              <a:t>容错能力**：能够在一定数量的节点发生拜占庭故障的情况下继续正常运行。</a:t>
            </a:r>
          </a:p>
          <a:p>
            <a:endParaRPr lang="zh-CN" altLang="en-US" dirty="0"/>
          </a:p>
          <a:p>
            <a:r>
              <a:rPr lang="en-US" altLang="zh-CN" dirty="0"/>
              <a:t>### </a:t>
            </a:r>
            <a:r>
              <a:rPr lang="zh-CN" altLang="en-US" dirty="0"/>
              <a:t>工作原理</a:t>
            </a:r>
          </a:p>
          <a:p>
            <a:r>
              <a:rPr lang="en-US" altLang="zh-CN" dirty="0"/>
              <a:t>1. **</a:t>
            </a:r>
            <a:r>
              <a:rPr lang="zh-CN" altLang="en-US" dirty="0"/>
              <a:t>协议组合**：</a:t>
            </a:r>
            <a:r>
              <a:rPr lang="en-US" altLang="zh-CN" dirty="0"/>
              <a:t>MBFT </a:t>
            </a:r>
            <a:r>
              <a:rPr lang="zh-CN" altLang="en-US" dirty="0"/>
              <a:t>通常结合了多种拜占庭容错协议，例如 </a:t>
            </a:r>
            <a:r>
              <a:rPr lang="en-US" altLang="zh-CN" dirty="0"/>
              <a:t>PBFT</a:t>
            </a:r>
            <a:r>
              <a:rPr lang="zh-CN" altLang="en-US" dirty="0"/>
              <a:t>（</a:t>
            </a:r>
            <a:r>
              <a:rPr lang="en-US" altLang="zh-CN" dirty="0"/>
              <a:t>Practical Byzantine Fault Tolerance</a:t>
            </a:r>
            <a:r>
              <a:rPr lang="zh-CN" altLang="en-US" dirty="0"/>
              <a:t>）、</a:t>
            </a:r>
            <a:r>
              <a:rPr lang="en-US" altLang="zh-CN" dirty="0"/>
              <a:t>ABFT</a:t>
            </a:r>
            <a:r>
              <a:rPr lang="zh-CN" altLang="en-US" dirty="0"/>
              <a:t>（</a:t>
            </a:r>
            <a:r>
              <a:rPr lang="en-US" altLang="zh-CN" dirty="0"/>
              <a:t>Asynchronous Byzantine Fault Tolerance</a:t>
            </a:r>
            <a:r>
              <a:rPr lang="zh-CN" altLang="en-US" dirty="0"/>
              <a:t>）等。根据系统的具体需求和场景，选择合适的协议进行组合。</a:t>
            </a:r>
          </a:p>
          <a:p>
            <a:r>
              <a:rPr lang="en-US" altLang="zh-CN" dirty="0"/>
              <a:t>2. **</a:t>
            </a:r>
            <a:r>
              <a:rPr lang="zh-CN" altLang="en-US" dirty="0"/>
              <a:t>动态调整**：根据网络状态和节点行为，动态调整所使用的拜占庭容错协议。这种灵活性使得 </a:t>
            </a:r>
            <a:r>
              <a:rPr lang="en-US" altLang="zh-CN" dirty="0"/>
              <a:t>MBFT </a:t>
            </a:r>
            <a:r>
              <a:rPr lang="zh-CN" altLang="en-US" dirty="0"/>
              <a:t>在不同环境下都能保持高效和可靠。</a:t>
            </a:r>
          </a:p>
          <a:p>
            <a:r>
              <a:rPr lang="en-US" altLang="zh-CN" dirty="0"/>
              <a:t>3. **</a:t>
            </a:r>
            <a:r>
              <a:rPr lang="zh-CN" altLang="en-US" dirty="0"/>
              <a:t>多层次保护**：通过多层次的保护机制，确保系统在面对不同类型的故障时都能保持稳定。例如，使用共识算法确保数据的一致性，使用加密技术保护数据的完整性和保密性。</a:t>
            </a:r>
          </a:p>
          <a:p>
            <a:endParaRPr lang="zh-CN" altLang="en-US" dirty="0"/>
          </a:p>
          <a:p>
            <a:r>
              <a:rPr lang="en-US" altLang="zh-CN" dirty="0"/>
              <a:t>### </a:t>
            </a:r>
            <a:r>
              <a:rPr lang="zh-CN" altLang="en-US" dirty="0"/>
              <a:t>优点</a:t>
            </a:r>
          </a:p>
          <a:p>
            <a:r>
              <a:rPr lang="en-US" altLang="zh-CN" dirty="0"/>
              <a:t>1. **</a:t>
            </a:r>
            <a:r>
              <a:rPr lang="zh-CN" altLang="en-US" dirty="0"/>
              <a:t>高可靠性**：通过组合多种拜占庭容错协议，增强了系统的容错能力。</a:t>
            </a:r>
          </a:p>
          <a:p>
            <a:r>
              <a:rPr lang="en-US" altLang="zh-CN" dirty="0"/>
              <a:t>2. **</a:t>
            </a:r>
            <a:r>
              <a:rPr lang="zh-CN" altLang="en-US" dirty="0"/>
              <a:t>灵活性**：能够根据实际情况动态调整协议，提高了系统的适应性和效率。</a:t>
            </a:r>
          </a:p>
          <a:p>
            <a:r>
              <a:rPr lang="en-US" altLang="zh-CN" dirty="0"/>
              <a:t>3. **</a:t>
            </a:r>
            <a:r>
              <a:rPr lang="zh-CN" altLang="en-US" dirty="0"/>
              <a:t>安全性**：多层次的保护机制，确保系统在恶劣环境下仍能安全运行。</a:t>
            </a:r>
          </a:p>
          <a:p>
            <a:endParaRPr lang="zh-CN" altLang="en-US" dirty="0"/>
          </a:p>
          <a:p>
            <a:r>
              <a:rPr lang="en-US" altLang="zh-CN" dirty="0"/>
              <a:t>### </a:t>
            </a:r>
            <a:r>
              <a:rPr lang="zh-CN" altLang="en-US" dirty="0"/>
              <a:t>应用场景</a:t>
            </a:r>
          </a:p>
          <a:p>
            <a:r>
              <a:rPr lang="en-US" altLang="zh-CN" dirty="0"/>
              <a:t>MBFT </a:t>
            </a:r>
            <a:r>
              <a:rPr lang="zh-CN" altLang="en-US" dirty="0"/>
              <a:t>常用于需要高可靠性和高安全性的分布式系统中，例如区块链、分布式数据库、物联网等。这些场景中，系统需要在存在恶意节点的情况下仍能正常工作，并确保数据的一致性和完整性。</a:t>
            </a:r>
          </a:p>
          <a:p>
            <a:endParaRPr lang="zh-CN" altLang="en-US" dirty="0"/>
          </a:p>
          <a:p>
            <a:r>
              <a:rPr lang="en-US" altLang="zh-CN" dirty="0"/>
              <a:t>### </a:t>
            </a:r>
            <a:r>
              <a:rPr lang="zh-CN" altLang="en-US" dirty="0"/>
              <a:t>总结</a:t>
            </a:r>
          </a:p>
          <a:p>
            <a:r>
              <a:rPr lang="zh-CN" altLang="en-US" dirty="0"/>
              <a:t>混合拜占庭容错 </a:t>
            </a:r>
            <a:r>
              <a:rPr lang="en-US" altLang="zh-CN" dirty="0"/>
              <a:t>(MBFT) </a:t>
            </a:r>
            <a:r>
              <a:rPr lang="zh-CN" altLang="en-US" dirty="0"/>
              <a:t>是一种结合多种拜占庭容错协议的分布式系统容错机制，通过灵活的协议组合和动态调整，提高系统的可靠性、安全性和适应性，广泛应用于各种需要高容错能力的分布式系统中。</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区块链技术是一种分布式数据库技术，它的特点是去中心化、安全性高、透明度高、不可篡改等。它的出现主要是为了解决传统中心化数据库的一些问题，如单点故障、数据篡改、信任问题等。在技术、社会、行业和政府层面，区块链都有不同的影响和应用。</a:t>
            </a:r>
          </a:p>
        </p:txBody>
      </p:sp>
    </p:spTree>
    <p:extLst>
      <p:ext uri="{BB962C8B-B14F-4D97-AF65-F5344CB8AC3E}">
        <p14:creationId xmlns:p14="http://schemas.microsoft.com/office/powerpoint/2010/main" val="14663026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64483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43953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20917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671930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4695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164101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42165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区块链技术是一种分布式数据库技术，它的特点是去中心化、安全性高、透明度高、不可篡改等。它的出现主要是为了解决传统中心化数据库的一些问题，如单点故障、数据篡改、信任问题等。在技术、社会、行业和政府层面，区块链都有不同的影响和应用。</a:t>
            </a:r>
          </a:p>
        </p:txBody>
      </p:sp>
    </p:spTree>
    <p:extLst>
      <p:ext uri="{BB962C8B-B14F-4D97-AF65-F5344CB8AC3E}">
        <p14:creationId xmlns:p14="http://schemas.microsoft.com/office/powerpoint/2010/main" val="410715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区块链技术是一种分布式数据库技术，它的特点是去中心化、安全性高、透明度高、不可篡改等。它的出现主要是为了解决传统中心化数据库的一些问题，如单点故障、数据篡改、信任问题等。在技术、社会、行业和政府层面，区块链都有不同的影响和应用。</a:t>
            </a:r>
          </a:p>
        </p:txBody>
      </p:sp>
    </p:spTree>
    <p:extLst>
      <p:ext uri="{BB962C8B-B14F-4D97-AF65-F5344CB8AC3E}">
        <p14:creationId xmlns:p14="http://schemas.microsoft.com/office/powerpoint/2010/main" val="4076343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区块链技术是一种分布式数据库技术，它的特点是去中心化、安全性高、透明度高、不可篡改等。它的出现主要是为了解决传统中心化数据库的一些问题，如单点故障、数据篡改、信任问题等。在技术、社会、行业和政府层面，区块链都有不同的影响和应用。</a:t>
            </a:r>
          </a:p>
        </p:txBody>
      </p:sp>
    </p:spTree>
    <p:extLst>
      <p:ext uri="{BB962C8B-B14F-4D97-AF65-F5344CB8AC3E}">
        <p14:creationId xmlns:p14="http://schemas.microsoft.com/office/powerpoint/2010/main" val="1539455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区块链技术是一种分布式数据库技术，它的特点是去中心化、安全性高、透明度高、不可篡改等。它的出现主要是为了解决传统中心化数据库的一些问题，如单点故障、数据篡改、信任问题等。在技术、社会、行业和政府层面，区块链都有不同的影响和应用。</a:t>
            </a:r>
          </a:p>
        </p:txBody>
      </p:sp>
    </p:spTree>
    <p:extLst>
      <p:ext uri="{BB962C8B-B14F-4D97-AF65-F5344CB8AC3E}">
        <p14:creationId xmlns:p14="http://schemas.microsoft.com/office/powerpoint/2010/main" val="1159875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区块链技术是一种分布式数据库技术，它的特点是去中心化、安全性高、透明度高、不可篡改等。它的出现主要是为了解决传统中心化数据库的一些问题，如单点故障、数据篡改、信任问题等。在技术、社会、行业和政府层面，区块链都有不同的影响和应用。</a:t>
            </a:r>
          </a:p>
        </p:txBody>
      </p:sp>
    </p:spTree>
    <p:extLst>
      <p:ext uri="{BB962C8B-B14F-4D97-AF65-F5344CB8AC3E}">
        <p14:creationId xmlns:p14="http://schemas.microsoft.com/office/powerpoint/2010/main" val="1396904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tags" Target="../tags/tag82.xml"/><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tags" Target="../tags/tag81.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5" Type="http://schemas.openxmlformats.org/officeDocument/2006/relationships/tags" Target="../tags/tag74.xml"/><Relationship Id="rId10" Type="http://schemas.openxmlformats.org/officeDocument/2006/relationships/tags" Target="../tags/tag79.xml"/><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slideMaster" Target="../slideMasters/slideMaster2.xml"/><Relationship Id="rId5" Type="http://schemas.openxmlformats.org/officeDocument/2006/relationships/tags" Target="../tags/tag87.xml"/><Relationship Id="rId4" Type="http://schemas.openxmlformats.org/officeDocument/2006/relationships/tags" Target="../tags/tag86.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slideMaster" Target="../slideMasters/slideMaster2.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slideMaster" Target="../slideMasters/slideMaster2.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07.xml"/><Relationship Id="rId3" Type="http://schemas.openxmlformats.org/officeDocument/2006/relationships/tags" Target="../tags/tag102.xml"/><Relationship Id="rId7" Type="http://schemas.openxmlformats.org/officeDocument/2006/relationships/tags" Target="../tags/tag106.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5" Type="http://schemas.openxmlformats.org/officeDocument/2006/relationships/slideMaster" Target="../slideMasters/slideMaster2.xml"/><Relationship Id="rId4" Type="http://schemas.openxmlformats.org/officeDocument/2006/relationships/tags" Target="../tags/tag11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17.xml"/><Relationship Id="rId7" Type="http://schemas.openxmlformats.org/officeDocument/2006/relationships/slideMaster" Target="../slideMasters/slideMaster2.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slideMaster" Target="../slideMasters/slideMaster2.xml"/><Relationship Id="rId5" Type="http://schemas.openxmlformats.org/officeDocument/2006/relationships/tags" Target="../tags/tag125.xml"/><Relationship Id="rId4" Type="http://schemas.openxmlformats.org/officeDocument/2006/relationships/tags" Target="../tags/tag124.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5" Type="http://schemas.openxmlformats.org/officeDocument/2006/relationships/slideMaster" Target="../slideMasters/slideMaster2.xml"/><Relationship Id="rId4" Type="http://schemas.openxmlformats.org/officeDocument/2006/relationships/tags" Target="../tags/tag129.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37.xml"/><Relationship Id="rId3" Type="http://schemas.openxmlformats.org/officeDocument/2006/relationships/tags" Target="../tags/tag132.xml"/><Relationship Id="rId7" Type="http://schemas.openxmlformats.org/officeDocument/2006/relationships/tags" Target="../tags/tag136.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9"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40.xml"/><Relationship Id="rId7" Type="http://schemas.openxmlformats.org/officeDocument/2006/relationships/slideMaster" Target="../slideMasters/slideMaster2.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s>
</file>

<file path=ppt/slideLayouts/_rels/slideLayout24.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46.xml"/><Relationship Id="rId7" Type="http://schemas.openxmlformats.org/officeDocument/2006/relationships/tags" Target="../tags/tag150.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58.xml"/><Relationship Id="rId3" Type="http://schemas.openxmlformats.org/officeDocument/2006/relationships/tags" Target="../tags/tag153.xml"/><Relationship Id="rId7" Type="http://schemas.openxmlformats.org/officeDocument/2006/relationships/tags" Target="../tags/tag157.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tags" Target="../tags/tag156.xml"/><Relationship Id="rId5" Type="http://schemas.openxmlformats.org/officeDocument/2006/relationships/tags" Target="../tags/tag155.xml"/><Relationship Id="rId10" Type="http://schemas.openxmlformats.org/officeDocument/2006/relationships/slideMaster" Target="../slideMasters/slideMaster2.xml"/><Relationship Id="rId4" Type="http://schemas.openxmlformats.org/officeDocument/2006/relationships/tags" Target="../tags/tag154.xml"/><Relationship Id="rId9" Type="http://schemas.openxmlformats.org/officeDocument/2006/relationships/tags" Target="../tags/tag159.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67.xml"/><Relationship Id="rId3" Type="http://schemas.openxmlformats.org/officeDocument/2006/relationships/tags" Target="../tags/tag162.xml"/><Relationship Id="rId7" Type="http://schemas.openxmlformats.org/officeDocument/2006/relationships/tags" Target="../tags/tag166.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5" Type="http://schemas.openxmlformats.org/officeDocument/2006/relationships/tags" Target="../tags/tag164.xml"/><Relationship Id="rId10" Type="http://schemas.openxmlformats.org/officeDocument/2006/relationships/slideMaster" Target="../slideMasters/slideMaster2.xml"/><Relationship Id="rId4" Type="http://schemas.openxmlformats.org/officeDocument/2006/relationships/tags" Target="../tags/tag163.xml"/><Relationship Id="rId9" Type="http://schemas.openxmlformats.org/officeDocument/2006/relationships/tags" Target="../tags/tag168.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76.xml"/><Relationship Id="rId3" Type="http://schemas.openxmlformats.org/officeDocument/2006/relationships/tags" Target="../tags/tag171.xml"/><Relationship Id="rId7" Type="http://schemas.openxmlformats.org/officeDocument/2006/relationships/tags" Target="../tags/tag175.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9"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84.xml"/><Relationship Id="rId3" Type="http://schemas.openxmlformats.org/officeDocument/2006/relationships/tags" Target="../tags/tag179.xml"/><Relationship Id="rId7" Type="http://schemas.openxmlformats.org/officeDocument/2006/relationships/tags" Target="../tags/tag183.xml"/><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tags" Target="../tags/tag182.xml"/><Relationship Id="rId5" Type="http://schemas.openxmlformats.org/officeDocument/2006/relationships/tags" Target="../tags/tag181.xml"/><Relationship Id="rId10" Type="http://schemas.openxmlformats.org/officeDocument/2006/relationships/slideMaster" Target="../slideMasters/slideMaster2.xml"/><Relationship Id="rId4" Type="http://schemas.openxmlformats.org/officeDocument/2006/relationships/tags" Target="../tags/tag180.xml"/><Relationship Id="rId9" Type="http://schemas.openxmlformats.org/officeDocument/2006/relationships/tags" Target="../tags/tag185.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88.xml"/><Relationship Id="rId7" Type="http://schemas.openxmlformats.org/officeDocument/2006/relationships/slideMaster" Target="../slideMasters/slideMaster2.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2024/5/28</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2024/5/28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2024/5/28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274320" y="321260"/>
            <a:ext cx="11683455" cy="39305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1171F1"/>
              </a:highlight>
            </a:endParaRPr>
          </a:p>
        </p:txBody>
      </p:sp>
      <p:sp>
        <p:nvSpPr>
          <p:cNvPr id="8" name="任意形状 8"/>
          <p:cNvSpPr/>
          <p:nvPr userDrawn="1">
            <p:custDataLst>
              <p:tags r:id="rId2"/>
            </p:custDataLst>
          </p:nvPr>
        </p:nvSpPr>
        <p:spPr>
          <a:xfrm>
            <a:off x="9490237" y="321259"/>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99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9" name="任意形状 9"/>
          <p:cNvSpPr/>
          <p:nvPr userDrawn="1">
            <p:custDataLst>
              <p:tags r:id="rId3"/>
            </p:custDataLst>
          </p:nvPr>
        </p:nvSpPr>
        <p:spPr>
          <a:xfrm rot="10800000">
            <a:off x="261015" y="2411670"/>
            <a:ext cx="1887415" cy="184012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10" name="矩形 9"/>
          <p:cNvSpPr/>
          <p:nvPr userDrawn="1">
            <p:custDataLst>
              <p:tags r:id="rId4"/>
            </p:custDataLst>
          </p:nvPr>
        </p:nvSpPr>
        <p:spPr>
          <a:xfrm>
            <a:off x="9471025" y="6254750"/>
            <a:ext cx="1800225"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custDataLst>
              <p:tags r:id="rId5"/>
            </p:custDataLst>
          </p:nvPr>
        </p:nvSpPr>
        <p:spPr>
          <a:xfrm flipV="1">
            <a:off x="750570" y="6305550"/>
            <a:ext cx="715645"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custDataLst>
              <p:tags r:id="rId6"/>
            </p:custDataLst>
          </p:nvPr>
        </p:nvSpPr>
        <p:spPr>
          <a:xfrm>
            <a:off x="1555115" y="6306820"/>
            <a:ext cx="88900"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7"/>
            </p:custDataLst>
          </p:nvPr>
        </p:nvSpPr>
        <p:spPr>
          <a:xfrm>
            <a:off x="1731010" y="6306820"/>
            <a:ext cx="253365"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日期占位符 15"/>
          <p:cNvSpPr>
            <a:spLocks noGrp="1"/>
          </p:cNvSpPr>
          <p:nvPr>
            <p:ph type="dt" sz="half" idx="10"/>
            <p:custDataLst>
              <p:tags r:id="rId8"/>
            </p:custDataLst>
          </p:nvPr>
        </p:nvSpPr>
        <p:spPr/>
        <p:txBody>
          <a:bodyPr/>
          <a:lstStyle/>
          <a:p>
            <a:fld id="{760FBDFE-C587-4B4C-A407-44438C67B59E}" type="datetimeFigureOut">
              <a:rPr lang="zh-CN" altLang="en-US" smtClean="0"/>
              <a:t>2024/5/28</a:t>
            </a:fld>
            <a:endParaRPr lang="zh-CN" altLang="en-US"/>
          </a:p>
        </p:txBody>
      </p:sp>
      <p:sp>
        <p:nvSpPr>
          <p:cNvPr id="17" name="页脚占位符 16"/>
          <p:cNvSpPr>
            <a:spLocks noGrp="1"/>
          </p:cNvSpPr>
          <p:nvPr>
            <p:ph type="ftr" sz="quarter" idx="11"/>
            <p:custDataLst>
              <p:tags r:id="rId9"/>
            </p:custDataLst>
          </p:nvPr>
        </p:nvSpPr>
        <p:spPr/>
        <p:txBody>
          <a:bodyPr/>
          <a:lstStyle/>
          <a:p>
            <a:endParaRPr lang="zh-CN" altLang="en-US" dirty="0"/>
          </a:p>
        </p:txBody>
      </p:sp>
      <p:sp>
        <p:nvSpPr>
          <p:cNvPr id="18" name="灯片编号占位符 17"/>
          <p:cNvSpPr>
            <a:spLocks noGrp="1"/>
          </p:cNvSpPr>
          <p:nvPr>
            <p:ph type="sldNum" sz="quarter" idx="12"/>
            <p:custDataLst>
              <p:tags r:id="rId10"/>
            </p:custDataLst>
          </p:nvPr>
        </p:nvSpPr>
        <p:spPr/>
        <p:txBody>
          <a:bodyPr/>
          <a:lstStyle/>
          <a:p>
            <a:fld id="{49AE70B2-8BF9-45C0-BB95-33D1B9D3A854}" type="slidenum">
              <a:rPr lang="zh-CN" altLang="en-US" smtClean="0"/>
              <a:t>‹#›</a:t>
            </a:fld>
            <a:endParaRPr lang="zh-CN" altLang="en-US" dirty="0"/>
          </a:p>
        </p:txBody>
      </p:sp>
      <p:sp>
        <p:nvSpPr>
          <p:cNvPr id="2" name="标题 1"/>
          <p:cNvSpPr>
            <a:spLocks noGrp="1"/>
          </p:cNvSpPr>
          <p:nvPr>
            <p:ph type="ctrTitle" hasCustomPrompt="1"/>
            <p:custDataLst>
              <p:tags r:id="rId11"/>
            </p:custDataLst>
          </p:nvPr>
        </p:nvSpPr>
        <p:spPr>
          <a:xfrm>
            <a:off x="883644" y="809127"/>
            <a:ext cx="9144000" cy="1896745"/>
          </a:xfrm>
        </p:spPr>
        <p:txBody>
          <a:bodyPr lIns="91440" tIns="45720" rIns="91440" bIns="0" anchor="b" anchorCtr="0">
            <a:normAutofit/>
          </a:bodyPr>
          <a:lstStyle>
            <a:lvl1pPr algn="l">
              <a:defRPr sz="6600" b="1" spc="600" baseline="0">
                <a:latin typeface="Arial" panose="020B0604020202020204" pitchFamily="34" charset="0"/>
              </a:defRPr>
            </a:lvl1pPr>
          </a:lstStyle>
          <a:p>
            <a:r>
              <a:rPr lang="zh-CN" altLang="en-US" dirty="0"/>
              <a:t>单击此处编辑标题</a:t>
            </a:r>
          </a:p>
        </p:txBody>
      </p:sp>
      <p:sp>
        <p:nvSpPr>
          <p:cNvPr id="3" name="副标题 2"/>
          <p:cNvSpPr>
            <a:spLocks noGrp="1"/>
          </p:cNvSpPr>
          <p:nvPr>
            <p:ph type="subTitle" idx="1" hasCustomPrompt="1"/>
            <p:custDataLst>
              <p:tags r:id="rId12"/>
            </p:custDataLst>
          </p:nvPr>
        </p:nvSpPr>
        <p:spPr>
          <a:xfrm>
            <a:off x="883643" y="3017520"/>
            <a:ext cx="9144000" cy="890270"/>
          </a:xfrm>
        </p:spPr>
        <p:txBody>
          <a:bodyPr lIns="91440" tIns="0" rIns="91440" bIns="45720">
            <a:normAutofit/>
          </a:bodyPr>
          <a:lstStyle>
            <a:lvl1pPr marL="0" indent="0" algn="l" eaLnBrk="1" fontAlgn="auto" latinLnBrk="0" hangingPunct="1">
              <a:lnSpc>
                <a:spcPct val="100000"/>
              </a:lnSpc>
              <a:buNone/>
              <a:defRPr sz="2400" u="none" strike="noStrike" kern="1200" cap="none" spc="200" normalizeH="0" baseline="0">
                <a:solidFill>
                  <a:schemeClr val="tx1">
                    <a:lumMod val="75000"/>
                    <a:lumOff val="25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5" name="文本占位符 4"/>
          <p:cNvSpPr>
            <a:spLocks noGrp="1"/>
          </p:cNvSpPr>
          <p:nvPr>
            <p:ph type="body" sz="quarter" idx="13" hasCustomPrompt="1"/>
            <p:custDataLst>
              <p:tags r:id="rId13"/>
            </p:custDataLst>
          </p:nvPr>
        </p:nvSpPr>
        <p:spPr>
          <a:xfrm>
            <a:off x="883644" y="5050433"/>
            <a:ext cx="3365430" cy="579657"/>
          </a:xfrm>
        </p:spPr>
        <p:txBody>
          <a:bodyPr lIns="91440" tIns="45720" rIns="91440" bIns="45720">
            <a:normAutofit/>
          </a:bodyPr>
          <a:lstStyle>
            <a:lvl1pPr marL="0" indent="0">
              <a:buNone/>
              <a:defRPr sz="2400" baseline="0">
                <a:solidFill>
                  <a:schemeClr val="accent1"/>
                </a:solidFill>
                <a:latin typeface="Arial" panose="020B0604020202020204" pitchFamily="34" charset="0"/>
              </a:defRPr>
            </a:lvl1pPr>
          </a:lstStyle>
          <a:p>
            <a:pPr lvl="0"/>
            <a:r>
              <a:rPr lang="zh-CN" altLang="en-US" dirty="0"/>
              <a:t>编辑文本</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2024/5/28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4" name="矩形 13"/>
          <p:cNvSpPr/>
          <p:nvPr userDrawn="1">
            <p:custDataLst>
              <p:tags r:id="rId1"/>
            </p:custDataLst>
          </p:nvPr>
        </p:nvSpPr>
        <p:spPr>
          <a:xfrm>
            <a:off x="0" y="6474460"/>
            <a:ext cx="12249150" cy="3835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1171F1"/>
              </a:highlight>
            </a:endParaRPr>
          </a:p>
        </p:txBody>
      </p:sp>
      <p:sp>
        <p:nvSpPr>
          <p:cNvPr id="2" name="标题 1"/>
          <p:cNvSpPr>
            <a:spLocks noGrp="1"/>
          </p:cNvSpPr>
          <p:nvPr>
            <p:ph type="title" hasCustomPrompt="1"/>
            <p:custDataLst>
              <p:tags r:id="rId2"/>
            </p:custDataLst>
          </p:nvPr>
        </p:nvSpPr>
        <p:spPr>
          <a:xfrm>
            <a:off x="4676775" y="2059757"/>
            <a:ext cx="6243774" cy="922021"/>
          </a:xfrm>
        </p:spPr>
        <p:txBody>
          <a:bodyPr lIns="91440" tIns="45720" rIns="91440" bIns="0" anchor="b" anchorCtr="0">
            <a:normAutofit/>
          </a:bodyPr>
          <a:lstStyle>
            <a:lvl1pPr>
              <a:defRPr sz="5400" u="none" strike="noStrike" kern="1200" cap="none" spc="300" normalizeH="0" baseline="0">
                <a:solidFill>
                  <a:schemeClr val="accent1"/>
                </a:solidFill>
                <a:uFillTx/>
                <a:latin typeface="Arial" panose="020B0604020202020204" pitchFamily="34" charset="0"/>
                <a:ea typeface="微软雅黑" panose="020B0503020204020204" charset="-122"/>
              </a:defRPr>
            </a:lvl1pPr>
          </a:lstStyle>
          <a:p>
            <a:r>
              <a:rPr lang="zh-CN" altLang="en-US" dirty="0"/>
              <a:t>单击此处编辑标题</a:t>
            </a:r>
          </a:p>
        </p:txBody>
      </p:sp>
      <p:sp>
        <p:nvSpPr>
          <p:cNvPr id="3" name="文本占位符 2"/>
          <p:cNvSpPr>
            <a:spLocks noGrp="1"/>
          </p:cNvSpPr>
          <p:nvPr>
            <p:ph type="body" idx="1" hasCustomPrompt="1"/>
            <p:custDataLst>
              <p:tags r:id="rId3"/>
            </p:custDataLst>
          </p:nvPr>
        </p:nvSpPr>
        <p:spPr>
          <a:xfrm>
            <a:off x="4676775" y="3102596"/>
            <a:ext cx="6243774" cy="1401006"/>
          </a:xfrm>
        </p:spPr>
        <p:txBody>
          <a:bodyPr lIns="91440" tIns="0" rIns="91440" bIns="45720">
            <a:normAutofit/>
          </a:bodyPr>
          <a:lstStyle>
            <a:lvl1pPr marL="0" indent="0" eaLnBrk="1" fontAlgn="auto" latinLnBrk="0" hangingPunct="1">
              <a:buNone/>
              <a:defRPr kumimoji="0" lang="zh-CN" altLang="en-US" sz="1800" b="0" i="0" u="none" strike="noStrike" kern="1200" cap="none" spc="150" normalizeH="0" baseline="0" noProof="1">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2024/5/28</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7628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45227" y="952508"/>
            <a:ext cx="5283242" cy="5388907"/>
          </a:xfrm>
        </p:spPr>
        <p:txBody>
          <a:bodyPr>
            <a:noAutofit/>
          </a:bodyPr>
          <a:lstStyle>
            <a:lvl1pPr>
              <a:defRPr sz="1600" baseline="0">
                <a:solidFill>
                  <a:schemeClr val="tx1">
                    <a:lumMod val="75000"/>
                    <a:lumOff val="25000"/>
                  </a:schemeClr>
                </a:solidFill>
                <a:latin typeface="Arial" panose="020B0604020202020204" pitchFamily="34" charset="0"/>
                <a:ea typeface="微软雅黑" panose="020B0503020204020204" charset="-122"/>
              </a:defRPr>
            </a:lvl1pPr>
            <a:lvl2pPr>
              <a:defRPr sz="1600" baseline="0">
                <a:solidFill>
                  <a:schemeClr val="tx1">
                    <a:lumMod val="75000"/>
                    <a:lumOff val="25000"/>
                  </a:schemeClr>
                </a:solidFill>
                <a:latin typeface="Arial" panose="020B0604020202020204" pitchFamily="34" charset="0"/>
                <a:ea typeface="微软雅黑" panose="020B0503020204020204" charset="-122"/>
              </a:defRPr>
            </a:lvl2pPr>
            <a:lvl3pPr>
              <a:defRPr sz="1600" baseline="0">
                <a:solidFill>
                  <a:schemeClr val="tx1">
                    <a:lumMod val="75000"/>
                    <a:lumOff val="25000"/>
                  </a:schemeClr>
                </a:solidFill>
                <a:latin typeface="Arial" panose="020B0604020202020204" pitchFamily="34" charset="0"/>
                <a:ea typeface="微软雅黑" panose="020B0503020204020204" charset="-122"/>
              </a:defRPr>
            </a:lvl3pPr>
            <a:lvl4pPr>
              <a:defRPr sz="1600" baseline="0">
                <a:solidFill>
                  <a:schemeClr val="tx1">
                    <a:lumMod val="75000"/>
                    <a:lumOff val="25000"/>
                  </a:schemeClr>
                </a:solidFill>
                <a:latin typeface="Arial" panose="020B0604020202020204" pitchFamily="34" charset="0"/>
                <a:ea typeface="微软雅黑" panose="020B0503020204020204" charset="-122"/>
              </a:defRPr>
            </a:lvl4pPr>
            <a:lvl5pPr>
              <a:defRPr sz="1600"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2024/5/28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2024/5/28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2024/5/28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2024/5/28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2024/5/28</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2024/5/28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2024/5/28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2024/5/28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388907"/>
          </a:xfrm>
        </p:spPr>
        <p:txBody>
          <a:bodyPr/>
          <a:lstStyle>
            <a:lvl1pPr>
              <a:defRPr baseline="0">
                <a:solidFill>
                  <a:schemeClr val="tx1">
                    <a:lumMod val="75000"/>
                    <a:lumOff val="25000"/>
                  </a:schemeClr>
                </a:solidFill>
                <a:latin typeface="Arial" panose="020B0604020202020204" pitchFamily="34" charset="0"/>
              </a:defRPr>
            </a:lvl1pPr>
            <a:lvl2pPr>
              <a:defRPr baseline="0">
                <a:solidFill>
                  <a:schemeClr val="tx1">
                    <a:lumMod val="75000"/>
                    <a:lumOff val="25000"/>
                  </a:schemeClr>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矩形 5"/>
          <p:cNvSpPr/>
          <p:nvPr userDrawn="1">
            <p:custDataLst>
              <p:tags r:id="rId1"/>
            </p:custDataLst>
          </p:nvPr>
        </p:nvSpPr>
        <p:spPr>
          <a:xfrm>
            <a:off x="266065" y="313690"/>
            <a:ext cx="11683365" cy="5634990"/>
          </a:xfrm>
          <a:prstGeom prst="rect">
            <a:avLst/>
          </a:prstGeom>
          <a:solidFill>
            <a:schemeClr val="tx2"/>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1171F1"/>
              </a:highlight>
            </a:endParaRPr>
          </a:p>
        </p:txBody>
      </p:sp>
      <p:sp>
        <p:nvSpPr>
          <p:cNvPr id="9" name="矩形 8"/>
          <p:cNvSpPr/>
          <p:nvPr userDrawn="1">
            <p:custDataLst>
              <p:tags r:id="rId2"/>
            </p:custDataLst>
          </p:nvPr>
        </p:nvSpPr>
        <p:spPr>
          <a:xfrm>
            <a:off x="1422400" y="4064000"/>
            <a:ext cx="5283200" cy="12700"/>
          </a:xfrm>
          <a:prstGeom prst="rect">
            <a:avLst/>
          </a:prstGeom>
          <a:solidFill>
            <a:schemeClr val="accent1">
              <a:lumMod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形状 8"/>
          <p:cNvSpPr/>
          <p:nvPr userDrawn="1">
            <p:custDataLst>
              <p:tags r:id="rId3"/>
            </p:custDataLst>
          </p:nvPr>
        </p:nvSpPr>
        <p:spPr>
          <a:xfrm>
            <a:off x="9480712" y="313004"/>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8" name="任意形状 9"/>
          <p:cNvSpPr/>
          <p:nvPr userDrawn="1">
            <p:custDataLst>
              <p:tags r:id="rId4"/>
            </p:custDataLst>
          </p:nvPr>
        </p:nvSpPr>
        <p:spPr>
          <a:xfrm rot="10800000">
            <a:off x="261015" y="4113028"/>
            <a:ext cx="1887415" cy="184012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99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hasCustomPrompt="1"/>
            <p:custDataLst>
              <p:tags r:id="rId5"/>
            </p:custDataLst>
          </p:nvPr>
        </p:nvSpPr>
        <p:spPr>
          <a:xfrm>
            <a:off x="1320799" y="2376714"/>
            <a:ext cx="6653601" cy="1607337"/>
          </a:xfrm>
        </p:spPr>
        <p:txBody>
          <a:bodyPr vert="horz" lIns="91440" tIns="45720" rIns="91440" bIns="0" rtlCol="0" anchor="b" anchorCtr="0">
            <a:normAutofit/>
          </a:bodyPr>
          <a:lstStyle>
            <a:lvl1pPr marL="0" marR="0" algn="l" defTabSz="914400" rtl="0" eaLnBrk="1" fontAlgn="auto" latinLnBrk="0" hangingPunct="1">
              <a:lnSpc>
                <a:spcPct val="100000"/>
              </a:lnSpc>
              <a:buNone/>
              <a:defRPr kumimoji="0" lang="zh-CN" altLang="en-US" sz="9600" b="1" i="0" u="none" strike="noStrike" kern="1200" cap="none" spc="6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编辑标题</a:t>
            </a:r>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t>2024/5/28</a:t>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p:custDataLst>
              <p:tags r:id="rId3"/>
            </p:custDataLst>
          </p:nvPr>
        </p:nvSpPr>
        <p:spPr/>
        <p:txBody>
          <a:bodyPr>
            <a:normAutofit/>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2024/5/28</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0"/>
            <a:ext cx="1219263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3"/>
            </p:custDataLst>
          </p:nvPr>
        </p:nvSpPr>
        <p:spPr>
          <a:xfrm>
            <a:off x="1281600" y="1249200"/>
            <a:ext cx="9626400" cy="723600"/>
          </a:xfrm>
        </p:spPr>
        <p:txBody>
          <a:bodyPr anchor="ctr">
            <a:normAutofit/>
          </a:bodyPr>
          <a:lstStyle>
            <a:lvl1pPr>
              <a:defRPr sz="3200" baseline="0">
                <a:solidFill>
                  <a:schemeClr val="accent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2024/5/28</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6" name="任意形状 8"/>
          <p:cNvSpPr/>
          <p:nvPr userDrawn="1">
            <p:custDataLst>
              <p:tags r:id="rId2"/>
            </p:custDataLst>
          </p:nvPr>
        </p:nvSpPr>
        <p:spPr>
          <a:xfrm rot="16200000">
            <a:off x="-21591" y="25773"/>
            <a:ext cx="1741805" cy="169862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10" name="任意形状 9"/>
          <p:cNvSpPr/>
          <p:nvPr userDrawn="1">
            <p:custDataLst>
              <p:tags r:id="rId3"/>
            </p:custDataLst>
          </p:nvPr>
        </p:nvSpPr>
        <p:spPr>
          <a:xfrm rot="10800000">
            <a:off x="0" y="5913755"/>
            <a:ext cx="976630"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hasCustomPrompt="1"/>
            <p:custDataLst>
              <p:tags r:id="rId4"/>
            </p:custDataLst>
          </p:nvPr>
        </p:nvSpPr>
        <p:spPr>
          <a:xfrm>
            <a:off x="583200" y="770400"/>
            <a:ext cx="3960000" cy="882000"/>
          </a:xfrm>
        </p:spPr>
        <p:txBody>
          <a:bodyPr anchor="ctr">
            <a:normAutofit/>
          </a:bodyPr>
          <a:lstStyle>
            <a:lvl1pPr>
              <a:defRPr sz="3600" baseline="0">
                <a:solidFill>
                  <a:schemeClr val="accent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2024/5/28</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3825"/>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8" name="任意形状 9"/>
          <p:cNvSpPr/>
          <p:nvPr userDrawn="1">
            <p:custDataLst>
              <p:tags r:id="rId2"/>
            </p:custDataLst>
          </p:nvPr>
        </p:nvSpPr>
        <p:spPr>
          <a:xfrm rot="16200000">
            <a:off x="-18383" y="15240"/>
            <a:ext cx="1243965" cy="121348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6" name="任意形状 8"/>
          <p:cNvSpPr/>
          <p:nvPr userDrawn="1">
            <p:custDataLst>
              <p:tags r:id="rId3"/>
            </p:custDataLst>
          </p:nvPr>
        </p:nvSpPr>
        <p:spPr>
          <a:xfrm>
            <a:off x="10344785" y="0"/>
            <a:ext cx="1847215" cy="180149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p:custDataLst>
              <p:tags r:id="rId4"/>
            </p:custDataLst>
          </p:nvPr>
        </p:nvSpPr>
        <p:spPr>
          <a:xfrm>
            <a:off x="612000" y="781200"/>
            <a:ext cx="10976400" cy="626400"/>
          </a:xfrm>
        </p:spPr>
        <p:txBody>
          <a:bodyPr anchor="ctr">
            <a:normAutofit/>
          </a:bodyPr>
          <a:lstStyle>
            <a:lvl1pPr algn="ctr">
              <a:defRPr sz="3600"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2024/5/28</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3810" y="5029201"/>
            <a:ext cx="12192000" cy="1828799"/>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10" name="任意形状 9"/>
          <p:cNvSpPr/>
          <p:nvPr userDrawn="1">
            <p:custDataLst>
              <p:tags r:id="rId2"/>
            </p:custDataLst>
          </p:nvPr>
        </p:nvSpPr>
        <p:spPr>
          <a:xfrm rot="10800000">
            <a:off x="3810" y="5905500"/>
            <a:ext cx="976630"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p:custDataLst>
              <p:tags r:id="rId3"/>
            </p:custDataLst>
          </p:nvPr>
        </p:nvSpPr>
        <p:spPr>
          <a:xfrm>
            <a:off x="604800" y="669600"/>
            <a:ext cx="10976400" cy="565200"/>
          </a:xfrm>
        </p:spPr>
        <p:txBody>
          <a:bodyPr anchor="ctr">
            <a:normAutofit/>
          </a:bodyPr>
          <a:lstStyle>
            <a:lvl1pPr algn="ctr">
              <a:defRPr sz="3200"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2024/5/28</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3492"/>
            <a:ext cx="12192000" cy="914400"/>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579755" y="193040"/>
            <a:ext cx="11037570" cy="521335"/>
          </a:xfrm>
        </p:spPr>
        <p:txBody>
          <a:bodyPr>
            <a:noAutofit/>
          </a:bodyPr>
          <a:lstStyle>
            <a:lvl1pPr>
              <a:defRPr sz="2800"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2024/5/28</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579600" y="1663200"/>
            <a:ext cx="5342400" cy="28944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6242400" y="1663200"/>
            <a:ext cx="5367600" cy="28944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8"/>
            </p:custDataLst>
          </p:nvPr>
        </p:nvSpPr>
        <p:spPr>
          <a:xfrm>
            <a:off x="572400" y="4816800"/>
            <a:ext cx="5342400" cy="7812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9"/>
            </p:custDataLst>
          </p:nvPr>
        </p:nvSpPr>
        <p:spPr>
          <a:xfrm>
            <a:off x="6253200" y="4813200"/>
            <a:ext cx="5367600" cy="7812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2"/>
            </p:custDataLst>
          </p:nvPr>
        </p:nvSpPr>
        <p:spPr>
          <a:xfrm>
            <a:off x="1522800" y="1339200"/>
            <a:ext cx="9144000" cy="2386800"/>
          </a:xfrm>
        </p:spPr>
        <p:txBody>
          <a:bodyPr anchor="b">
            <a:normAutofit/>
          </a:bodyPr>
          <a:lstStyle>
            <a:lvl1pPr algn="ctr">
              <a:defRPr sz="6000" baseline="0">
                <a:solidFill>
                  <a:schemeClr val="accent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2024/5/28</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1522413" y="3862800"/>
            <a:ext cx="9144000" cy="1656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2024/5/28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2024/5/28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2024/5/28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2024/5/28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2024/5/28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2024/5/28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2024/5/28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ags" Target="../tags/tag6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ags" Target="../tags/tag6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6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ags" Target="../tags/tag6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ags" Target="../tags/tag67.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2024/5/28</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2024/5/28</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accent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 Id="rId5" Type="http://schemas.openxmlformats.org/officeDocument/2006/relationships/slideLayout" Target="../slideLayouts/slideLayout12.xml"/><Relationship Id="rId4" Type="http://schemas.openxmlformats.org/officeDocument/2006/relationships/tags" Target="../tags/tag195.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54.xml"/><Relationship Id="rId7" Type="http://schemas.openxmlformats.org/officeDocument/2006/relationships/notesSlide" Target="../notesSlides/notesSlide7.xml"/><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slideLayout" Target="../slideLayouts/slideLayout18.xml"/><Relationship Id="rId11" Type="http://schemas.openxmlformats.org/officeDocument/2006/relationships/image" Target="../media/image11.png"/><Relationship Id="rId5" Type="http://schemas.openxmlformats.org/officeDocument/2006/relationships/tags" Target="../tags/tag256.xml"/><Relationship Id="rId10" Type="http://schemas.openxmlformats.org/officeDocument/2006/relationships/image" Target="../media/image10.png"/><Relationship Id="rId4" Type="http://schemas.openxmlformats.org/officeDocument/2006/relationships/tags" Target="../tags/tag255.xm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259.xml"/><Relationship Id="rId7" Type="http://schemas.openxmlformats.org/officeDocument/2006/relationships/notesSlide" Target="../notesSlides/notesSlide8.xml"/><Relationship Id="rId2" Type="http://schemas.openxmlformats.org/officeDocument/2006/relationships/tags" Target="../tags/tag258.xml"/><Relationship Id="rId1" Type="http://schemas.openxmlformats.org/officeDocument/2006/relationships/tags" Target="../tags/tag257.xml"/><Relationship Id="rId6" Type="http://schemas.openxmlformats.org/officeDocument/2006/relationships/slideLayout" Target="../slideLayouts/slideLayout18.xml"/><Relationship Id="rId5" Type="http://schemas.openxmlformats.org/officeDocument/2006/relationships/tags" Target="../tags/tag261.xml"/><Relationship Id="rId10" Type="http://schemas.openxmlformats.org/officeDocument/2006/relationships/image" Target="../media/image14.jpg"/><Relationship Id="rId4" Type="http://schemas.openxmlformats.org/officeDocument/2006/relationships/tags" Target="../tags/tag260.xml"/><Relationship Id="rId9" Type="http://schemas.openxmlformats.org/officeDocument/2006/relationships/image" Target="../media/image13.jp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264.xml"/><Relationship Id="rId7" Type="http://schemas.openxmlformats.org/officeDocument/2006/relationships/notesSlide" Target="../notesSlides/notesSlide9.xml"/><Relationship Id="rId12" Type="http://schemas.openxmlformats.org/officeDocument/2006/relationships/image" Target="../media/image19.jpg"/><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slideLayout" Target="../slideLayouts/slideLayout18.xml"/><Relationship Id="rId11" Type="http://schemas.openxmlformats.org/officeDocument/2006/relationships/image" Target="../media/image18.png"/><Relationship Id="rId5" Type="http://schemas.openxmlformats.org/officeDocument/2006/relationships/tags" Target="../tags/tag266.xml"/><Relationship Id="rId10" Type="http://schemas.openxmlformats.org/officeDocument/2006/relationships/image" Target="../media/image17.png"/><Relationship Id="rId4" Type="http://schemas.openxmlformats.org/officeDocument/2006/relationships/tags" Target="../tags/tag265.xml"/><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tags" Target="../tags/tag269.xml"/><Relationship Id="rId7" Type="http://schemas.openxmlformats.org/officeDocument/2006/relationships/notesSlide" Target="../notesSlides/notesSlide10.xml"/><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slideLayout" Target="../slideLayouts/slideLayout18.xml"/><Relationship Id="rId5" Type="http://schemas.openxmlformats.org/officeDocument/2006/relationships/tags" Target="../tags/tag271.xml"/><Relationship Id="rId4" Type="http://schemas.openxmlformats.org/officeDocument/2006/relationships/tags" Target="../tags/tag270.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274.xml"/><Relationship Id="rId7" Type="http://schemas.openxmlformats.org/officeDocument/2006/relationships/notesSlide" Target="../notesSlides/notesSlide11.xml"/><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slideLayout" Target="../slideLayouts/slideLayout18.xml"/><Relationship Id="rId5" Type="http://schemas.openxmlformats.org/officeDocument/2006/relationships/tags" Target="../tags/tag276.xml"/><Relationship Id="rId4" Type="http://schemas.openxmlformats.org/officeDocument/2006/relationships/tags" Target="../tags/tag275.xml"/></Relationships>
</file>

<file path=ppt/slides/_rels/slide15.xml.rels><?xml version="1.0" encoding="UTF-8" standalone="yes"?>
<Relationships xmlns="http://schemas.openxmlformats.org/package/2006/relationships"><Relationship Id="rId3" Type="http://schemas.openxmlformats.org/officeDocument/2006/relationships/tags" Target="../tags/tag279.xml"/><Relationship Id="rId7" Type="http://schemas.openxmlformats.org/officeDocument/2006/relationships/notesSlide" Target="../notesSlides/notesSlide12.xml"/><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slideLayout" Target="../slideLayouts/slideLayout18.xml"/><Relationship Id="rId5" Type="http://schemas.openxmlformats.org/officeDocument/2006/relationships/tags" Target="../tags/tag281.xml"/><Relationship Id="rId4" Type="http://schemas.openxmlformats.org/officeDocument/2006/relationships/tags" Target="../tags/tag280.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284.xml"/><Relationship Id="rId7" Type="http://schemas.openxmlformats.org/officeDocument/2006/relationships/notesSlide" Target="../notesSlides/notesSlide13.xml"/><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slideLayout" Target="../slideLayouts/slideLayout18.xml"/><Relationship Id="rId5" Type="http://schemas.openxmlformats.org/officeDocument/2006/relationships/tags" Target="../tags/tag286.xml"/><Relationship Id="rId4" Type="http://schemas.openxmlformats.org/officeDocument/2006/relationships/tags" Target="../tags/tag285.xml"/></Relationships>
</file>

<file path=ppt/slides/_rels/slide17.xml.rels><?xml version="1.0" encoding="UTF-8" standalone="yes"?>
<Relationships xmlns="http://schemas.openxmlformats.org/package/2006/relationships"><Relationship Id="rId3" Type="http://schemas.openxmlformats.org/officeDocument/2006/relationships/tags" Target="../tags/tag289.xml"/><Relationship Id="rId7" Type="http://schemas.openxmlformats.org/officeDocument/2006/relationships/image" Target="../media/image23.png"/><Relationship Id="rId2" Type="http://schemas.openxmlformats.org/officeDocument/2006/relationships/tags" Target="../tags/tag288.xml"/><Relationship Id="rId1" Type="http://schemas.openxmlformats.org/officeDocument/2006/relationships/tags" Target="../tags/tag287.xml"/><Relationship Id="rId6" Type="http://schemas.openxmlformats.org/officeDocument/2006/relationships/slideLayout" Target="../slideLayouts/slideLayout18.xml"/><Relationship Id="rId5" Type="http://schemas.openxmlformats.org/officeDocument/2006/relationships/tags" Target="../tags/tag291.xml"/><Relationship Id="rId4" Type="http://schemas.openxmlformats.org/officeDocument/2006/relationships/tags" Target="../tags/tag290.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294.xml"/><Relationship Id="rId7" Type="http://schemas.openxmlformats.org/officeDocument/2006/relationships/image" Target="../media/image24.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slideLayout" Target="../slideLayouts/slideLayout18.xml"/><Relationship Id="rId5" Type="http://schemas.openxmlformats.org/officeDocument/2006/relationships/tags" Target="../tags/tag296.xml"/><Relationship Id="rId10" Type="http://schemas.openxmlformats.org/officeDocument/2006/relationships/image" Target="../media/image27.png"/><Relationship Id="rId4" Type="http://schemas.openxmlformats.org/officeDocument/2006/relationships/tags" Target="../tags/tag295.xml"/><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tags" Target="../tags/tag299.xml"/><Relationship Id="rId7" Type="http://schemas.openxmlformats.org/officeDocument/2006/relationships/notesSlide" Target="../notesSlides/notesSlide14.xml"/><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slideLayout" Target="../slideLayouts/slideLayout18.xml"/><Relationship Id="rId11" Type="http://schemas.openxmlformats.org/officeDocument/2006/relationships/image" Target="../media/image31.jpeg"/><Relationship Id="rId5" Type="http://schemas.openxmlformats.org/officeDocument/2006/relationships/tags" Target="../tags/tag301.xml"/><Relationship Id="rId10" Type="http://schemas.openxmlformats.org/officeDocument/2006/relationships/image" Target="../media/image30.jpeg"/><Relationship Id="rId4" Type="http://schemas.openxmlformats.org/officeDocument/2006/relationships/tags" Target="../tags/tag300.xml"/><Relationship Id="rId9" Type="http://schemas.openxmlformats.org/officeDocument/2006/relationships/image" Target="../media/image29.jpeg"/></Relationships>
</file>

<file path=ppt/slides/_rels/slide2.xml.rels><?xml version="1.0" encoding="UTF-8" standalone="yes"?>
<Relationships xmlns="http://schemas.openxmlformats.org/package/2006/relationships"><Relationship Id="rId8" Type="http://schemas.openxmlformats.org/officeDocument/2006/relationships/tags" Target="../tags/tag203.xml"/><Relationship Id="rId13" Type="http://schemas.openxmlformats.org/officeDocument/2006/relationships/tags" Target="../tags/tag208.xml"/><Relationship Id="rId3" Type="http://schemas.openxmlformats.org/officeDocument/2006/relationships/tags" Target="../tags/tag198.xml"/><Relationship Id="rId7" Type="http://schemas.openxmlformats.org/officeDocument/2006/relationships/tags" Target="../tags/tag202.xml"/><Relationship Id="rId12" Type="http://schemas.openxmlformats.org/officeDocument/2006/relationships/tags" Target="../tags/tag207.xml"/><Relationship Id="rId17" Type="http://schemas.openxmlformats.org/officeDocument/2006/relationships/image" Target="../media/image1.png"/><Relationship Id="rId2" Type="http://schemas.openxmlformats.org/officeDocument/2006/relationships/tags" Target="../tags/tag197.xml"/><Relationship Id="rId16" Type="http://schemas.openxmlformats.org/officeDocument/2006/relationships/slideLayout" Target="../slideLayouts/slideLayout18.xml"/><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tags" Target="../tags/tag206.xml"/><Relationship Id="rId5" Type="http://schemas.openxmlformats.org/officeDocument/2006/relationships/tags" Target="../tags/tag200.xml"/><Relationship Id="rId15" Type="http://schemas.openxmlformats.org/officeDocument/2006/relationships/tags" Target="../tags/tag210.xml"/><Relationship Id="rId10" Type="http://schemas.openxmlformats.org/officeDocument/2006/relationships/tags" Target="../tags/tag205.xml"/><Relationship Id="rId4" Type="http://schemas.openxmlformats.org/officeDocument/2006/relationships/tags" Target="../tags/tag199.xml"/><Relationship Id="rId9" Type="http://schemas.openxmlformats.org/officeDocument/2006/relationships/tags" Target="../tags/tag204.xml"/><Relationship Id="rId14" Type="http://schemas.openxmlformats.org/officeDocument/2006/relationships/tags" Target="../tags/tag209.xml"/></Relationships>
</file>

<file path=ppt/slides/_rels/slide2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tags" Target="../tags/tag304.xml"/><Relationship Id="rId7" Type="http://schemas.openxmlformats.org/officeDocument/2006/relationships/notesSlide" Target="../notesSlides/notesSlide15.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slideLayout" Target="../slideLayouts/slideLayout18.xml"/><Relationship Id="rId5" Type="http://schemas.openxmlformats.org/officeDocument/2006/relationships/tags" Target="../tags/tag306.xml"/><Relationship Id="rId10" Type="http://schemas.openxmlformats.org/officeDocument/2006/relationships/image" Target="../media/image34.jpeg"/><Relationship Id="rId4" Type="http://schemas.openxmlformats.org/officeDocument/2006/relationships/tags" Target="../tags/tag305.xml"/><Relationship Id="rId9" Type="http://schemas.openxmlformats.org/officeDocument/2006/relationships/image" Target="../media/image33.jpeg"/></Relationships>
</file>

<file path=ppt/slides/_rels/slide21.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tags" Target="../tags/tag309.xml"/><Relationship Id="rId7" Type="http://schemas.openxmlformats.org/officeDocument/2006/relationships/notesSlide" Target="../notesSlides/notesSlide16.xml"/><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slideLayout" Target="../slideLayouts/slideLayout18.xml"/><Relationship Id="rId5" Type="http://schemas.openxmlformats.org/officeDocument/2006/relationships/tags" Target="../tags/tag311.xml"/><Relationship Id="rId4" Type="http://schemas.openxmlformats.org/officeDocument/2006/relationships/tags" Target="../tags/tag310.xml"/></Relationships>
</file>

<file path=ppt/slides/_rels/slide2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tags" Target="../tags/tag314.xml"/><Relationship Id="rId7" Type="http://schemas.openxmlformats.org/officeDocument/2006/relationships/notesSlide" Target="../notesSlides/notesSlide17.xml"/><Relationship Id="rId2" Type="http://schemas.openxmlformats.org/officeDocument/2006/relationships/tags" Target="../tags/tag313.xml"/><Relationship Id="rId1" Type="http://schemas.openxmlformats.org/officeDocument/2006/relationships/tags" Target="../tags/tag312.xml"/><Relationship Id="rId6" Type="http://schemas.openxmlformats.org/officeDocument/2006/relationships/slideLayout" Target="../slideLayouts/slideLayout18.xml"/><Relationship Id="rId5" Type="http://schemas.openxmlformats.org/officeDocument/2006/relationships/tags" Target="../tags/tag316.xml"/><Relationship Id="rId4" Type="http://schemas.openxmlformats.org/officeDocument/2006/relationships/tags" Target="../tags/tag315.xml"/><Relationship Id="rId9" Type="http://schemas.openxmlformats.org/officeDocument/2006/relationships/image" Target="../media/image37.jpeg"/></Relationships>
</file>

<file path=ppt/slides/_rels/slide23.xml.rels><?xml version="1.0" encoding="UTF-8" standalone="yes"?>
<Relationships xmlns="http://schemas.openxmlformats.org/package/2006/relationships"><Relationship Id="rId8" Type="http://schemas.openxmlformats.org/officeDocument/2006/relationships/tags" Target="../tags/tag324.xml"/><Relationship Id="rId3" Type="http://schemas.openxmlformats.org/officeDocument/2006/relationships/tags" Target="../tags/tag319.xml"/><Relationship Id="rId7" Type="http://schemas.openxmlformats.org/officeDocument/2006/relationships/tags" Target="../tags/tag323.xml"/><Relationship Id="rId12" Type="http://schemas.openxmlformats.org/officeDocument/2006/relationships/slideLayout" Target="../slideLayouts/slideLayout18.xml"/><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tags" Target="../tags/tag327.xml"/><Relationship Id="rId5" Type="http://schemas.openxmlformats.org/officeDocument/2006/relationships/tags" Target="../tags/tag321.xml"/><Relationship Id="rId10" Type="http://schemas.openxmlformats.org/officeDocument/2006/relationships/tags" Target="../tags/tag326.xml"/><Relationship Id="rId4" Type="http://schemas.openxmlformats.org/officeDocument/2006/relationships/tags" Target="../tags/tag320.xml"/><Relationship Id="rId9" Type="http://schemas.openxmlformats.org/officeDocument/2006/relationships/tags" Target="../tags/tag325.xml"/></Relationships>
</file>

<file path=ppt/slides/_rels/slide2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tags" Target="../tags/tag330.xml"/><Relationship Id="rId7" Type="http://schemas.openxmlformats.org/officeDocument/2006/relationships/notesSlide" Target="../notesSlides/notesSlide18.xml"/><Relationship Id="rId2" Type="http://schemas.openxmlformats.org/officeDocument/2006/relationships/tags" Target="../tags/tag329.xml"/><Relationship Id="rId1" Type="http://schemas.openxmlformats.org/officeDocument/2006/relationships/tags" Target="../tags/tag328.xml"/><Relationship Id="rId6" Type="http://schemas.openxmlformats.org/officeDocument/2006/relationships/slideLayout" Target="../slideLayouts/slideLayout18.xml"/><Relationship Id="rId5" Type="http://schemas.openxmlformats.org/officeDocument/2006/relationships/tags" Target="../tags/tag332.xml"/><Relationship Id="rId4" Type="http://schemas.openxmlformats.org/officeDocument/2006/relationships/tags" Target="../tags/tag331.xml"/></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335.xml"/><Relationship Id="rId7" Type="http://schemas.openxmlformats.org/officeDocument/2006/relationships/notesSlide" Target="../notesSlides/notesSlide19.xml"/><Relationship Id="rId2" Type="http://schemas.openxmlformats.org/officeDocument/2006/relationships/tags" Target="../tags/tag334.xml"/><Relationship Id="rId1" Type="http://schemas.openxmlformats.org/officeDocument/2006/relationships/tags" Target="../tags/tag333.xml"/><Relationship Id="rId6" Type="http://schemas.openxmlformats.org/officeDocument/2006/relationships/slideLayout" Target="../slideLayouts/slideLayout18.xml"/><Relationship Id="rId5" Type="http://schemas.openxmlformats.org/officeDocument/2006/relationships/tags" Target="../tags/tag337.xml"/><Relationship Id="rId4" Type="http://schemas.openxmlformats.org/officeDocument/2006/relationships/tags" Target="../tags/tag336.xml"/></Relationships>
</file>

<file path=ppt/slides/_rels/slide26.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tags" Target="../tags/tag340.xml"/><Relationship Id="rId7" Type="http://schemas.openxmlformats.org/officeDocument/2006/relationships/notesSlide" Target="../notesSlides/notesSlide20.xml"/><Relationship Id="rId2" Type="http://schemas.openxmlformats.org/officeDocument/2006/relationships/tags" Target="../tags/tag339.xml"/><Relationship Id="rId1" Type="http://schemas.openxmlformats.org/officeDocument/2006/relationships/tags" Target="../tags/tag338.xml"/><Relationship Id="rId6" Type="http://schemas.openxmlformats.org/officeDocument/2006/relationships/slideLayout" Target="../slideLayouts/slideLayout18.xml"/><Relationship Id="rId5" Type="http://schemas.openxmlformats.org/officeDocument/2006/relationships/tags" Target="../tags/tag342.xml"/><Relationship Id="rId4" Type="http://schemas.openxmlformats.org/officeDocument/2006/relationships/tags" Target="../tags/tag341.xml"/><Relationship Id="rId9" Type="http://schemas.openxmlformats.org/officeDocument/2006/relationships/image" Target="../media/image41.jpeg"/></Relationships>
</file>

<file path=ppt/slides/_rels/slide27.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tags" Target="../tags/tag345.xml"/><Relationship Id="rId7" Type="http://schemas.openxmlformats.org/officeDocument/2006/relationships/notesSlide" Target="../notesSlides/notesSlide21.xml"/><Relationship Id="rId2" Type="http://schemas.openxmlformats.org/officeDocument/2006/relationships/tags" Target="../tags/tag344.xml"/><Relationship Id="rId1" Type="http://schemas.openxmlformats.org/officeDocument/2006/relationships/tags" Target="../tags/tag343.xml"/><Relationship Id="rId6" Type="http://schemas.openxmlformats.org/officeDocument/2006/relationships/slideLayout" Target="../slideLayouts/slideLayout18.xml"/><Relationship Id="rId5" Type="http://schemas.openxmlformats.org/officeDocument/2006/relationships/tags" Target="../tags/tag347.xml"/><Relationship Id="rId4" Type="http://schemas.openxmlformats.org/officeDocument/2006/relationships/tags" Target="../tags/tag346.xml"/></Relationships>
</file>

<file path=ppt/slides/_rels/slide28.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tags" Target="../tags/tag350.xml"/><Relationship Id="rId7" Type="http://schemas.openxmlformats.org/officeDocument/2006/relationships/notesSlide" Target="../notesSlides/notesSlide22.xml"/><Relationship Id="rId2" Type="http://schemas.openxmlformats.org/officeDocument/2006/relationships/tags" Target="../tags/tag349.xml"/><Relationship Id="rId1" Type="http://schemas.openxmlformats.org/officeDocument/2006/relationships/tags" Target="../tags/tag348.xml"/><Relationship Id="rId6" Type="http://schemas.openxmlformats.org/officeDocument/2006/relationships/slideLayout" Target="../slideLayouts/slideLayout18.xml"/><Relationship Id="rId5" Type="http://schemas.openxmlformats.org/officeDocument/2006/relationships/tags" Target="../tags/tag352.xml"/><Relationship Id="rId4" Type="http://schemas.openxmlformats.org/officeDocument/2006/relationships/tags" Target="../tags/tag351.xml"/></Relationships>
</file>

<file path=ppt/slides/_rels/slide29.xml.rels><?xml version="1.0" encoding="UTF-8" standalone="yes"?>
<Relationships xmlns="http://schemas.openxmlformats.org/package/2006/relationships"><Relationship Id="rId3" Type="http://schemas.openxmlformats.org/officeDocument/2006/relationships/tags" Target="../tags/tag355.xml"/><Relationship Id="rId7" Type="http://schemas.openxmlformats.org/officeDocument/2006/relationships/notesSlide" Target="../notesSlides/notesSlide23.xml"/><Relationship Id="rId2" Type="http://schemas.openxmlformats.org/officeDocument/2006/relationships/tags" Target="../tags/tag354.xml"/><Relationship Id="rId1" Type="http://schemas.openxmlformats.org/officeDocument/2006/relationships/tags" Target="../tags/tag353.xml"/><Relationship Id="rId6" Type="http://schemas.openxmlformats.org/officeDocument/2006/relationships/slideLayout" Target="../slideLayouts/slideLayout18.xml"/><Relationship Id="rId5" Type="http://schemas.openxmlformats.org/officeDocument/2006/relationships/tags" Target="../tags/tag357.xml"/><Relationship Id="rId4" Type="http://schemas.openxmlformats.org/officeDocument/2006/relationships/tags" Target="../tags/tag356.xml"/></Relationships>
</file>

<file path=ppt/slides/_rels/slide3.xml.rels><?xml version="1.0" encoding="UTF-8" standalone="yes"?>
<Relationships xmlns="http://schemas.openxmlformats.org/package/2006/relationships"><Relationship Id="rId8" Type="http://schemas.openxmlformats.org/officeDocument/2006/relationships/tags" Target="../tags/tag218.xml"/><Relationship Id="rId3" Type="http://schemas.openxmlformats.org/officeDocument/2006/relationships/tags" Target="../tags/tag213.xml"/><Relationship Id="rId7" Type="http://schemas.openxmlformats.org/officeDocument/2006/relationships/tags" Target="../tags/tag217.xml"/><Relationship Id="rId12" Type="http://schemas.openxmlformats.org/officeDocument/2006/relationships/slideLayout" Target="../slideLayouts/slideLayout18.xml"/><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tags" Target="../tags/tag216.xml"/><Relationship Id="rId11" Type="http://schemas.openxmlformats.org/officeDocument/2006/relationships/tags" Target="../tags/tag221.xml"/><Relationship Id="rId5" Type="http://schemas.openxmlformats.org/officeDocument/2006/relationships/tags" Target="../tags/tag215.xml"/><Relationship Id="rId10" Type="http://schemas.openxmlformats.org/officeDocument/2006/relationships/tags" Target="../tags/tag220.xml"/><Relationship Id="rId4" Type="http://schemas.openxmlformats.org/officeDocument/2006/relationships/tags" Target="../tags/tag214.xml"/><Relationship Id="rId9" Type="http://schemas.openxmlformats.org/officeDocument/2006/relationships/tags" Target="../tags/tag219.xml"/></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360.xml"/><Relationship Id="rId7" Type="http://schemas.openxmlformats.org/officeDocument/2006/relationships/image" Target="../media/image44.png"/><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slideLayout" Target="../slideLayouts/slideLayout18.xml"/><Relationship Id="rId5" Type="http://schemas.openxmlformats.org/officeDocument/2006/relationships/tags" Target="../tags/tag362.xml"/><Relationship Id="rId10" Type="http://schemas.openxmlformats.org/officeDocument/2006/relationships/image" Target="../media/image47.png"/><Relationship Id="rId4" Type="http://schemas.openxmlformats.org/officeDocument/2006/relationships/tags" Target="../tags/tag361.xml"/><Relationship Id="rId9"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365.xml"/><Relationship Id="rId7" Type="http://schemas.openxmlformats.org/officeDocument/2006/relationships/notesSlide" Target="../notesSlides/notesSlide24.xml"/><Relationship Id="rId2" Type="http://schemas.openxmlformats.org/officeDocument/2006/relationships/tags" Target="../tags/tag364.xml"/><Relationship Id="rId1" Type="http://schemas.openxmlformats.org/officeDocument/2006/relationships/tags" Target="../tags/tag363.xml"/><Relationship Id="rId6" Type="http://schemas.openxmlformats.org/officeDocument/2006/relationships/slideLayout" Target="../slideLayouts/slideLayout18.xml"/><Relationship Id="rId5" Type="http://schemas.openxmlformats.org/officeDocument/2006/relationships/tags" Target="../tags/tag367.xml"/><Relationship Id="rId4" Type="http://schemas.openxmlformats.org/officeDocument/2006/relationships/tags" Target="../tags/tag366.xml"/></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370.xml"/><Relationship Id="rId7" Type="http://schemas.openxmlformats.org/officeDocument/2006/relationships/notesSlide" Target="../notesSlides/notesSlide25.xml"/><Relationship Id="rId2" Type="http://schemas.openxmlformats.org/officeDocument/2006/relationships/tags" Target="../tags/tag369.xml"/><Relationship Id="rId1" Type="http://schemas.openxmlformats.org/officeDocument/2006/relationships/tags" Target="../tags/tag368.xml"/><Relationship Id="rId6" Type="http://schemas.openxmlformats.org/officeDocument/2006/relationships/slideLayout" Target="../slideLayouts/slideLayout18.xml"/><Relationship Id="rId5" Type="http://schemas.openxmlformats.org/officeDocument/2006/relationships/tags" Target="../tags/tag372.xml"/><Relationship Id="rId4" Type="http://schemas.openxmlformats.org/officeDocument/2006/relationships/tags" Target="../tags/tag371.xml"/></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375.xml"/><Relationship Id="rId7" Type="http://schemas.openxmlformats.org/officeDocument/2006/relationships/notesSlide" Target="../notesSlides/notesSlide26.xml"/><Relationship Id="rId2" Type="http://schemas.openxmlformats.org/officeDocument/2006/relationships/tags" Target="../tags/tag374.xml"/><Relationship Id="rId1" Type="http://schemas.openxmlformats.org/officeDocument/2006/relationships/tags" Target="../tags/tag373.xml"/><Relationship Id="rId6" Type="http://schemas.openxmlformats.org/officeDocument/2006/relationships/slideLayout" Target="../slideLayouts/slideLayout18.xml"/><Relationship Id="rId5" Type="http://schemas.openxmlformats.org/officeDocument/2006/relationships/tags" Target="../tags/tag377.xml"/><Relationship Id="rId4" Type="http://schemas.openxmlformats.org/officeDocument/2006/relationships/tags" Target="../tags/tag376.xml"/></Relationships>
</file>

<file path=ppt/slides/_rels/slide34.xml.rels><?xml version="1.0" encoding="UTF-8" standalone="yes"?>
<Relationships xmlns="http://schemas.openxmlformats.org/package/2006/relationships"><Relationship Id="rId3" Type="http://schemas.openxmlformats.org/officeDocument/2006/relationships/tags" Target="../tags/tag380.xml"/><Relationship Id="rId7" Type="http://schemas.openxmlformats.org/officeDocument/2006/relationships/notesSlide" Target="../notesSlides/notesSlide27.xml"/><Relationship Id="rId2" Type="http://schemas.openxmlformats.org/officeDocument/2006/relationships/tags" Target="../tags/tag379.xml"/><Relationship Id="rId1" Type="http://schemas.openxmlformats.org/officeDocument/2006/relationships/tags" Target="../tags/tag378.xml"/><Relationship Id="rId6" Type="http://schemas.openxmlformats.org/officeDocument/2006/relationships/slideLayout" Target="../slideLayouts/slideLayout18.xml"/><Relationship Id="rId5" Type="http://schemas.openxmlformats.org/officeDocument/2006/relationships/tags" Target="../tags/tag382.xml"/><Relationship Id="rId4" Type="http://schemas.openxmlformats.org/officeDocument/2006/relationships/tags" Target="../tags/tag381.xml"/></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385.xml"/><Relationship Id="rId7" Type="http://schemas.openxmlformats.org/officeDocument/2006/relationships/notesSlide" Target="../notesSlides/notesSlide28.xml"/><Relationship Id="rId2" Type="http://schemas.openxmlformats.org/officeDocument/2006/relationships/tags" Target="../tags/tag384.xml"/><Relationship Id="rId1" Type="http://schemas.openxmlformats.org/officeDocument/2006/relationships/tags" Target="../tags/tag383.xml"/><Relationship Id="rId6" Type="http://schemas.openxmlformats.org/officeDocument/2006/relationships/slideLayout" Target="../slideLayouts/slideLayout18.xml"/><Relationship Id="rId5" Type="http://schemas.openxmlformats.org/officeDocument/2006/relationships/tags" Target="../tags/tag387.xml"/><Relationship Id="rId4" Type="http://schemas.openxmlformats.org/officeDocument/2006/relationships/tags" Target="../tags/tag386.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9.xml"/><Relationship Id="rId3" Type="http://schemas.openxmlformats.org/officeDocument/2006/relationships/tags" Target="../tags/tag390.xml"/><Relationship Id="rId7" Type="http://schemas.openxmlformats.org/officeDocument/2006/relationships/slideLayout" Target="../slideLayouts/slideLayout18.xml"/><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tags" Target="../tags/tag393.xml"/><Relationship Id="rId5" Type="http://schemas.openxmlformats.org/officeDocument/2006/relationships/tags" Target="../tags/tag392.xml"/><Relationship Id="rId4" Type="http://schemas.openxmlformats.org/officeDocument/2006/relationships/tags" Target="../tags/tag391.xml"/><Relationship Id="rId9" Type="http://schemas.openxmlformats.org/officeDocument/2006/relationships/image" Target="../media/image52.png"/></Relationships>
</file>

<file path=ppt/slides/_rels/slide37.xml.rels><?xml version="1.0" encoding="UTF-8" standalone="yes"?>
<Relationships xmlns="http://schemas.openxmlformats.org/package/2006/relationships"><Relationship Id="rId8" Type="http://schemas.openxmlformats.org/officeDocument/2006/relationships/tags" Target="../tags/tag401.xml"/><Relationship Id="rId3" Type="http://schemas.openxmlformats.org/officeDocument/2006/relationships/tags" Target="../tags/tag396.xml"/><Relationship Id="rId7" Type="http://schemas.openxmlformats.org/officeDocument/2006/relationships/tags" Target="../tags/tag400.xml"/><Relationship Id="rId12" Type="http://schemas.openxmlformats.org/officeDocument/2006/relationships/slideLayout" Target="../slideLayouts/slideLayout18.xml"/><Relationship Id="rId2" Type="http://schemas.openxmlformats.org/officeDocument/2006/relationships/tags" Target="../tags/tag395.xml"/><Relationship Id="rId1" Type="http://schemas.openxmlformats.org/officeDocument/2006/relationships/tags" Target="../tags/tag394.xml"/><Relationship Id="rId6" Type="http://schemas.openxmlformats.org/officeDocument/2006/relationships/tags" Target="../tags/tag399.xml"/><Relationship Id="rId11" Type="http://schemas.openxmlformats.org/officeDocument/2006/relationships/tags" Target="../tags/tag404.xml"/><Relationship Id="rId5" Type="http://schemas.openxmlformats.org/officeDocument/2006/relationships/tags" Target="../tags/tag398.xml"/><Relationship Id="rId10" Type="http://schemas.openxmlformats.org/officeDocument/2006/relationships/tags" Target="../tags/tag403.xml"/><Relationship Id="rId4" Type="http://schemas.openxmlformats.org/officeDocument/2006/relationships/tags" Target="../tags/tag397.xml"/><Relationship Id="rId9" Type="http://schemas.openxmlformats.org/officeDocument/2006/relationships/tags" Target="../tags/tag402.xml"/></Relationships>
</file>

<file path=ppt/slides/_rels/slide3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407.xml"/><Relationship Id="rId7" Type="http://schemas.openxmlformats.org/officeDocument/2006/relationships/image" Target="../media/image53.png"/><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notesSlide" Target="../notesSlides/notesSlide30.xml"/><Relationship Id="rId5" Type="http://schemas.openxmlformats.org/officeDocument/2006/relationships/slideLayout" Target="../slideLayouts/slideLayout18.xml"/><Relationship Id="rId4" Type="http://schemas.openxmlformats.org/officeDocument/2006/relationships/tags" Target="../tags/tag408.xml"/></Relationships>
</file>

<file path=ppt/slides/_rels/slide39.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tags" Target="../tags/tag411.xml"/><Relationship Id="rId7" Type="http://schemas.openxmlformats.org/officeDocument/2006/relationships/image" Target="../media/image56.jpg"/><Relationship Id="rId2" Type="http://schemas.openxmlformats.org/officeDocument/2006/relationships/tags" Target="../tags/tag410.xml"/><Relationship Id="rId1" Type="http://schemas.openxmlformats.org/officeDocument/2006/relationships/tags" Target="../tags/tag409.xml"/><Relationship Id="rId6" Type="http://schemas.openxmlformats.org/officeDocument/2006/relationships/image" Target="../media/image55.jpg"/><Relationship Id="rId5" Type="http://schemas.openxmlformats.org/officeDocument/2006/relationships/slideLayout" Target="../slideLayouts/slideLayout18.xml"/><Relationship Id="rId4" Type="http://schemas.openxmlformats.org/officeDocument/2006/relationships/tags" Target="../tags/tag412.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224.xml"/><Relationship Id="rId7" Type="http://schemas.openxmlformats.org/officeDocument/2006/relationships/notesSlide" Target="../notesSlides/notesSlide1.xml"/><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slideLayout" Target="../slideLayouts/slideLayout18.xml"/><Relationship Id="rId5" Type="http://schemas.openxmlformats.org/officeDocument/2006/relationships/tags" Target="../tags/tag226.xml"/><Relationship Id="rId4" Type="http://schemas.openxmlformats.org/officeDocument/2006/relationships/tags" Target="../tags/tag225.xml"/></Relationships>
</file>

<file path=ppt/slides/_rels/slide40.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tags" Target="../tags/tag415.xml"/><Relationship Id="rId7" Type="http://schemas.openxmlformats.org/officeDocument/2006/relationships/image" Target="../media/image58.png"/><Relationship Id="rId2" Type="http://schemas.openxmlformats.org/officeDocument/2006/relationships/tags" Target="../tags/tag414.xml"/><Relationship Id="rId1" Type="http://schemas.openxmlformats.org/officeDocument/2006/relationships/tags" Target="../tags/tag413.xml"/><Relationship Id="rId6" Type="http://schemas.openxmlformats.org/officeDocument/2006/relationships/slideLayout" Target="../slideLayouts/slideLayout18.xml"/><Relationship Id="rId5" Type="http://schemas.openxmlformats.org/officeDocument/2006/relationships/tags" Target="../tags/tag417.xml"/><Relationship Id="rId4" Type="http://schemas.openxmlformats.org/officeDocument/2006/relationships/tags" Target="../tags/tag416.xml"/></Relationships>
</file>

<file path=ppt/slides/_rels/slide41.xml.rels><?xml version="1.0" encoding="UTF-8" standalone="yes"?>
<Relationships xmlns="http://schemas.openxmlformats.org/package/2006/relationships"><Relationship Id="rId3" Type="http://schemas.openxmlformats.org/officeDocument/2006/relationships/tags" Target="../tags/tag420.xml"/><Relationship Id="rId2" Type="http://schemas.openxmlformats.org/officeDocument/2006/relationships/tags" Target="../tags/tag419.xml"/><Relationship Id="rId1" Type="http://schemas.openxmlformats.org/officeDocument/2006/relationships/tags" Target="../tags/tag418.xml"/><Relationship Id="rId6" Type="http://schemas.openxmlformats.org/officeDocument/2006/relationships/image" Target="../media/image60.png"/><Relationship Id="rId5" Type="http://schemas.openxmlformats.org/officeDocument/2006/relationships/slideLayout" Target="../slideLayouts/slideLayout18.xml"/><Relationship Id="rId4" Type="http://schemas.openxmlformats.org/officeDocument/2006/relationships/tags" Target="../tags/tag421.xml"/></Relationships>
</file>

<file path=ppt/slides/_rels/slide42.xml.rels><?xml version="1.0" encoding="UTF-8" standalone="yes"?>
<Relationships xmlns="http://schemas.openxmlformats.org/package/2006/relationships"><Relationship Id="rId3" Type="http://schemas.openxmlformats.org/officeDocument/2006/relationships/tags" Target="../tags/tag424.xml"/><Relationship Id="rId2" Type="http://schemas.openxmlformats.org/officeDocument/2006/relationships/tags" Target="../tags/tag423.xml"/><Relationship Id="rId1" Type="http://schemas.openxmlformats.org/officeDocument/2006/relationships/tags" Target="../tags/tag422.xml"/><Relationship Id="rId6" Type="http://schemas.openxmlformats.org/officeDocument/2006/relationships/notesSlide" Target="../notesSlides/notesSlide31.xml"/><Relationship Id="rId5" Type="http://schemas.openxmlformats.org/officeDocument/2006/relationships/slideLayout" Target="../slideLayouts/slideLayout18.xml"/><Relationship Id="rId4" Type="http://schemas.openxmlformats.org/officeDocument/2006/relationships/tags" Target="../tags/tag425.xml"/></Relationships>
</file>

<file path=ppt/slides/_rels/slide43.xml.rels><?xml version="1.0" encoding="UTF-8" standalone="yes"?>
<Relationships xmlns="http://schemas.openxmlformats.org/package/2006/relationships"><Relationship Id="rId3" Type="http://schemas.openxmlformats.org/officeDocument/2006/relationships/tags" Target="../tags/tag428.xml"/><Relationship Id="rId7" Type="http://schemas.openxmlformats.org/officeDocument/2006/relationships/image" Target="../media/image61.png"/><Relationship Id="rId2" Type="http://schemas.openxmlformats.org/officeDocument/2006/relationships/tags" Target="../tags/tag427.xml"/><Relationship Id="rId1" Type="http://schemas.openxmlformats.org/officeDocument/2006/relationships/tags" Target="../tags/tag426.xml"/><Relationship Id="rId6" Type="http://schemas.openxmlformats.org/officeDocument/2006/relationships/notesSlide" Target="../notesSlides/notesSlide32.xml"/><Relationship Id="rId5" Type="http://schemas.openxmlformats.org/officeDocument/2006/relationships/slideLayout" Target="../slideLayouts/slideLayout18.xml"/><Relationship Id="rId4" Type="http://schemas.openxmlformats.org/officeDocument/2006/relationships/tags" Target="../tags/tag429.xml"/></Relationships>
</file>

<file path=ppt/slides/_rels/slide44.xml.rels><?xml version="1.0" encoding="UTF-8" standalone="yes"?>
<Relationships xmlns="http://schemas.openxmlformats.org/package/2006/relationships"><Relationship Id="rId3" Type="http://schemas.openxmlformats.org/officeDocument/2006/relationships/tags" Target="../tags/tag432.xml"/><Relationship Id="rId7" Type="http://schemas.openxmlformats.org/officeDocument/2006/relationships/image" Target="../media/image62.png"/><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notesSlide" Target="../notesSlides/notesSlide33.xml"/><Relationship Id="rId5" Type="http://schemas.openxmlformats.org/officeDocument/2006/relationships/slideLayout" Target="../slideLayouts/slideLayout18.xml"/><Relationship Id="rId4" Type="http://schemas.openxmlformats.org/officeDocument/2006/relationships/tags" Target="../tags/tag433.xml"/></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openxmlformats.org/officeDocument/2006/relationships/tags" Target="../tags/tag436.xml"/><Relationship Id="rId7" Type="http://schemas.openxmlformats.org/officeDocument/2006/relationships/slideLayout" Target="../slideLayouts/slideLayout18.xml"/><Relationship Id="rId2" Type="http://schemas.openxmlformats.org/officeDocument/2006/relationships/tags" Target="../tags/tag435.xml"/><Relationship Id="rId1" Type="http://schemas.openxmlformats.org/officeDocument/2006/relationships/tags" Target="../tags/tag434.xml"/><Relationship Id="rId6" Type="http://schemas.openxmlformats.org/officeDocument/2006/relationships/tags" Target="../tags/tag439.xml"/><Relationship Id="rId5" Type="http://schemas.openxmlformats.org/officeDocument/2006/relationships/tags" Target="../tags/tag438.xml"/><Relationship Id="rId4" Type="http://schemas.openxmlformats.org/officeDocument/2006/relationships/tags" Target="../tags/tag437.xml"/><Relationship Id="rId9"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tags" Target="../tags/tag442.xml"/><Relationship Id="rId2" Type="http://schemas.openxmlformats.org/officeDocument/2006/relationships/tags" Target="../tags/tag441.xml"/><Relationship Id="rId1" Type="http://schemas.openxmlformats.org/officeDocument/2006/relationships/tags" Target="../tags/tag440.xml"/><Relationship Id="rId6" Type="http://schemas.openxmlformats.org/officeDocument/2006/relationships/notesSlide" Target="../notesSlides/notesSlide35.xml"/><Relationship Id="rId5" Type="http://schemas.openxmlformats.org/officeDocument/2006/relationships/slideLayout" Target="../slideLayouts/slideLayout18.xml"/><Relationship Id="rId4" Type="http://schemas.openxmlformats.org/officeDocument/2006/relationships/tags" Target="../tags/tag443.xml"/></Relationships>
</file>

<file path=ppt/slides/_rels/slide47.xml.rels><?xml version="1.0" encoding="UTF-8" standalone="yes"?>
<Relationships xmlns="http://schemas.openxmlformats.org/package/2006/relationships"><Relationship Id="rId8" Type="http://schemas.openxmlformats.org/officeDocument/2006/relationships/tags" Target="../tags/tag451.xml"/><Relationship Id="rId3" Type="http://schemas.openxmlformats.org/officeDocument/2006/relationships/tags" Target="../tags/tag446.xml"/><Relationship Id="rId7" Type="http://schemas.openxmlformats.org/officeDocument/2006/relationships/tags" Target="../tags/tag450.xml"/><Relationship Id="rId12" Type="http://schemas.openxmlformats.org/officeDocument/2006/relationships/image" Target="../media/image65.png"/><Relationship Id="rId2" Type="http://schemas.openxmlformats.org/officeDocument/2006/relationships/tags" Target="../tags/tag445.xml"/><Relationship Id="rId1" Type="http://schemas.openxmlformats.org/officeDocument/2006/relationships/tags" Target="../tags/tag444.xml"/><Relationship Id="rId6" Type="http://schemas.openxmlformats.org/officeDocument/2006/relationships/tags" Target="../tags/tag449.xml"/><Relationship Id="rId11" Type="http://schemas.openxmlformats.org/officeDocument/2006/relationships/image" Target="../media/image64.png"/><Relationship Id="rId5" Type="http://schemas.openxmlformats.org/officeDocument/2006/relationships/tags" Target="../tags/tag448.xml"/><Relationship Id="rId10" Type="http://schemas.openxmlformats.org/officeDocument/2006/relationships/notesSlide" Target="../notesSlides/notesSlide36.xml"/><Relationship Id="rId4" Type="http://schemas.openxmlformats.org/officeDocument/2006/relationships/tags" Target="../tags/tag447.xml"/><Relationship Id="rId9"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37.xml"/><Relationship Id="rId3" Type="http://schemas.openxmlformats.org/officeDocument/2006/relationships/tags" Target="../tags/tag454.xml"/><Relationship Id="rId7" Type="http://schemas.openxmlformats.org/officeDocument/2006/relationships/slideLayout" Target="../slideLayouts/slideLayout18.xml"/><Relationship Id="rId2" Type="http://schemas.openxmlformats.org/officeDocument/2006/relationships/tags" Target="../tags/tag453.xml"/><Relationship Id="rId1" Type="http://schemas.openxmlformats.org/officeDocument/2006/relationships/tags" Target="../tags/tag452.xml"/><Relationship Id="rId6" Type="http://schemas.openxmlformats.org/officeDocument/2006/relationships/tags" Target="../tags/tag457.xml"/><Relationship Id="rId5" Type="http://schemas.openxmlformats.org/officeDocument/2006/relationships/tags" Target="../tags/tag456.xml"/><Relationship Id="rId4" Type="http://schemas.openxmlformats.org/officeDocument/2006/relationships/tags" Target="../tags/tag455.xml"/><Relationship Id="rId9" Type="http://schemas.openxmlformats.org/officeDocument/2006/relationships/image" Target="../media/image66.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60.xml"/><Relationship Id="rId7" Type="http://schemas.openxmlformats.org/officeDocument/2006/relationships/tags" Target="../tags/tag464.xml"/><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tags" Target="../tags/tag463.xml"/><Relationship Id="rId5" Type="http://schemas.openxmlformats.org/officeDocument/2006/relationships/tags" Target="../tags/tag462.xml"/><Relationship Id="rId10" Type="http://schemas.openxmlformats.org/officeDocument/2006/relationships/image" Target="../media/image67.png"/><Relationship Id="rId4" Type="http://schemas.openxmlformats.org/officeDocument/2006/relationships/tags" Target="../tags/tag461.xml"/><Relationship Id="rId9"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29.xml"/><Relationship Id="rId7" Type="http://schemas.openxmlformats.org/officeDocument/2006/relationships/notesSlide" Target="../notesSlides/notesSlide2.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slideLayout" Target="../slideLayouts/slideLayout18.xml"/><Relationship Id="rId5" Type="http://schemas.openxmlformats.org/officeDocument/2006/relationships/tags" Target="../tags/tag231.xml"/><Relationship Id="rId4" Type="http://schemas.openxmlformats.org/officeDocument/2006/relationships/tags" Target="../tags/tag230.xml"/></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39.xml"/><Relationship Id="rId3" Type="http://schemas.openxmlformats.org/officeDocument/2006/relationships/tags" Target="../tags/tag467.xml"/><Relationship Id="rId7" Type="http://schemas.openxmlformats.org/officeDocument/2006/relationships/slideLayout" Target="../slideLayouts/slideLayout18.xml"/><Relationship Id="rId2" Type="http://schemas.openxmlformats.org/officeDocument/2006/relationships/tags" Target="../tags/tag466.xml"/><Relationship Id="rId1" Type="http://schemas.openxmlformats.org/officeDocument/2006/relationships/tags" Target="../tags/tag465.xml"/><Relationship Id="rId6" Type="http://schemas.openxmlformats.org/officeDocument/2006/relationships/tags" Target="../tags/tag470.xml"/><Relationship Id="rId5" Type="http://schemas.openxmlformats.org/officeDocument/2006/relationships/tags" Target="../tags/tag469.xml"/><Relationship Id="rId4" Type="http://schemas.openxmlformats.org/officeDocument/2006/relationships/tags" Target="../tags/tag468.xml"/><Relationship Id="rId9" Type="http://schemas.openxmlformats.org/officeDocument/2006/relationships/image" Target="../media/image68.jpeg"/></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40.xml"/><Relationship Id="rId3" Type="http://schemas.openxmlformats.org/officeDocument/2006/relationships/tags" Target="../tags/tag473.xml"/><Relationship Id="rId7" Type="http://schemas.openxmlformats.org/officeDocument/2006/relationships/slideLayout" Target="../slideLayouts/slideLayout18.xml"/><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tags" Target="../tags/tag476.xml"/><Relationship Id="rId5" Type="http://schemas.openxmlformats.org/officeDocument/2006/relationships/tags" Target="../tags/tag475.xml"/><Relationship Id="rId4" Type="http://schemas.openxmlformats.org/officeDocument/2006/relationships/tags" Target="../tags/tag474.xml"/><Relationship Id="rId9" Type="http://schemas.openxmlformats.org/officeDocument/2006/relationships/image" Target="../media/image69.png"/></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41.xml"/><Relationship Id="rId3" Type="http://schemas.openxmlformats.org/officeDocument/2006/relationships/tags" Target="../tags/tag479.xml"/><Relationship Id="rId7" Type="http://schemas.openxmlformats.org/officeDocument/2006/relationships/slideLayout" Target="../slideLayouts/slideLayout18.xml"/><Relationship Id="rId2" Type="http://schemas.openxmlformats.org/officeDocument/2006/relationships/tags" Target="../tags/tag478.xml"/><Relationship Id="rId1" Type="http://schemas.openxmlformats.org/officeDocument/2006/relationships/tags" Target="../tags/tag477.xml"/><Relationship Id="rId6" Type="http://schemas.openxmlformats.org/officeDocument/2006/relationships/tags" Target="../tags/tag482.xml"/><Relationship Id="rId5" Type="http://schemas.openxmlformats.org/officeDocument/2006/relationships/tags" Target="../tags/tag481.xml"/><Relationship Id="rId4" Type="http://schemas.openxmlformats.org/officeDocument/2006/relationships/tags" Target="../tags/tag480.xml"/></Relationships>
</file>

<file path=ppt/slides/_rels/slide53.xml.rels><?xml version="1.0" encoding="UTF-8" standalone="yes"?>
<Relationships xmlns="http://schemas.openxmlformats.org/package/2006/relationships"><Relationship Id="rId8" Type="http://schemas.openxmlformats.org/officeDocument/2006/relationships/tags" Target="../tags/tag490.xml"/><Relationship Id="rId3" Type="http://schemas.openxmlformats.org/officeDocument/2006/relationships/tags" Target="../tags/tag485.xml"/><Relationship Id="rId7" Type="http://schemas.openxmlformats.org/officeDocument/2006/relationships/tags" Target="../tags/tag489.xml"/><Relationship Id="rId12" Type="http://schemas.openxmlformats.org/officeDocument/2006/relationships/slideLayout" Target="../slideLayouts/slideLayout18.xml"/><Relationship Id="rId2" Type="http://schemas.openxmlformats.org/officeDocument/2006/relationships/tags" Target="../tags/tag484.xml"/><Relationship Id="rId1" Type="http://schemas.openxmlformats.org/officeDocument/2006/relationships/tags" Target="../tags/tag483.xml"/><Relationship Id="rId6" Type="http://schemas.openxmlformats.org/officeDocument/2006/relationships/tags" Target="../tags/tag488.xml"/><Relationship Id="rId11" Type="http://schemas.openxmlformats.org/officeDocument/2006/relationships/tags" Target="../tags/tag493.xml"/><Relationship Id="rId5" Type="http://schemas.openxmlformats.org/officeDocument/2006/relationships/tags" Target="../tags/tag487.xml"/><Relationship Id="rId10" Type="http://schemas.openxmlformats.org/officeDocument/2006/relationships/tags" Target="../tags/tag492.xml"/><Relationship Id="rId4" Type="http://schemas.openxmlformats.org/officeDocument/2006/relationships/tags" Target="../tags/tag486.xml"/><Relationship Id="rId9" Type="http://schemas.openxmlformats.org/officeDocument/2006/relationships/tags" Target="../tags/tag491.xml"/></Relationships>
</file>

<file path=ppt/slides/_rels/slide54.xml.rels><?xml version="1.0" encoding="UTF-8" standalone="yes"?>
<Relationships xmlns="http://schemas.openxmlformats.org/package/2006/relationships"><Relationship Id="rId3" Type="http://schemas.openxmlformats.org/officeDocument/2006/relationships/tags" Target="../tags/tag496.xml"/><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notesSlide" Target="../notesSlides/notesSlide42.xml"/><Relationship Id="rId5" Type="http://schemas.openxmlformats.org/officeDocument/2006/relationships/slideLayout" Target="../slideLayouts/slideLayout18.xml"/><Relationship Id="rId4" Type="http://schemas.openxmlformats.org/officeDocument/2006/relationships/tags" Target="../tags/tag497.xml"/></Relationships>
</file>

<file path=ppt/slides/_rels/slide55.xml.rels><?xml version="1.0" encoding="UTF-8" standalone="yes"?>
<Relationships xmlns="http://schemas.openxmlformats.org/package/2006/relationships"><Relationship Id="rId3" Type="http://schemas.openxmlformats.org/officeDocument/2006/relationships/tags" Target="../tags/tag500.xml"/><Relationship Id="rId2" Type="http://schemas.openxmlformats.org/officeDocument/2006/relationships/tags" Target="../tags/tag499.xml"/><Relationship Id="rId1" Type="http://schemas.openxmlformats.org/officeDocument/2006/relationships/tags" Target="../tags/tag498.xml"/><Relationship Id="rId6" Type="http://schemas.openxmlformats.org/officeDocument/2006/relationships/notesSlide" Target="../notesSlides/notesSlide43.xml"/><Relationship Id="rId5" Type="http://schemas.openxmlformats.org/officeDocument/2006/relationships/slideLayout" Target="../slideLayouts/slideLayout18.xml"/><Relationship Id="rId4" Type="http://schemas.openxmlformats.org/officeDocument/2006/relationships/tags" Target="../tags/tag501.xml"/></Relationships>
</file>

<file path=ppt/slides/_rels/slide56.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tags" Target="../tags/tag504.xml"/><Relationship Id="rId7" Type="http://schemas.openxmlformats.org/officeDocument/2006/relationships/image" Target="../media/image70.jpg"/><Relationship Id="rId2" Type="http://schemas.openxmlformats.org/officeDocument/2006/relationships/tags" Target="../tags/tag503.xml"/><Relationship Id="rId1" Type="http://schemas.openxmlformats.org/officeDocument/2006/relationships/tags" Target="../tags/tag502.xml"/><Relationship Id="rId6" Type="http://schemas.openxmlformats.org/officeDocument/2006/relationships/notesSlide" Target="../notesSlides/notesSlide44.xml"/><Relationship Id="rId5" Type="http://schemas.openxmlformats.org/officeDocument/2006/relationships/slideLayout" Target="../slideLayouts/slideLayout18.xml"/><Relationship Id="rId10" Type="http://schemas.openxmlformats.org/officeDocument/2006/relationships/image" Target="../media/image73.jpg"/><Relationship Id="rId4" Type="http://schemas.openxmlformats.org/officeDocument/2006/relationships/tags" Target="../tags/tag505.xml"/><Relationship Id="rId9" Type="http://schemas.openxmlformats.org/officeDocument/2006/relationships/image" Target="../media/image72.jpg"/></Relationships>
</file>

<file path=ppt/slides/_rels/slide57.xml.rels><?xml version="1.0" encoding="UTF-8" standalone="yes"?>
<Relationships xmlns="http://schemas.openxmlformats.org/package/2006/relationships"><Relationship Id="rId3" Type="http://schemas.openxmlformats.org/officeDocument/2006/relationships/tags" Target="../tags/tag508.xml"/><Relationship Id="rId7" Type="http://schemas.openxmlformats.org/officeDocument/2006/relationships/image" Target="../media/image74.png"/><Relationship Id="rId2" Type="http://schemas.openxmlformats.org/officeDocument/2006/relationships/tags" Target="../tags/tag507.xml"/><Relationship Id="rId1" Type="http://schemas.openxmlformats.org/officeDocument/2006/relationships/tags" Target="../tags/tag506.xml"/><Relationship Id="rId6" Type="http://schemas.openxmlformats.org/officeDocument/2006/relationships/notesSlide" Target="../notesSlides/notesSlide45.xml"/><Relationship Id="rId5" Type="http://schemas.openxmlformats.org/officeDocument/2006/relationships/slideLayout" Target="../slideLayouts/slideLayout18.xml"/><Relationship Id="rId4" Type="http://schemas.openxmlformats.org/officeDocument/2006/relationships/tags" Target="../tags/tag509.xml"/></Relationships>
</file>

<file path=ppt/slides/_rels/slide58.xml.rels><?xml version="1.0" encoding="UTF-8" standalone="yes"?>
<Relationships xmlns="http://schemas.openxmlformats.org/package/2006/relationships"><Relationship Id="rId3" Type="http://schemas.openxmlformats.org/officeDocument/2006/relationships/tags" Target="../tags/tag512.xml"/><Relationship Id="rId7" Type="http://schemas.openxmlformats.org/officeDocument/2006/relationships/image" Target="../media/image75.png"/><Relationship Id="rId2" Type="http://schemas.openxmlformats.org/officeDocument/2006/relationships/tags" Target="../tags/tag511.xml"/><Relationship Id="rId1" Type="http://schemas.openxmlformats.org/officeDocument/2006/relationships/tags" Target="../tags/tag510.xml"/><Relationship Id="rId6" Type="http://schemas.openxmlformats.org/officeDocument/2006/relationships/notesSlide" Target="../notesSlides/notesSlide46.xml"/><Relationship Id="rId5" Type="http://schemas.openxmlformats.org/officeDocument/2006/relationships/slideLayout" Target="../slideLayouts/slideLayout18.xml"/><Relationship Id="rId4" Type="http://schemas.openxmlformats.org/officeDocument/2006/relationships/tags" Target="../tags/tag513.xml"/></Relationships>
</file>

<file path=ppt/slides/_rels/slide59.xml.rels><?xml version="1.0" encoding="UTF-8" standalone="yes"?>
<Relationships xmlns="http://schemas.openxmlformats.org/package/2006/relationships"><Relationship Id="rId3" Type="http://schemas.openxmlformats.org/officeDocument/2006/relationships/tags" Target="../tags/tag516.xml"/><Relationship Id="rId7" Type="http://schemas.openxmlformats.org/officeDocument/2006/relationships/image" Target="../media/image76.png"/><Relationship Id="rId2" Type="http://schemas.openxmlformats.org/officeDocument/2006/relationships/tags" Target="../tags/tag515.xml"/><Relationship Id="rId1" Type="http://schemas.openxmlformats.org/officeDocument/2006/relationships/tags" Target="../tags/tag514.xml"/><Relationship Id="rId6" Type="http://schemas.openxmlformats.org/officeDocument/2006/relationships/notesSlide" Target="../notesSlides/notesSlide47.xml"/><Relationship Id="rId5" Type="http://schemas.openxmlformats.org/officeDocument/2006/relationships/slideLayout" Target="../slideLayouts/slideLayout18.xml"/><Relationship Id="rId4" Type="http://schemas.openxmlformats.org/officeDocument/2006/relationships/tags" Target="../tags/tag517.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34.xml"/><Relationship Id="rId7" Type="http://schemas.openxmlformats.org/officeDocument/2006/relationships/notesSlide" Target="../notesSlides/notesSlide3.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slideLayout" Target="../slideLayouts/slideLayout18.xml"/><Relationship Id="rId5" Type="http://schemas.openxmlformats.org/officeDocument/2006/relationships/tags" Target="../tags/tag236.xml"/><Relationship Id="rId4" Type="http://schemas.openxmlformats.org/officeDocument/2006/relationships/tags" Target="../tags/tag235.xml"/></Relationships>
</file>

<file path=ppt/slides/_rels/slide60.xml.rels><?xml version="1.0" encoding="UTF-8" standalone="yes"?>
<Relationships xmlns="http://schemas.openxmlformats.org/package/2006/relationships"><Relationship Id="rId3" Type="http://schemas.openxmlformats.org/officeDocument/2006/relationships/tags" Target="../tags/tag520.xml"/><Relationship Id="rId2" Type="http://schemas.openxmlformats.org/officeDocument/2006/relationships/tags" Target="../tags/tag519.xml"/><Relationship Id="rId1" Type="http://schemas.openxmlformats.org/officeDocument/2006/relationships/tags" Target="../tags/tag518.xml"/><Relationship Id="rId6" Type="http://schemas.openxmlformats.org/officeDocument/2006/relationships/notesSlide" Target="../notesSlides/notesSlide48.xml"/><Relationship Id="rId5" Type="http://schemas.openxmlformats.org/officeDocument/2006/relationships/slideLayout" Target="../slideLayouts/slideLayout18.xml"/><Relationship Id="rId4" Type="http://schemas.openxmlformats.org/officeDocument/2006/relationships/tags" Target="../tags/tag521.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523.xml"/><Relationship Id="rId1" Type="http://schemas.openxmlformats.org/officeDocument/2006/relationships/tags" Target="../tags/tag522.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39.xml"/><Relationship Id="rId7" Type="http://schemas.openxmlformats.org/officeDocument/2006/relationships/notesSlide" Target="../notesSlides/notesSlide4.xml"/><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slideLayout" Target="../slideLayouts/slideLayout18.xml"/><Relationship Id="rId5" Type="http://schemas.openxmlformats.org/officeDocument/2006/relationships/tags" Target="../tags/tag241.xml"/><Relationship Id="rId4" Type="http://schemas.openxmlformats.org/officeDocument/2006/relationships/tags" Target="../tags/tag240.xml"/></Relationships>
</file>

<file path=ppt/slides/_rels/slide8.xml.rels><?xml version="1.0" encoding="UTF-8" standalone="yes"?>
<Relationships xmlns="http://schemas.openxmlformats.org/package/2006/relationships"><Relationship Id="rId3" Type="http://schemas.openxmlformats.org/officeDocument/2006/relationships/tags" Target="../tags/tag244.xml"/><Relationship Id="rId7" Type="http://schemas.openxmlformats.org/officeDocument/2006/relationships/notesSlide" Target="../notesSlides/notesSlide5.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slideLayout" Target="../slideLayouts/slideLayout18.xml"/><Relationship Id="rId5" Type="http://schemas.openxmlformats.org/officeDocument/2006/relationships/tags" Target="../tags/tag246.xml"/><Relationship Id="rId4" Type="http://schemas.openxmlformats.org/officeDocument/2006/relationships/tags" Target="../tags/tag245.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49.xml"/><Relationship Id="rId7" Type="http://schemas.openxmlformats.org/officeDocument/2006/relationships/notesSlide" Target="../notesSlides/notesSlide6.xml"/><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slideLayout" Target="../slideLayouts/slideLayout18.xml"/><Relationship Id="rId11" Type="http://schemas.openxmlformats.org/officeDocument/2006/relationships/image" Target="../media/image7.png"/><Relationship Id="rId5" Type="http://schemas.openxmlformats.org/officeDocument/2006/relationships/tags" Target="../tags/tag251.xml"/><Relationship Id="rId10" Type="http://schemas.openxmlformats.org/officeDocument/2006/relationships/image" Target="../media/image6.png"/><Relationship Id="rId4" Type="http://schemas.openxmlformats.org/officeDocument/2006/relationships/tags" Target="../tags/tag250.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custDataLst>
              <p:tags r:id="rId2"/>
            </p:custDataLst>
          </p:nvPr>
        </p:nvSpPr>
        <p:spPr>
          <a:xfrm>
            <a:off x="883644" y="809127"/>
            <a:ext cx="9144000" cy="1896745"/>
          </a:xfrm>
          <a:prstGeom prst="rect">
            <a:avLst/>
          </a:prstGeom>
        </p:spPr>
        <p:txBody>
          <a:bodyPr vert="horz" lIns="91440" tIns="45720" rIns="91440" bIns="0" rtlCol="0" anchor="b" anchorCtr="0">
            <a:normAutofit/>
          </a:bodyPr>
          <a:lstStyle>
            <a:lvl1pPr algn="l" defTabSz="914400" rtl="0" eaLnBrk="1" fontAlgn="auto" latinLnBrk="0" hangingPunct="1">
              <a:lnSpc>
                <a:spcPct val="100000"/>
              </a:lnSpc>
              <a:spcBef>
                <a:spcPct val="0"/>
              </a:spcBef>
              <a:buNone/>
              <a:defRPr sz="6600" b="1" u="none" strike="noStrike" kern="1200" cap="none" spc="600" normalizeH="0" baseline="0">
                <a:solidFill>
                  <a:schemeClr val="accent1"/>
                </a:solidFill>
                <a:uFillTx/>
                <a:latin typeface="Arial" panose="020B0604020202020204" pitchFamily="34" charset="0"/>
                <a:ea typeface="微软雅黑" panose="020B0503020204020204" charset="-122"/>
                <a:cs typeface="+mj-cs"/>
              </a:defRPr>
            </a:lvl1pPr>
          </a:lstStyle>
          <a:p>
            <a:pPr marL="0" indent="0" algn="l">
              <a:lnSpc>
                <a:spcPct val="100000"/>
              </a:lnSpc>
              <a:spcBef>
                <a:spcPts val="0"/>
              </a:spcBef>
              <a:spcAft>
                <a:spcPts val="0"/>
              </a:spcAft>
              <a:buSzPct val="100000"/>
              <a:buNone/>
            </a:pPr>
            <a:r>
              <a:rPr lang="zh-CN" sz="6600" dirty="0">
                <a:solidFill>
                  <a:schemeClr val="accent1"/>
                </a:solidFill>
                <a:sym typeface="+mn-lt"/>
              </a:rPr>
              <a:t>区块链</a:t>
            </a:r>
          </a:p>
        </p:txBody>
      </p:sp>
      <p:sp>
        <p:nvSpPr>
          <p:cNvPr id="15" name="副标题 14"/>
          <p:cNvSpPr>
            <a:spLocks noGrp="1"/>
          </p:cNvSpPr>
          <p:nvPr>
            <p:custDataLst>
              <p:tags r:id="rId3"/>
            </p:custDataLst>
          </p:nvPr>
        </p:nvSpPr>
        <p:spPr>
          <a:xfrm>
            <a:off x="883643" y="3017520"/>
            <a:ext cx="9144000" cy="890270"/>
          </a:xfrm>
          <a:prstGeom prst="rect">
            <a:avLst/>
          </a:prstGeom>
        </p:spPr>
        <p:txBody>
          <a:bodyPr vert="horz" lIns="91440" tIns="0" rIns="91440" bIns="45720" rtlCol="0">
            <a:normAutofit/>
          </a:bodyPr>
          <a:lstStyle>
            <a:lvl1pPr marL="0" indent="0" algn="l" defTabSz="914400" rtl="0" eaLnBrk="1" fontAlgn="auto" latinLnBrk="0" hangingPunct="1">
              <a:lnSpc>
                <a:spcPct val="100000"/>
              </a:lnSpc>
              <a:spcBef>
                <a:spcPts val="0"/>
              </a:spcBef>
              <a:spcAft>
                <a:spcPts val="1000"/>
              </a:spcAft>
              <a:buFont typeface="Arial" panose="020B0604020202020204" pitchFamily="34" charset="0"/>
              <a:buNone/>
              <a:defRPr sz="2400"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dirty="0">
                <a:solidFill>
                  <a:schemeClr val="dk1">
                    <a:lumMod val="75000"/>
                    <a:lumOff val="25000"/>
                  </a:schemeClr>
                </a:solidFill>
                <a:sym typeface="Arial" panose="020B0604020202020204" pitchFamily="34" charset="0"/>
              </a:rPr>
              <a:t>Blockchain: Infrastructure for Future Decentralized Systems</a:t>
            </a:r>
          </a:p>
        </p:txBody>
      </p:sp>
      <p:sp>
        <p:nvSpPr>
          <p:cNvPr id="4" name="文本占位符 3"/>
          <p:cNvSpPr>
            <a:spLocks noGrp="1"/>
          </p:cNvSpPr>
          <p:nvPr>
            <p:custDataLst>
              <p:tags r:id="rId4"/>
            </p:custDataLst>
          </p:nvPr>
        </p:nvSpPr>
        <p:spPr>
          <a:xfrm>
            <a:off x="883920" y="4719955"/>
            <a:ext cx="4398010" cy="1754505"/>
          </a:xfrm>
          <a:prstGeom prst="rect">
            <a:avLst/>
          </a:prstGeom>
        </p:spPr>
        <p:txBody>
          <a:bodyPr vert="horz" lIns="91440" tIns="45720" rIns="91440" bIns="45720" rtlCol="0">
            <a:normAutofit fontScale="87500"/>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2400" u="none" strike="noStrike" kern="1200" cap="none" spc="150" normalizeH="0" baseline="0">
                <a:solidFill>
                  <a:schemeClr val="accent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a:lnSpc>
                <a:spcPct val="100000"/>
              </a:lnSpc>
              <a:spcBef>
                <a:spcPts val="0"/>
              </a:spcBef>
              <a:spcAft>
                <a:spcPts val="1000"/>
              </a:spcAft>
              <a:buSzPct val="100000"/>
              <a:buNone/>
            </a:pPr>
            <a:r>
              <a:rPr lang="zh-CN" altLang="en-US" sz="2400" dirty="0">
                <a:solidFill>
                  <a:schemeClr val="accent1"/>
                </a:solidFill>
                <a:sym typeface="+mn-lt"/>
              </a:rPr>
              <a:t>小组分工</a:t>
            </a:r>
          </a:p>
          <a:p>
            <a:pPr marL="0" lvl="0" indent="0" algn="l">
              <a:lnSpc>
                <a:spcPct val="100000"/>
              </a:lnSpc>
              <a:spcBef>
                <a:spcPts val="0"/>
              </a:spcBef>
              <a:spcAft>
                <a:spcPts val="1000"/>
              </a:spcAft>
              <a:buSzPct val="100000"/>
              <a:buNone/>
            </a:pPr>
            <a:r>
              <a:rPr lang="zh-CN" altLang="en-US" sz="2400" dirty="0">
                <a:solidFill>
                  <a:schemeClr val="accent1"/>
                </a:solidFill>
                <a:sym typeface="+mn-lt"/>
              </a:rPr>
              <a:t>资料：黎莎</a:t>
            </a:r>
            <a:r>
              <a:rPr lang="en-US" altLang="zh-CN" sz="2400" dirty="0">
                <a:solidFill>
                  <a:schemeClr val="accent1"/>
                </a:solidFill>
                <a:sym typeface="+mn-lt"/>
              </a:rPr>
              <a:t>	</a:t>
            </a:r>
            <a:r>
              <a:rPr lang="zh-CN" altLang="en-US" sz="2400" dirty="0">
                <a:solidFill>
                  <a:schemeClr val="accent1"/>
                </a:solidFill>
                <a:sym typeface="+mn-lt"/>
              </a:rPr>
              <a:t>钱佳</a:t>
            </a:r>
          </a:p>
          <a:p>
            <a:pPr marL="0" lvl="0" indent="0" algn="l">
              <a:lnSpc>
                <a:spcPct val="100000"/>
              </a:lnSpc>
              <a:spcBef>
                <a:spcPts val="0"/>
              </a:spcBef>
              <a:spcAft>
                <a:spcPts val="1000"/>
              </a:spcAft>
              <a:buSzPct val="100000"/>
              <a:buNone/>
            </a:pPr>
            <a:r>
              <a:rPr lang="en-US" altLang="zh-CN" sz="2400" dirty="0">
                <a:solidFill>
                  <a:schemeClr val="accent1"/>
                </a:solidFill>
                <a:sym typeface="+mn-lt"/>
              </a:rPr>
              <a:t>PPT</a:t>
            </a:r>
            <a:r>
              <a:rPr lang="zh-CN" altLang="en-US" sz="2400" dirty="0">
                <a:solidFill>
                  <a:schemeClr val="accent1"/>
                </a:solidFill>
                <a:sym typeface="+mn-lt"/>
              </a:rPr>
              <a:t>：陈先雨</a:t>
            </a:r>
            <a:r>
              <a:rPr lang="en-US" altLang="zh-CN" sz="2400" dirty="0">
                <a:solidFill>
                  <a:schemeClr val="accent1"/>
                </a:solidFill>
                <a:sym typeface="+mn-lt"/>
              </a:rPr>
              <a:t>	</a:t>
            </a:r>
            <a:r>
              <a:rPr lang="zh-CN" altLang="en-US" sz="2400" dirty="0">
                <a:solidFill>
                  <a:schemeClr val="accent1"/>
                </a:solidFill>
                <a:sym typeface="+mn-lt"/>
              </a:rPr>
              <a:t>张哲铭</a:t>
            </a:r>
          </a:p>
          <a:p>
            <a:pPr marL="0" lvl="0" indent="0" algn="l">
              <a:lnSpc>
                <a:spcPct val="100000"/>
              </a:lnSpc>
              <a:spcBef>
                <a:spcPts val="0"/>
              </a:spcBef>
              <a:spcAft>
                <a:spcPts val="1000"/>
              </a:spcAft>
              <a:buSzPct val="100000"/>
              <a:buNone/>
            </a:pPr>
            <a:r>
              <a:rPr lang="zh-CN" altLang="en-US" sz="2400" dirty="0">
                <a:solidFill>
                  <a:schemeClr val="accent1"/>
                </a:solidFill>
                <a:sym typeface="+mn-lt"/>
              </a:rPr>
              <a:t>展示：邓钰川</a:t>
            </a:r>
            <a:r>
              <a:rPr lang="en-US" altLang="zh-CN" sz="2400" dirty="0">
                <a:solidFill>
                  <a:schemeClr val="accent1"/>
                </a:solidFill>
                <a:sym typeface="+mn-lt"/>
              </a:rPr>
              <a:t>	</a:t>
            </a:r>
            <a:r>
              <a:rPr lang="zh-CN" altLang="en-US" sz="2400" dirty="0">
                <a:solidFill>
                  <a:schemeClr val="accent1"/>
                </a:solidFill>
                <a:sym typeface="+mn-lt"/>
              </a:rPr>
              <a:t>王菡</a:t>
            </a:r>
            <a:r>
              <a:rPr lang="en-US" altLang="zh-CN" sz="2400" dirty="0">
                <a:solidFill>
                  <a:schemeClr val="accent1"/>
                </a:solidFill>
                <a:sym typeface="+mn-lt"/>
              </a:rPr>
              <a:t>	</a:t>
            </a:r>
            <a:r>
              <a:rPr lang="zh-CN" altLang="en-US" sz="2400" dirty="0">
                <a:solidFill>
                  <a:schemeClr val="accent1"/>
                </a:solidFill>
                <a:sym typeface="+mn-lt"/>
              </a:rPr>
              <a:t>严婷婷</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3"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1" name="组合 10"/>
          <p:cNvGrpSpPr/>
          <p:nvPr/>
        </p:nvGrpSpPr>
        <p:grpSpPr>
          <a:xfrm>
            <a:off x="0" y="127651"/>
            <a:ext cx="281652" cy="663919"/>
            <a:chOff x="0" y="127651"/>
            <a:chExt cx="281652" cy="663919"/>
          </a:xfrm>
        </p:grpSpPr>
        <p:sp>
          <p:nvSpPr>
            <p:cNvPr id="12" name="任意多边形: 形状 11"/>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21" name="任意多边形: 形状 20"/>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2" name="文本框 14"/>
          <p:cNvSpPr txBox="1"/>
          <p:nvPr/>
        </p:nvSpPr>
        <p:spPr>
          <a:xfrm>
            <a:off x="473075" y="198120"/>
            <a:ext cx="2905125"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000000"/>
                </a:solidFill>
                <a:latin typeface="微软雅黑" panose="020B0503020204020204" charset="-122"/>
                <a:ea typeface="微软雅黑" panose="020B0503020204020204" charset="-122"/>
                <a:cs typeface="+mn-ea"/>
                <a:sym typeface="+mn-lt"/>
              </a:rPr>
              <a:t>可能的场景</a:t>
            </a:r>
          </a:p>
        </p:txBody>
      </p:sp>
      <p:sp>
        <p:nvSpPr>
          <p:cNvPr id="2" name="object 3">
            <a:extLst>
              <a:ext uri="{FF2B5EF4-FFF2-40B4-BE49-F238E27FC236}">
                <a16:creationId xmlns:a16="http://schemas.microsoft.com/office/drawing/2014/main" id="{662F6C22-EAA2-FEB3-9549-2D7A7602FEC1}"/>
              </a:ext>
            </a:extLst>
          </p:cNvPr>
          <p:cNvSpPr txBox="1"/>
          <p:nvPr/>
        </p:nvSpPr>
        <p:spPr>
          <a:xfrm>
            <a:off x="916939" y="1485646"/>
            <a:ext cx="3754754" cy="452120"/>
          </a:xfrm>
          <a:prstGeom prst="rect">
            <a:avLst/>
          </a:prstGeom>
        </p:spPr>
        <p:txBody>
          <a:bodyPr vert="horz" wrap="square" lIns="0" tIns="12065" rIns="0" bIns="0" rtlCol="0">
            <a:spAutoFit/>
          </a:bodyPr>
          <a:lstStyle/>
          <a:p>
            <a:pPr marL="241300" indent="-229235">
              <a:lnSpc>
                <a:spcPct val="100000"/>
              </a:lnSpc>
              <a:spcBef>
                <a:spcPts val="95"/>
              </a:spcBef>
              <a:buFont typeface="Arial"/>
              <a:buChar char="•"/>
              <a:tabLst>
                <a:tab pos="241935" algn="l"/>
              </a:tabLst>
            </a:pPr>
            <a:r>
              <a:rPr lang="zh-CN" altLang="en-US" sz="2800" dirty="0">
                <a:latin typeface="Calibri"/>
                <a:cs typeface="Calibri"/>
              </a:rPr>
              <a:t>场景</a:t>
            </a:r>
            <a:r>
              <a:rPr lang="zh-CN" altLang="en-US" sz="2800" spc="-75" dirty="0">
                <a:latin typeface="Calibri"/>
                <a:cs typeface="Calibri"/>
              </a:rPr>
              <a:t> </a:t>
            </a:r>
            <a:r>
              <a:rPr lang="en-US" altLang="zh-CN" sz="2800" dirty="0">
                <a:latin typeface="Calibri"/>
                <a:cs typeface="Calibri"/>
              </a:rPr>
              <a:t>2:</a:t>
            </a:r>
            <a:r>
              <a:rPr lang="zh-CN" altLang="en-US" sz="2800" spc="-70" dirty="0">
                <a:latin typeface="Calibri"/>
                <a:cs typeface="Calibri"/>
              </a:rPr>
              <a:t>  </a:t>
            </a:r>
            <a:r>
              <a:rPr lang="zh-CN" altLang="en-US" sz="2800" dirty="0">
                <a:latin typeface="Calibri"/>
                <a:cs typeface="Calibri"/>
              </a:rPr>
              <a:t>供应链</a:t>
            </a:r>
          </a:p>
        </p:txBody>
      </p:sp>
      <p:grpSp>
        <p:nvGrpSpPr>
          <p:cNvPr id="5" name="object 4">
            <a:extLst>
              <a:ext uri="{FF2B5EF4-FFF2-40B4-BE49-F238E27FC236}">
                <a16:creationId xmlns:a16="http://schemas.microsoft.com/office/drawing/2014/main" id="{FA6A6010-10A8-11EF-E464-111295A62ED5}"/>
              </a:ext>
            </a:extLst>
          </p:cNvPr>
          <p:cNvGrpSpPr/>
          <p:nvPr/>
        </p:nvGrpSpPr>
        <p:grpSpPr>
          <a:xfrm>
            <a:off x="5055217" y="3754565"/>
            <a:ext cx="828675" cy="461645"/>
            <a:chOff x="5055217" y="3754565"/>
            <a:chExt cx="828675" cy="461645"/>
          </a:xfrm>
        </p:grpSpPr>
        <p:pic>
          <p:nvPicPr>
            <p:cNvPr id="6" name="object 5">
              <a:extLst>
                <a:ext uri="{FF2B5EF4-FFF2-40B4-BE49-F238E27FC236}">
                  <a16:creationId xmlns:a16="http://schemas.microsoft.com/office/drawing/2014/main" id="{EBE579FD-937D-C898-3328-F29EB642FD34}"/>
                </a:ext>
              </a:extLst>
            </p:cNvPr>
            <p:cNvPicPr/>
            <p:nvPr/>
          </p:nvPicPr>
          <p:blipFill>
            <a:blip r:embed="rId8" cstate="print"/>
            <a:stretch>
              <a:fillRect/>
            </a:stretch>
          </p:blipFill>
          <p:spPr>
            <a:xfrm>
              <a:off x="5139932" y="4084046"/>
              <a:ext cx="131781" cy="131792"/>
            </a:xfrm>
            <a:prstGeom prst="rect">
              <a:avLst/>
            </a:prstGeom>
          </p:spPr>
        </p:pic>
        <p:pic>
          <p:nvPicPr>
            <p:cNvPr id="7" name="object 6">
              <a:extLst>
                <a:ext uri="{FF2B5EF4-FFF2-40B4-BE49-F238E27FC236}">
                  <a16:creationId xmlns:a16="http://schemas.microsoft.com/office/drawing/2014/main" id="{10B85CC1-BE69-56D7-3A52-42B24BCE5E96}"/>
                </a:ext>
              </a:extLst>
            </p:cNvPr>
            <p:cNvPicPr/>
            <p:nvPr/>
          </p:nvPicPr>
          <p:blipFill>
            <a:blip r:embed="rId8" cstate="print"/>
            <a:stretch>
              <a:fillRect/>
            </a:stretch>
          </p:blipFill>
          <p:spPr>
            <a:xfrm>
              <a:off x="5685885" y="4084046"/>
              <a:ext cx="131797" cy="131792"/>
            </a:xfrm>
            <a:prstGeom prst="rect">
              <a:avLst/>
            </a:prstGeom>
          </p:spPr>
        </p:pic>
        <p:sp>
          <p:nvSpPr>
            <p:cNvPr id="8" name="object 7">
              <a:extLst>
                <a:ext uri="{FF2B5EF4-FFF2-40B4-BE49-F238E27FC236}">
                  <a16:creationId xmlns:a16="http://schemas.microsoft.com/office/drawing/2014/main" id="{E97782A4-6B78-EA1A-ED1E-9F78766A6B47}"/>
                </a:ext>
              </a:extLst>
            </p:cNvPr>
            <p:cNvSpPr/>
            <p:nvPr/>
          </p:nvSpPr>
          <p:spPr>
            <a:xfrm>
              <a:off x="5055209" y="3754577"/>
              <a:ext cx="828675" cy="395605"/>
            </a:xfrm>
            <a:custGeom>
              <a:avLst/>
              <a:gdLst/>
              <a:ahLst/>
              <a:cxnLst/>
              <a:rect l="l" t="t" r="r" b="b"/>
              <a:pathLst>
                <a:path w="828675" h="395604">
                  <a:moveTo>
                    <a:pt x="527126" y="263575"/>
                  </a:moveTo>
                  <a:lnTo>
                    <a:pt x="0" y="263575"/>
                  </a:lnTo>
                  <a:lnTo>
                    <a:pt x="0" y="395376"/>
                  </a:lnTo>
                  <a:lnTo>
                    <a:pt x="56476" y="395376"/>
                  </a:lnTo>
                  <a:lnTo>
                    <a:pt x="63906" y="358825"/>
                  </a:lnTo>
                  <a:lnTo>
                    <a:pt x="84124" y="328891"/>
                  </a:lnTo>
                  <a:lnTo>
                    <a:pt x="114058" y="308660"/>
                  </a:lnTo>
                  <a:lnTo>
                    <a:pt x="150609" y="301231"/>
                  </a:lnTo>
                  <a:lnTo>
                    <a:pt x="187159" y="308660"/>
                  </a:lnTo>
                  <a:lnTo>
                    <a:pt x="217081" y="328891"/>
                  </a:lnTo>
                  <a:lnTo>
                    <a:pt x="237312" y="358825"/>
                  </a:lnTo>
                  <a:lnTo>
                    <a:pt x="244741" y="395376"/>
                  </a:lnTo>
                  <a:lnTo>
                    <a:pt x="527126" y="395376"/>
                  </a:lnTo>
                  <a:lnTo>
                    <a:pt x="527126" y="263575"/>
                  </a:lnTo>
                  <a:close/>
                </a:path>
                <a:path w="828675" h="395604">
                  <a:moveTo>
                    <a:pt x="527126" y="0"/>
                  </a:moveTo>
                  <a:lnTo>
                    <a:pt x="0" y="0"/>
                  </a:lnTo>
                  <a:lnTo>
                    <a:pt x="0" y="225920"/>
                  </a:lnTo>
                  <a:lnTo>
                    <a:pt x="527126" y="225920"/>
                  </a:lnTo>
                  <a:lnTo>
                    <a:pt x="527126" y="0"/>
                  </a:lnTo>
                  <a:close/>
                </a:path>
                <a:path w="828675" h="395604">
                  <a:moveTo>
                    <a:pt x="828357" y="263575"/>
                  </a:moveTo>
                  <a:lnTo>
                    <a:pt x="763409" y="195795"/>
                  </a:lnTo>
                  <a:lnTo>
                    <a:pt x="756818" y="191096"/>
                  </a:lnTo>
                  <a:lnTo>
                    <a:pt x="755053" y="188264"/>
                  </a:lnTo>
                  <a:lnTo>
                    <a:pt x="752106" y="183565"/>
                  </a:lnTo>
                  <a:lnTo>
                    <a:pt x="750227" y="176034"/>
                  </a:lnTo>
                  <a:lnTo>
                    <a:pt x="731393" y="111074"/>
                  </a:lnTo>
                  <a:lnTo>
                    <a:pt x="723188" y="94132"/>
                  </a:lnTo>
                  <a:lnTo>
                    <a:pt x="720725" y="89039"/>
                  </a:lnTo>
                  <a:lnTo>
                    <a:pt x="714451" y="82588"/>
                  </a:lnTo>
                  <a:lnTo>
                    <a:pt x="714451" y="187325"/>
                  </a:lnTo>
                  <a:lnTo>
                    <a:pt x="714451" y="188264"/>
                  </a:lnTo>
                  <a:lnTo>
                    <a:pt x="602424" y="188264"/>
                  </a:lnTo>
                  <a:lnTo>
                    <a:pt x="602424" y="94132"/>
                  </a:lnTo>
                  <a:lnTo>
                    <a:pt x="658914" y="94132"/>
                  </a:lnTo>
                  <a:lnTo>
                    <a:pt x="694677" y="121437"/>
                  </a:lnTo>
                  <a:lnTo>
                    <a:pt x="713498" y="186385"/>
                  </a:lnTo>
                  <a:lnTo>
                    <a:pt x="713498" y="187325"/>
                  </a:lnTo>
                  <a:lnTo>
                    <a:pt x="714451" y="187325"/>
                  </a:lnTo>
                  <a:lnTo>
                    <a:pt x="714451" y="82588"/>
                  </a:lnTo>
                  <a:lnTo>
                    <a:pt x="703973" y="71780"/>
                  </a:lnTo>
                  <a:lnTo>
                    <a:pt x="682802" y="60502"/>
                  </a:lnTo>
                  <a:lnTo>
                    <a:pt x="658914" y="56476"/>
                  </a:lnTo>
                  <a:lnTo>
                    <a:pt x="564781" y="56476"/>
                  </a:lnTo>
                  <a:lnTo>
                    <a:pt x="564781" y="395376"/>
                  </a:lnTo>
                  <a:lnTo>
                    <a:pt x="602424" y="395376"/>
                  </a:lnTo>
                  <a:lnTo>
                    <a:pt x="609854" y="358825"/>
                  </a:lnTo>
                  <a:lnTo>
                    <a:pt x="630085" y="328891"/>
                  </a:lnTo>
                  <a:lnTo>
                    <a:pt x="660006" y="308660"/>
                  </a:lnTo>
                  <a:lnTo>
                    <a:pt x="696556" y="301231"/>
                  </a:lnTo>
                  <a:lnTo>
                    <a:pt x="733120" y="308660"/>
                  </a:lnTo>
                  <a:lnTo>
                    <a:pt x="763054" y="328891"/>
                  </a:lnTo>
                  <a:lnTo>
                    <a:pt x="783272" y="358825"/>
                  </a:lnTo>
                  <a:lnTo>
                    <a:pt x="790702" y="395376"/>
                  </a:lnTo>
                  <a:lnTo>
                    <a:pt x="805319" y="392404"/>
                  </a:lnTo>
                  <a:lnTo>
                    <a:pt x="817295" y="384314"/>
                  </a:lnTo>
                  <a:lnTo>
                    <a:pt x="825385" y="372338"/>
                  </a:lnTo>
                  <a:lnTo>
                    <a:pt x="828357" y="357720"/>
                  </a:lnTo>
                  <a:lnTo>
                    <a:pt x="828357" y="301231"/>
                  </a:lnTo>
                  <a:lnTo>
                    <a:pt x="828357" y="263575"/>
                  </a:lnTo>
                  <a:close/>
                </a:path>
              </a:pathLst>
            </a:custGeom>
            <a:solidFill>
              <a:srgbClr val="006FC0"/>
            </a:solidFill>
          </p:spPr>
          <p:txBody>
            <a:bodyPr wrap="square" lIns="0" tIns="0" rIns="0" bIns="0" rtlCol="0"/>
            <a:lstStyle/>
            <a:p>
              <a:endParaRPr/>
            </a:p>
          </p:txBody>
        </p:sp>
      </p:grpSp>
      <p:grpSp>
        <p:nvGrpSpPr>
          <p:cNvPr id="9" name="object 8">
            <a:extLst>
              <a:ext uri="{FF2B5EF4-FFF2-40B4-BE49-F238E27FC236}">
                <a16:creationId xmlns:a16="http://schemas.microsoft.com/office/drawing/2014/main" id="{EC0D2989-5414-2110-D51D-16632FABB40E}"/>
              </a:ext>
            </a:extLst>
          </p:cNvPr>
          <p:cNvGrpSpPr/>
          <p:nvPr/>
        </p:nvGrpSpPr>
        <p:grpSpPr>
          <a:xfrm>
            <a:off x="2747010" y="2871470"/>
            <a:ext cx="2115185" cy="1222375"/>
            <a:chOff x="2747010" y="2871470"/>
            <a:chExt cx="2115185" cy="1222375"/>
          </a:xfrm>
        </p:grpSpPr>
        <p:sp>
          <p:nvSpPr>
            <p:cNvPr id="10" name="object 9">
              <a:extLst>
                <a:ext uri="{FF2B5EF4-FFF2-40B4-BE49-F238E27FC236}">
                  <a16:creationId xmlns:a16="http://schemas.microsoft.com/office/drawing/2014/main" id="{4A9B54B1-DF11-BCF9-7C61-E3825905CF8B}"/>
                </a:ext>
              </a:extLst>
            </p:cNvPr>
            <p:cNvSpPr/>
            <p:nvPr/>
          </p:nvSpPr>
          <p:spPr>
            <a:xfrm>
              <a:off x="3092923" y="3406642"/>
              <a:ext cx="678180" cy="687705"/>
            </a:xfrm>
            <a:custGeom>
              <a:avLst/>
              <a:gdLst/>
              <a:ahLst/>
              <a:cxnLst/>
              <a:rect l="l" t="t" r="r" b="b"/>
              <a:pathLst>
                <a:path w="678179" h="687704">
                  <a:moveTo>
                    <a:pt x="640090" y="489507"/>
                  </a:moveTo>
                  <a:lnTo>
                    <a:pt x="37659" y="489507"/>
                  </a:lnTo>
                  <a:lnTo>
                    <a:pt x="37659" y="687195"/>
                  </a:lnTo>
                  <a:lnTo>
                    <a:pt x="640091" y="687195"/>
                  </a:lnTo>
                  <a:lnTo>
                    <a:pt x="640090" y="489507"/>
                  </a:lnTo>
                  <a:close/>
                </a:path>
                <a:path w="678179" h="687704">
                  <a:moveTo>
                    <a:pt x="677758" y="433024"/>
                  </a:moveTo>
                  <a:lnTo>
                    <a:pt x="7" y="433024"/>
                  </a:lnTo>
                  <a:lnTo>
                    <a:pt x="7" y="489507"/>
                  </a:lnTo>
                  <a:lnTo>
                    <a:pt x="677758" y="489507"/>
                  </a:lnTo>
                  <a:lnTo>
                    <a:pt x="677758" y="433024"/>
                  </a:lnTo>
                  <a:close/>
                </a:path>
                <a:path w="678179" h="687704">
                  <a:moveTo>
                    <a:pt x="619852" y="0"/>
                  </a:moveTo>
                  <a:lnTo>
                    <a:pt x="57897" y="0"/>
                  </a:lnTo>
                  <a:lnTo>
                    <a:pt x="862" y="129807"/>
                  </a:lnTo>
                  <a:lnTo>
                    <a:pt x="0" y="133973"/>
                  </a:lnTo>
                  <a:lnTo>
                    <a:pt x="7" y="169439"/>
                  </a:lnTo>
                  <a:lnTo>
                    <a:pt x="2966" y="184096"/>
                  </a:lnTo>
                  <a:lnTo>
                    <a:pt x="11035" y="196065"/>
                  </a:lnTo>
                  <a:lnTo>
                    <a:pt x="23003" y="204135"/>
                  </a:lnTo>
                  <a:lnTo>
                    <a:pt x="37659" y="207094"/>
                  </a:lnTo>
                  <a:lnTo>
                    <a:pt x="37659" y="433024"/>
                  </a:lnTo>
                  <a:lnTo>
                    <a:pt x="94137" y="433024"/>
                  </a:lnTo>
                  <a:lnTo>
                    <a:pt x="94137" y="272990"/>
                  </a:lnTo>
                  <a:lnTo>
                    <a:pt x="640090" y="272990"/>
                  </a:lnTo>
                  <a:lnTo>
                    <a:pt x="640090" y="207094"/>
                  </a:lnTo>
                  <a:lnTo>
                    <a:pt x="112963" y="207094"/>
                  </a:lnTo>
                  <a:lnTo>
                    <a:pt x="98307" y="204135"/>
                  </a:lnTo>
                  <a:lnTo>
                    <a:pt x="86339" y="196065"/>
                  </a:lnTo>
                  <a:lnTo>
                    <a:pt x="78270" y="184096"/>
                  </a:lnTo>
                  <a:lnTo>
                    <a:pt x="75311" y="169439"/>
                  </a:lnTo>
                  <a:lnTo>
                    <a:pt x="75311" y="131784"/>
                  </a:lnTo>
                  <a:lnTo>
                    <a:pt x="111081" y="56474"/>
                  </a:lnTo>
                  <a:lnTo>
                    <a:pt x="644656" y="56474"/>
                  </a:lnTo>
                  <a:lnTo>
                    <a:pt x="619852" y="0"/>
                  </a:lnTo>
                  <a:close/>
                </a:path>
                <a:path w="678179" h="687704">
                  <a:moveTo>
                    <a:pt x="640090" y="272990"/>
                  </a:moveTo>
                  <a:lnTo>
                    <a:pt x="583613" y="272990"/>
                  </a:lnTo>
                  <a:lnTo>
                    <a:pt x="583613" y="433024"/>
                  </a:lnTo>
                  <a:lnTo>
                    <a:pt x="640090" y="433024"/>
                  </a:lnTo>
                  <a:lnTo>
                    <a:pt x="640090" y="272990"/>
                  </a:lnTo>
                  <a:close/>
                </a:path>
                <a:path w="678179" h="687704">
                  <a:moveTo>
                    <a:pt x="248510" y="56474"/>
                  </a:moveTo>
                  <a:lnTo>
                    <a:pt x="186384" y="56474"/>
                  </a:lnTo>
                  <a:lnTo>
                    <a:pt x="150615" y="131784"/>
                  </a:lnTo>
                  <a:lnTo>
                    <a:pt x="150615" y="169439"/>
                  </a:lnTo>
                  <a:lnTo>
                    <a:pt x="147656" y="184096"/>
                  </a:lnTo>
                  <a:lnTo>
                    <a:pt x="139587" y="196065"/>
                  </a:lnTo>
                  <a:lnTo>
                    <a:pt x="127619" y="204135"/>
                  </a:lnTo>
                  <a:lnTo>
                    <a:pt x="112963" y="207094"/>
                  </a:lnTo>
                  <a:lnTo>
                    <a:pt x="263571" y="207094"/>
                  </a:lnTo>
                  <a:lnTo>
                    <a:pt x="228878" y="184096"/>
                  </a:lnTo>
                  <a:lnTo>
                    <a:pt x="225919" y="131784"/>
                  </a:lnTo>
                  <a:lnTo>
                    <a:pt x="248510" y="56474"/>
                  </a:lnTo>
                  <a:close/>
                </a:path>
                <a:path w="678179" h="687704">
                  <a:moveTo>
                    <a:pt x="363349" y="56474"/>
                  </a:moveTo>
                  <a:lnTo>
                    <a:pt x="314401" y="56474"/>
                  </a:lnTo>
                  <a:lnTo>
                    <a:pt x="301223" y="131784"/>
                  </a:lnTo>
                  <a:lnTo>
                    <a:pt x="301223" y="169439"/>
                  </a:lnTo>
                  <a:lnTo>
                    <a:pt x="298264" y="184096"/>
                  </a:lnTo>
                  <a:lnTo>
                    <a:pt x="290195" y="196065"/>
                  </a:lnTo>
                  <a:lnTo>
                    <a:pt x="278227" y="204135"/>
                  </a:lnTo>
                  <a:lnTo>
                    <a:pt x="263571" y="207094"/>
                  </a:lnTo>
                  <a:lnTo>
                    <a:pt x="414179" y="207094"/>
                  </a:lnTo>
                  <a:lnTo>
                    <a:pt x="379486" y="184096"/>
                  </a:lnTo>
                  <a:lnTo>
                    <a:pt x="376527" y="131784"/>
                  </a:lnTo>
                  <a:lnTo>
                    <a:pt x="363349" y="56474"/>
                  </a:lnTo>
                  <a:close/>
                </a:path>
                <a:path w="678179" h="687704">
                  <a:moveTo>
                    <a:pt x="491365" y="56474"/>
                  </a:moveTo>
                  <a:lnTo>
                    <a:pt x="429239" y="56474"/>
                  </a:lnTo>
                  <a:lnTo>
                    <a:pt x="451831" y="131784"/>
                  </a:lnTo>
                  <a:lnTo>
                    <a:pt x="451831" y="169439"/>
                  </a:lnTo>
                  <a:lnTo>
                    <a:pt x="448872" y="184096"/>
                  </a:lnTo>
                  <a:lnTo>
                    <a:pt x="440803" y="196065"/>
                  </a:lnTo>
                  <a:lnTo>
                    <a:pt x="428835" y="204135"/>
                  </a:lnTo>
                  <a:lnTo>
                    <a:pt x="414179" y="207094"/>
                  </a:lnTo>
                  <a:lnTo>
                    <a:pt x="564787" y="207094"/>
                  </a:lnTo>
                  <a:lnTo>
                    <a:pt x="530093" y="184096"/>
                  </a:lnTo>
                  <a:lnTo>
                    <a:pt x="527135" y="131784"/>
                  </a:lnTo>
                  <a:lnTo>
                    <a:pt x="491365" y="56474"/>
                  </a:lnTo>
                  <a:close/>
                </a:path>
                <a:path w="678179" h="687704">
                  <a:moveTo>
                    <a:pt x="644656" y="56474"/>
                  </a:moveTo>
                  <a:lnTo>
                    <a:pt x="566669" y="56474"/>
                  </a:lnTo>
                  <a:lnTo>
                    <a:pt x="602438" y="131784"/>
                  </a:lnTo>
                  <a:lnTo>
                    <a:pt x="602438" y="169439"/>
                  </a:lnTo>
                  <a:lnTo>
                    <a:pt x="599480" y="184096"/>
                  </a:lnTo>
                  <a:lnTo>
                    <a:pt x="591411" y="196065"/>
                  </a:lnTo>
                  <a:lnTo>
                    <a:pt x="579442" y="204135"/>
                  </a:lnTo>
                  <a:lnTo>
                    <a:pt x="564787" y="207094"/>
                  </a:lnTo>
                  <a:lnTo>
                    <a:pt x="640090" y="207094"/>
                  </a:lnTo>
                  <a:lnTo>
                    <a:pt x="654749" y="204135"/>
                  </a:lnTo>
                  <a:lnTo>
                    <a:pt x="666722" y="196065"/>
                  </a:lnTo>
                  <a:lnTo>
                    <a:pt x="674797" y="184096"/>
                  </a:lnTo>
                  <a:lnTo>
                    <a:pt x="677758" y="169439"/>
                  </a:lnTo>
                  <a:lnTo>
                    <a:pt x="677758" y="133973"/>
                  </a:lnTo>
                  <a:lnTo>
                    <a:pt x="676895" y="129807"/>
                  </a:lnTo>
                  <a:lnTo>
                    <a:pt x="675169" y="125948"/>
                  </a:lnTo>
                  <a:lnTo>
                    <a:pt x="644656" y="56474"/>
                  </a:lnTo>
                  <a:close/>
                </a:path>
              </a:pathLst>
            </a:custGeom>
            <a:solidFill>
              <a:srgbClr val="006FC0"/>
            </a:solidFill>
          </p:spPr>
          <p:txBody>
            <a:bodyPr wrap="square" lIns="0" tIns="0" rIns="0" bIns="0" rtlCol="0"/>
            <a:lstStyle/>
            <a:p>
              <a:endParaRPr/>
            </a:p>
          </p:txBody>
        </p:sp>
        <p:sp>
          <p:nvSpPr>
            <p:cNvPr id="13" name="object 10">
              <a:extLst>
                <a:ext uri="{FF2B5EF4-FFF2-40B4-BE49-F238E27FC236}">
                  <a16:creationId xmlns:a16="http://schemas.microsoft.com/office/drawing/2014/main" id="{A95A2A9C-EABD-528E-E5D2-D175FA9AF355}"/>
                </a:ext>
              </a:extLst>
            </p:cNvPr>
            <p:cNvSpPr/>
            <p:nvPr/>
          </p:nvSpPr>
          <p:spPr>
            <a:xfrm>
              <a:off x="2937002" y="2871469"/>
              <a:ext cx="1387475" cy="821055"/>
            </a:xfrm>
            <a:custGeom>
              <a:avLst/>
              <a:gdLst/>
              <a:ahLst/>
              <a:cxnLst/>
              <a:rect l="l" t="t" r="r" b="b"/>
              <a:pathLst>
                <a:path w="1387475" h="821054">
                  <a:moveTo>
                    <a:pt x="349758" y="387096"/>
                  </a:moveTo>
                  <a:lnTo>
                    <a:pt x="333844" y="328803"/>
                  </a:lnTo>
                  <a:lnTo>
                    <a:pt x="316090" y="263779"/>
                  </a:lnTo>
                  <a:lnTo>
                    <a:pt x="287680" y="289280"/>
                  </a:lnTo>
                  <a:lnTo>
                    <a:pt x="28448" y="0"/>
                  </a:lnTo>
                  <a:lnTo>
                    <a:pt x="0" y="25400"/>
                  </a:lnTo>
                  <a:lnTo>
                    <a:pt x="259359" y="314680"/>
                  </a:lnTo>
                  <a:lnTo>
                    <a:pt x="231013" y="340106"/>
                  </a:lnTo>
                  <a:lnTo>
                    <a:pt x="349758" y="387096"/>
                  </a:lnTo>
                  <a:close/>
                </a:path>
                <a:path w="1387475" h="821054">
                  <a:moveTo>
                    <a:pt x="1386967" y="579628"/>
                  </a:moveTo>
                  <a:lnTo>
                    <a:pt x="1259332" y="572262"/>
                  </a:lnTo>
                  <a:lnTo>
                    <a:pt x="1274381" y="607250"/>
                  </a:lnTo>
                  <a:lnTo>
                    <a:pt x="858647" y="785749"/>
                  </a:lnTo>
                  <a:lnTo>
                    <a:pt x="873633" y="820801"/>
                  </a:lnTo>
                  <a:lnTo>
                    <a:pt x="1289456" y="642264"/>
                  </a:lnTo>
                  <a:lnTo>
                    <a:pt x="1304544" y="677291"/>
                  </a:lnTo>
                  <a:lnTo>
                    <a:pt x="1370025" y="599694"/>
                  </a:lnTo>
                  <a:lnTo>
                    <a:pt x="1386967" y="579628"/>
                  </a:lnTo>
                  <a:close/>
                </a:path>
              </a:pathLst>
            </a:custGeom>
            <a:solidFill>
              <a:srgbClr val="92D050"/>
            </a:solidFill>
          </p:spPr>
          <p:txBody>
            <a:bodyPr wrap="square" lIns="0" tIns="0" rIns="0" bIns="0" rtlCol="0"/>
            <a:lstStyle/>
            <a:p>
              <a:endParaRPr/>
            </a:p>
          </p:txBody>
        </p:sp>
        <p:sp>
          <p:nvSpPr>
            <p:cNvPr id="14" name="object 11">
              <a:extLst>
                <a:ext uri="{FF2B5EF4-FFF2-40B4-BE49-F238E27FC236}">
                  <a16:creationId xmlns:a16="http://schemas.microsoft.com/office/drawing/2014/main" id="{E0F76D26-5A45-E24A-1C89-724453FB6E1F}"/>
                </a:ext>
              </a:extLst>
            </p:cNvPr>
            <p:cNvSpPr/>
            <p:nvPr/>
          </p:nvSpPr>
          <p:spPr>
            <a:xfrm>
              <a:off x="2747010" y="3062477"/>
              <a:ext cx="2115185" cy="970280"/>
            </a:xfrm>
            <a:custGeom>
              <a:avLst/>
              <a:gdLst/>
              <a:ahLst/>
              <a:cxnLst/>
              <a:rect l="l" t="t" r="r" b="b"/>
              <a:pathLst>
                <a:path w="2115185" h="970279">
                  <a:moveTo>
                    <a:pt x="337693" y="355854"/>
                  </a:moveTo>
                  <a:lnTo>
                    <a:pt x="89712" y="73304"/>
                  </a:lnTo>
                  <a:lnTo>
                    <a:pt x="105930" y="59055"/>
                  </a:lnTo>
                  <a:lnTo>
                    <a:pt x="118364" y="48133"/>
                  </a:lnTo>
                  <a:lnTo>
                    <a:pt x="0" y="0"/>
                  </a:lnTo>
                  <a:lnTo>
                    <a:pt x="32512" y="123571"/>
                  </a:lnTo>
                  <a:lnTo>
                    <a:pt x="61048" y="98488"/>
                  </a:lnTo>
                  <a:lnTo>
                    <a:pt x="309118" y="381000"/>
                  </a:lnTo>
                  <a:lnTo>
                    <a:pt x="337693" y="355854"/>
                  </a:lnTo>
                  <a:close/>
                </a:path>
                <a:path w="2115185" h="970279">
                  <a:moveTo>
                    <a:pt x="2115058" y="930402"/>
                  </a:moveTo>
                  <a:lnTo>
                    <a:pt x="2010537" y="856869"/>
                  </a:lnTo>
                  <a:lnTo>
                    <a:pt x="2004860" y="894549"/>
                  </a:lnTo>
                  <a:lnTo>
                    <a:pt x="1121410" y="761492"/>
                  </a:lnTo>
                  <a:lnTo>
                    <a:pt x="1115822" y="799084"/>
                  </a:lnTo>
                  <a:lnTo>
                    <a:pt x="1999183" y="932268"/>
                  </a:lnTo>
                  <a:lnTo>
                    <a:pt x="1993519" y="969899"/>
                  </a:lnTo>
                  <a:lnTo>
                    <a:pt x="2100592" y="935101"/>
                  </a:lnTo>
                  <a:lnTo>
                    <a:pt x="2115058" y="930402"/>
                  </a:lnTo>
                  <a:close/>
                </a:path>
              </a:pathLst>
            </a:custGeom>
            <a:solidFill>
              <a:srgbClr val="C00000"/>
            </a:solidFill>
          </p:spPr>
          <p:txBody>
            <a:bodyPr wrap="square" lIns="0" tIns="0" rIns="0" bIns="0" rtlCol="0"/>
            <a:lstStyle/>
            <a:p>
              <a:endParaRPr/>
            </a:p>
          </p:txBody>
        </p:sp>
      </p:grpSp>
      <p:grpSp>
        <p:nvGrpSpPr>
          <p:cNvPr id="15" name="object 12">
            <a:extLst>
              <a:ext uri="{FF2B5EF4-FFF2-40B4-BE49-F238E27FC236}">
                <a16:creationId xmlns:a16="http://schemas.microsoft.com/office/drawing/2014/main" id="{F1F5FF01-C106-203E-C51D-03619B986F39}"/>
              </a:ext>
            </a:extLst>
          </p:cNvPr>
          <p:cNvGrpSpPr/>
          <p:nvPr/>
        </p:nvGrpSpPr>
        <p:grpSpPr>
          <a:xfrm>
            <a:off x="2439673" y="4185665"/>
            <a:ext cx="829310" cy="971550"/>
            <a:chOff x="2439673" y="4185665"/>
            <a:chExt cx="829310" cy="971550"/>
          </a:xfrm>
        </p:grpSpPr>
        <p:sp>
          <p:nvSpPr>
            <p:cNvPr id="16" name="object 13">
              <a:extLst>
                <a:ext uri="{FF2B5EF4-FFF2-40B4-BE49-F238E27FC236}">
                  <a16:creationId xmlns:a16="http://schemas.microsoft.com/office/drawing/2014/main" id="{61087375-8405-6382-8229-28BFFD410E80}"/>
                </a:ext>
              </a:extLst>
            </p:cNvPr>
            <p:cNvSpPr/>
            <p:nvPr/>
          </p:nvSpPr>
          <p:spPr>
            <a:xfrm>
              <a:off x="2439673" y="4516915"/>
              <a:ext cx="640080" cy="640715"/>
            </a:xfrm>
            <a:custGeom>
              <a:avLst/>
              <a:gdLst/>
              <a:ahLst/>
              <a:cxnLst/>
              <a:rect l="l" t="t" r="r" b="b"/>
              <a:pathLst>
                <a:path w="640080" h="640714">
                  <a:moveTo>
                    <a:pt x="103542" y="0"/>
                  </a:moveTo>
                  <a:lnTo>
                    <a:pt x="28238" y="0"/>
                  </a:lnTo>
                  <a:lnTo>
                    <a:pt x="0" y="385963"/>
                  </a:lnTo>
                  <a:lnTo>
                    <a:pt x="0" y="640134"/>
                  </a:lnTo>
                  <a:lnTo>
                    <a:pt x="640083" y="640134"/>
                  </a:lnTo>
                  <a:lnTo>
                    <a:pt x="640083" y="574238"/>
                  </a:lnTo>
                  <a:lnTo>
                    <a:pt x="75303" y="574238"/>
                  </a:lnTo>
                  <a:lnTo>
                    <a:pt x="75303" y="489514"/>
                  </a:lnTo>
                  <a:lnTo>
                    <a:pt x="640083" y="489514"/>
                  </a:lnTo>
                  <a:lnTo>
                    <a:pt x="640083" y="385963"/>
                  </a:lnTo>
                  <a:lnTo>
                    <a:pt x="131781" y="385963"/>
                  </a:lnTo>
                  <a:lnTo>
                    <a:pt x="103542" y="0"/>
                  </a:lnTo>
                  <a:close/>
                </a:path>
                <a:path w="640080" h="640714">
                  <a:moveTo>
                    <a:pt x="263563" y="489514"/>
                  </a:moveTo>
                  <a:lnTo>
                    <a:pt x="188259" y="489514"/>
                  </a:lnTo>
                  <a:lnTo>
                    <a:pt x="188259" y="574238"/>
                  </a:lnTo>
                  <a:lnTo>
                    <a:pt x="263563" y="574238"/>
                  </a:lnTo>
                  <a:lnTo>
                    <a:pt x="263563" y="489514"/>
                  </a:lnTo>
                  <a:close/>
                </a:path>
                <a:path w="640080" h="640714">
                  <a:moveTo>
                    <a:pt x="451823" y="489514"/>
                  </a:moveTo>
                  <a:lnTo>
                    <a:pt x="376519" y="489514"/>
                  </a:lnTo>
                  <a:lnTo>
                    <a:pt x="376519" y="574238"/>
                  </a:lnTo>
                  <a:lnTo>
                    <a:pt x="451823" y="574238"/>
                  </a:lnTo>
                  <a:lnTo>
                    <a:pt x="451823" y="489514"/>
                  </a:lnTo>
                  <a:close/>
                </a:path>
                <a:path w="640080" h="640714">
                  <a:moveTo>
                    <a:pt x="640083" y="489514"/>
                  </a:moveTo>
                  <a:lnTo>
                    <a:pt x="564779" y="489514"/>
                  </a:lnTo>
                  <a:lnTo>
                    <a:pt x="564779" y="574238"/>
                  </a:lnTo>
                  <a:lnTo>
                    <a:pt x="640083" y="574238"/>
                  </a:lnTo>
                  <a:lnTo>
                    <a:pt x="640083" y="489514"/>
                  </a:lnTo>
                  <a:close/>
                </a:path>
                <a:path w="640080" h="640714">
                  <a:moveTo>
                    <a:pt x="385932" y="254171"/>
                  </a:moveTo>
                  <a:lnTo>
                    <a:pt x="131781" y="385963"/>
                  </a:lnTo>
                  <a:lnTo>
                    <a:pt x="385932" y="385963"/>
                  </a:lnTo>
                  <a:lnTo>
                    <a:pt x="385932" y="254171"/>
                  </a:lnTo>
                  <a:close/>
                </a:path>
                <a:path w="640080" h="640714">
                  <a:moveTo>
                    <a:pt x="640082" y="254171"/>
                  </a:moveTo>
                  <a:lnTo>
                    <a:pt x="385932" y="385963"/>
                  </a:lnTo>
                  <a:lnTo>
                    <a:pt x="640083" y="385963"/>
                  </a:lnTo>
                  <a:lnTo>
                    <a:pt x="640082" y="254171"/>
                  </a:lnTo>
                  <a:close/>
                </a:path>
              </a:pathLst>
            </a:custGeom>
            <a:solidFill>
              <a:srgbClr val="006FC0"/>
            </a:solidFill>
          </p:spPr>
          <p:txBody>
            <a:bodyPr wrap="square" lIns="0" tIns="0" rIns="0" bIns="0" rtlCol="0"/>
            <a:lstStyle/>
            <a:p>
              <a:endParaRPr/>
            </a:p>
          </p:txBody>
        </p:sp>
        <p:sp>
          <p:nvSpPr>
            <p:cNvPr id="17" name="object 14">
              <a:extLst>
                <a:ext uri="{FF2B5EF4-FFF2-40B4-BE49-F238E27FC236}">
                  <a16:creationId xmlns:a16="http://schemas.microsoft.com/office/drawing/2014/main" id="{EE669D0A-6B6A-CAEC-0779-71907C6FC98E}"/>
                </a:ext>
              </a:extLst>
            </p:cNvPr>
            <p:cNvSpPr/>
            <p:nvPr/>
          </p:nvSpPr>
          <p:spPr>
            <a:xfrm>
              <a:off x="2896869" y="4185665"/>
              <a:ext cx="372110" cy="452120"/>
            </a:xfrm>
            <a:custGeom>
              <a:avLst/>
              <a:gdLst/>
              <a:ahLst/>
              <a:cxnLst/>
              <a:rect l="l" t="t" r="r" b="b"/>
              <a:pathLst>
                <a:path w="372110" h="452120">
                  <a:moveTo>
                    <a:pt x="285174" y="76756"/>
                  </a:moveTo>
                  <a:lnTo>
                    <a:pt x="0" y="427862"/>
                  </a:lnTo>
                  <a:lnTo>
                    <a:pt x="29463" y="451865"/>
                  </a:lnTo>
                  <a:lnTo>
                    <a:pt x="314762" y="100757"/>
                  </a:lnTo>
                  <a:lnTo>
                    <a:pt x="285174" y="76756"/>
                  </a:lnTo>
                  <a:close/>
                </a:path>
                <a:path w="372110" h="452120">
                  <a:moveTo>
                    <a:pt x="358224" y="61975"/>
                  </a:moveTo>
                  <a:lnTo>
                    <a:pt x="297180" y="61975"/>
                  </a:lnTo>
                  <a:lnTo>
                    <a:pt x="326771" y="85978"/>
                  </a:lnTo>
                  <a:lnTo>
                    <a:pt x="314762" y="100757"/>
                  </a:lnTo>
                  <a:lnTo>
                    <a:pt x="344297" y="124713"/>
                  </a:lnTo>
                  <a:lnTo>
                    <a:pt x="358224" y="61975"/>
                  </a:lnTo>
                  <a:close/>
                </a:path>
                <a:path w="372110" h="452120">
                  <a:moveTo>
                    <a:pt x="297180" y="61975"/>
                  </a:moveTo>
                  <a:lnTo>
                    <a:pt x="285174" y="76756"/>
                  </a:lnTo>
                  <a:lnTo>
                    <a:pt x="314762" y="100757"/>
                  </a:lnTo>
                  <a:lnTo>
                    <a:pt x="326771" y="85978"/>
                  </a:lnTo>
                  <a:lnTo>
                    <a:pt x="297180" y="61975"/>
                  </a:lnTo>
                  <a:close/>
                </a:path>
                <a:path w="372110" h="452120">
                  <a:moveTo>
                    <a:pt x="371982" y="0"/>
                  </a:moveTo>
                  <a:lnTo>
                    <a:pt x="255524" y="52704"/>
                  </a:lnTo>
                  <a:lnTo>
                    <a:pt x="285174" y="76756"/>
                  </a:lnTo>
                  <a:lnTo>
                    <a:pt x="297180" y="61975"/>
                  </a:lnTo>
                  <a:lnTo>
                    <a:pt x="358224" y="61975"/>
                  </a:lnTo>
                  <a:lnTo>
                    <a:pt x="371982" y="0"/>
                  </a:lnTo>
                  <a:close/>
                </a:path>
              </a:pathLst>
            </a:custGeom>
            <a:solidFill>
              <a:srgbClr val="C00000"/>
            </a:solidFill>
          </p:spPr>
          <p:txBody>
            <a:bodyPr wrap="square" lIns="0" tIns="0" rIns="0" bIns="0" rtlCol="0"/>
            <a:lstStyle/>
            <a:p>
              <a:endParaRPr/>
            </a:p>
          </p:txBody>
        </p:sp>
      </p:grpSp>
      <p:sp>
        <p:nvSpPr>
          <p:cNvPr id="18" name="object 15">
            <a:extLst>
              <a:ext uri="{FF2B5EF4-FFF2-40B4-BE49-F238E27FC236}">
                <a16:creationId xmlns:a16="http://schemas.microsoft.com/office/drawing/2014/main" id="{382D073C-B7C4-67A4-F32A-329DA9958D07}"/>
              </a:ext>
            </a:extLst>
          </p:cNvPr>
          <p:cNvSpPr/>
          <p:nvPr/>
        </p:nvSpPr>
        <p:spPr>
          <a:xfrm>
            <a:off x="3827881" y="4551667"/>
            <a:ext cx="856615" cy="527685"/>
          </a:xfrm>
          <a:custGeom>
            <a:avLst/>
            <a:gdLst/>
            <a:ahLst/>
            <a:cxnLst/>
            <a:rect l="l" t="t" r="r" b="b"/>
            <a:pathLst>
              <a:path w="856614" h="527685">
                <a:moveTo>
                  <a:pt x="348246" y="37782"/>
                </a:moveTo>
                <a:lnTo>
                  <a:pt x="335889" y="5118"/>
                </a:lnTo>
                <a:lnTo>
                  <a:pt x="328371" y="0"/>
                </a:lnTo>
                <a:lnTo>
                  <a:pt x="221170" y="127"/>
                </a:lnTo>
                <a:lnTo>
                  <a:pt x="221170" y="37782"/>
                </a:lnTo>
                <a:lnTo>
                  <a:pt x="348246" y="37782"/>
                </a:lnTo>
                <a:close/>
              </a:path>
              <a:path w="856614" h="527685">
                <a:moveTo>
                  <a:pt x="741616" y="310781"/>
                </a:moveTo>
                <a:lnTo>
                  <a:pt x="724712" y="282549"/>
                </a:lnTo>
                <a:lnTo>
                  <a:pt x="707809" y="254304"/>
                </a:lnTo>
                <a:lnTo>
                  <a:pt x="693470" y="230339"/>
                </a:lnTo>
                <a:lnTo>
                  <a:pt x="685888" y="226034"/>
                </a:lnTo>
                <a:lnTo>
                  <a:pt x="677710" y="226060"/>
                </a:lnTo>
                <a:lnTo>
                  <a:pt x="664057" y="226060"/>
                </a:lnTo>
                <a:lnTo>
                  <a:pt x="635342" y="182549"/>
                </a:lnTo>
                <a:lnTo>
                  <a:pt x="635342" y="258521"/>
                </a:lnTo>
                <a:lnTo>
                  <a:pt x="635342" y="278333"/>
                </a:lnTo>
                <a:lnTo>
                  <a:pt x="631139" y="282549"/>
                </a:lnTo>
                <a:lnTo>
                  <a:pt x="611327" y="282549"/>
                </a:lnTo>
                <a:lnTo>
                  <a:pt x="607110" y="278333"/>
                </a:lnTo>
                <a:lnTo>
                  <a:pt x="607110" y="258521"/>
                </a:lnTo>
                <a:lnTo>
                  <a:pt x="611327" y="254304"/>
                </a:lnTo>
                <a:lnTo>
                  <a:pt x="631139" y="254304"/>
                </a:lnTo>
                <a:lnTo>
                  <a:pt x="635342" y="258521"/>
                </a:lnTo>
                <a:lnTo>
                  <a:pt x="635342" y="182549"/>
                </a:lnTo>
                <a:lnTo>
                  <a:pt x="608545" y="152908"/>
                </a:lnTo>
                <a:lnTo>
                  <a:pt x="594677" y="150749"/>
                </a:lnTo>
                <a:lnTo>
                  <a:pt x="560044" y="150749"/>
                </a:lnTo>
                <a:lnTo>
                  <a:pt x="560044" y="258521"/>
                </a:lnTo>
                <a:lnTo>
                  <a:pt x="560044" y="278333"/>
                </a:lnTo>
                <a:lnTo>
                  <a:pt x="555828" y="282549"/>
                </a:lnTo>
                <a:lnTo>
                  <a:pt x="536028" y="282549"/>
                </a:lnTo>
                <a:lnTo>
                  <a:pt x="531799" y="278333"/>
                </a:lnTo>
                <a:lnTo>
                  <a:pt x="531799" y="258521"/>
                </a:lnTo>
                <a:lnTo>
                  <a:pt x="536028" y="254304"/>
                </a:lnTo>
                <a:lnTo>
                  <a:pt x="555828" y="254304"/>
                </a:lnTo>
                <a:lnTo>
                  <a:pt x="560044" y="258521"/>
                </a:lnTo>
                <a:lnTo>
                  <a:pt x="560044" y="150749"/>
                </a:lnTo>
                <a:lnTo>
                  <a:pt x="484733" y="150749"/>
                </a:lnTo>
                <a:lnTo>
                  <a:pt x="484733" y="258521"/>
                </a:lnTo>
                <a:lnTo>
                  <a:pt x="484733" y="278333"/>
                </a:lnTo>
                <a:lnTo>
                  <a:pt x="480529" y="282549"/>
                </a:lnTo>
                <a:lnTo>
                  <a:pt x="460717" y="282549"/>
                </a:lnTo>
                <a:lnTo>
                  <a:pt x="456501" y="278333"/>
                </a:lnTo>
                <a:lnTo>
                  <a:pt x="456501" y="258521"/>
                </a:lnTo>
                <a:lnTo>
                  <a:pt x="460717" y="254304"/>
                </a:lnTo>
                <a:lnTo>
                  <a:pt x="480529" y="254304"/>
                </a:lnTo>
                <a:lnTo>
                  <a:pt x="484733" y="258521"/>
                </a:lnTo>
                <a:lnTo>
                  <a:pt x="484733" y="150749"/>
                </a:lnTo>
                <a:lnTo>
                  <a:pt x="409435" y="150749"/>
                </a:lnTo>
                <a:lnTo>
                  <a:pt x="409435" y="258521"/>
                </a:lnTo>
                <a:lnTo>
                  <a:pt x="409435" y="278333"/>
                </a:lnTo>
                <a:lnTo>
                  <a:pt x="405218" y="282549"/>
                </a:lnTo>
                <a:lnTo>
                  <a:pt x="385419" y="282549"/>
                </a:lnTo>
                <a:lnTo>
                  <a:pt x="381190" y="278333"/>
                </a:lnTo>
                <a:lnTo>
                  <a:pt x="381190" y="258521"/>
                </a:lnTo>
                <a:lnTo>
                  <a:pt x="385419" y="254304"/>
                </a:lnTo>
                <a:lnTo>
                  <a:pt x="405218" y="254304"/>
                </a:lnTo>
                <a:lnTo>
                  <a:pt x="409435" y="258521"/>
                </a:lnTo>
                <a:lnTo>
                  <a:pt x="409435" y="150749"/>
                </a:lnTo>
                <a:lnTo>
                  <a:pt x="390613" y="150749"/>
                </a:lnTo>
                <a:lnTo>
                  <a:pt x="355307" y="56616"/>
                </a:lnTo>
                <a:lnTo>
                  <a:pt x="334137" y="56616"/>
                </a:lnTo>
                <a:lnTo>
                  <a:pt x="334137" y="258521"/>
                </a:lnTo>
                <a:lnTo>
                  <a:pt x="334137" y="278333"/>
                </a:lnTo>
                <a:lnTo>
                  <a:pt x="329920" y="282549"/>
                </a:lnTo>
                <a:lnTo>
                  <a:pt x="310108" y="282549"/>
                </a:lnTo>
                <a:lnTo>
                  <a:pt x="305892" y="278333"/>
                </a:lnTo>
                <a:lnTo>
                  <a:pt x="305892" y="258521"/>
                </a:lnTo>
                <a:lnTo>
                  <a:pt x="310108" y="254304"/>
                </a:lnTo>
                <a:lnTo>
                  <a:pt x="329920" y="254304"/>
                </a:lnTo>
                <a:lnTo>
                  <a:pt x="334137" y="258521"/>
                </a:lnTo>
                <a:lnTo>
                  <a:pt x="334137" y="56616"/>
                </a:lnTo>
                <a:lnTo>
                  <a:pt x="258826" y="56616"/>
                </a:lnTo>
                <a:lnTo>
                  <a:pt x="258826" y="258521"/>
                </a:lnTo>
                <a:lnTo>
                  <a:pt x="258826" y="278333"/>
                </a:lnTo>
                <a:lnTo>
                  <a:pt x="254609" y="282549"/>
                </a:lnTo>
                <a:lnTo>
                  <a:pt x="234810" y="282549"/>
                </a:lnTo>
                <a:lnTo>
                  <a:pt x="230593" y="278333"/>
                </a:lnTo>
                <a:lnTo>
                  <a:pt x="230593" y="258521"/>
                </a:lnTo>
                <a:lnTo>
                  <a:pt x="234810" y="254304"/>
                </a:lnTo>
                <a:lnTo>
                  <a:pt x="254609" y="254304"/>
                </a:lnTo>
                <a:lnTo>
                  <a:pt x="258826" y="258521"/>
                </a:lnTo>
                <a:lnTo>
                  <a:pt x="258826" y="56616"/>
                </a:lnTo>
                <a:lnTo>
                  <a:pt x="221170" y="56616"/>
                </a:lnTo>
                <a:lnTo>
                  <a:pt x="221170" y="150749"/>
                </a:lnTo>
                <a:lnTo>
                  <a:pt x="183527" y="150749"/>
                </a:lnTo>
                <a:lnTo>
                  <a:pt x="183527" y="258521"/>
                </a:lnTo>
                <a:lnTo>
                  <a:pt x="183527" y="278333"/>
                </a:lnTo>
                <a:lnTo>
                  <a:pt x="179311" y="282549"/>
                </a:lnTo>
                <a:lnTo>
                  <a:pt x="159499" y="282549"/>
                </a:lnTo>
                <a:lnTo>
                  <a:pt x="155282" y="278333"/>
                </a:lnTo>
                <a:lnTo>
                  <a:pt x="155282" y="258521"/>
                </a:lnTo>
                <a:lnTo>
                  <a:pt x="159499" y="254304"/>
                </a:lnTo>
                <a:lnTo>
                  <a:pt x="179311" y="254304"/>
                </a:lnTo>
                <a:lnTo>
                  <a:pt x="183527" y="258521"/>
                </a:lnTo>
                <a:lnTo>
                  <a:pt x="183527" y="150749"/>
                </a:lnTo>
                <a:lnTo>
                  <a:pt x="148221" y="150749"/>
                </a:lnTo>
                <a:lnTo>
                  <a:pt x="136296" y="152400"/>
                </a:lnTo>
                <a:lnTo>
                  <a:pt x="126568" y="156832"/>
                </a:lnTo>
                <a:lnTo>
                  <a:pt x="120027" y="163347"/>
                </a:lnTo>
                <a:lnTo>
                  <a:pt x="117627" y="171183"/>
                </a:lnTo>
                <a:lnTo>
                  <a:pt x="117627" y="226060"/>
                </a:lnTo>
                <a:lnTo>
                  <a:pt x="112928" y="226060"/>
                </a:lnTo>
                <a:lnTo>
                  <a:pt x="103911" y="227914"/>
                </a:lnTo>
                <a:lnTo>
                  <a:pt x="96545" y="232905"/>
                </a:lnTo>
                <a:lnTo>
                  <a:pt x="91592" y="240284"/>
                </a:lnTo>
                <a:lnTo>
                  <a:pt x="89763" y="249313"/>
                </a:lnTo>
                <a:lnTo>
                  <a:pt x="89763" y="310781"/>
                </a:lnTo>
                <a:lnTo>
                  <a:pt x="741616" y="310781"/>
                </a:lnTo>
                <a:close/>
              </a:path>
              <a:path w="856614" h="527685">
                <a:moveTo>
                  <a:pt x="856475" y="355942"/>
                </a:moveTo>
                <a:lnTo>
                  <a:pt x="855306" y="349631"/>
                </a:lnTo>
                <a:lnTo>
                  <a:pt x="851700" y="344043"/>
                </a:lnTo>
                <a:lnTo>
                  <a:pt x="848487" y="340766"/>
                </a:lnTo>
                <a:lnTo>
                  <a:pt x="844232" y="339026"/>
                </a:lnTo>
                <a:lnTo>
                  <a:pt x="844016" y="338937"/>
                </a:lnTo>
                <a:lnTo>
                  <a:pt x="839393" y="339026"/>
                </a:lnTo>
                <a:lnTo>
                  <a:pt x="672998" y="339026"/>
                </a:lnTo>
                <a:lnTo>
                  <a:pt x="672998" y="408419"/>
                </a:lnTo>
                <a:lnTo>
                  <a:pt x="672998" y="448487"/>
                </a:lnTo>
                <a:lnTo>
                  <a:pt x="669505" y="451993"/>
                </a:lnTo>
                <a:lnTo>
                  <a:pt x="629437" y="451993"/>
                </a:lnTo>
                <a:lnTo>
                  <a:pt x="625932" y="448487"/>
                </a:lnTo>
                <a:lnTo>
                  <a:pt x="626008" y="408419"/>
                </a:lnTo>
                <a:lnTo>
                  <a:pt x="629450" y="404977"/>
                </a:lnTo>
                <a:lnTo>
                  <a:pt x="633742" y="404926"/>
                </a:lnTo>
                <a:lnTo>
                  <a:pt x="669505" y="404926"/>
                </a:lnTo>
                <a:lnTo>
                  <a:pt x="672998" y="408419"/>
                </a:lnTo>
                <a:lnTo>
                  <a:pt x="672998" y="339026"/>
                </a:lnTo>
                <a:lnTo>
                  <a:pt x="569455" y="339026"/>
                </a:lnTo>
                <a:lnTo>
                  <a:pt x="569455" y="408419"/>
                </a:lnTo>
                <a:lnTo>
                  <a:pt x="569455" y="448487"/>
                </a:lnTo>
                <a:lnTo>
                  <a:pt x="565962" y="451993"/>
                </a:lnTo>
                <a:lnTo>
                  <a:pt x="525894" y="451993"/>
                </a:lnTo>
                <a:lnTo>
                  <a:pt x="522389" y="448487"/>
                </a:lnTo>
                <a:lnTo>
                  <a:pt x="522465" y="408419"/>
                </a:lnTo>
                <a:lnTo>
                  <a:pt x="525907" y="404977"/>
                </a:lnTo>
                <a:lnTo>
                  <a:pt x="530199" y="404926"/>
                </a:lnTo>
                <a:lnTo>
                  <a:pt x="565962" y="404926"/>
                </a:lnTo>
                <a:lnTo>
                  <a:pt x="569455" y="408419"/>
                </a:lnTo>
                <a:lnTo>
                  <a:pt x="569455" y="339026"/>
                </a:lnTo>
                <a:lnTo>
                  <a:pt x="465912" y="339026"/>
                </a:lnTo>
                <a:lnTo>
                  <a:pt x="465912" y="408419"/>
                </a:lnTo>
                <a:lnTo>
                  <a:pt x="465912" y="448487"/>
                </a:lnTo>
                <a:lnTo>
                  <a:pt x="462419" y="451993"/>
                </a:lnTo>
                <a:lnTo>
                  <a:pt x="422351" y="451993"/>
                </a:lnTo>
                <a:lnTo>
                  <a:pt x="418846" y="448487"/>
                </a:lnTo>
                <a:lnTo>
                  <a:pt x="418922" y="408419"/>
                </a:lnTo>
                <a:lnTo>
                  <a:pt x="422363" y="404977"/>
                </a:lnTo>
                <a:lnTo>
                  <a:pt x="426656" y="404926"/>
                </a:lnTo>
                <a:lnTo>
                  <a:pt x="462419" y="404926"/>
                </a:lnTo>
                <a:lnTo>
                  <a:pt x="465912" y="408419"/>
                </a:lnTo>
                <a:lnTo>
                  <a:pt x="465912" y="339026"/>
                </a:lnTo>
                <a:lnTo>
                  <a:pt x="362369" y="339026"/>
                </a:lnTo>
                <a:lnTo>
                  <a:pt x="362369" y="408419"/>
                </a:lnTo>
                <a:lnTo>
                  <a:pt x="362369" y="448487"/>
                </a:lnTo>
                <a:lnTo>
                  <a:pt x="358876" y="451993"/>
                </a:lnTo>
                <a:lnTo>
                  <a:pt x="318808" y="451993"/>
                </a:lnTo>
                <a:lnTo>
                  <a:pt x="315302" y="448487"/>
                </a:lnTo>
                <a:lnTo>
                  <a:pt x="315379" y="408419"/>
                </a:lnTo>
                <a:lnTo>
                  <a:pt x="318820" y="404977"/>
                </a:lnTo>
                <a:lnTo>
                  <a:pt x="323113" y="404926"/>
                </a:lnTo>
                <a:lnTo>
                  <a:pt x="358876" y="404926"/>
                </a:lnTo>
                <a:lnTo>
                  <a:pt x="362369" y="408419"/>
                </a:lnTo>
                <a:lnTo>
                  <a:pt x="362369" y="339026"/>
                </a:lnTo>
                <a:lnTo>
                  <a:pt x="258826" y="339026"/>
                </a:lnTo>
                <a:lnTo>
                  <a:pt x="258826" y="408419"/>
                </a:lnTo>
                <a:lnTo>
                  <a:pt x="258826" y="448487"/>
                </a:lnTo>
                <a:lnTo>
                  <a:pt x="255333" y="451993"/>
                </a:lnTo>
                <a:lnTo>
                  <a:pt x="215265" y="451993"/>
                </a:lnTo>
                <a:lnTo>
                  <a:pt x="211759" y="448487"/>
                </a:lnTo>
                <a:lnTo>
                  <a:pt x="211836" y="408419"/>
                </a:lnTo>
                <a:lnTo>
                  <a:pt x="215277" y="404977"/>
                </a:lnTo>
                <a:lnTo>
                  <a:pt x="219570" y="404926"/>
                </a:lnTo>
                <a:lnTo>
                  <a:pt x="255333" y="404926"/>
                </a:lnTo>
                <a:lnTo>
                  <a:pt x="258826" y="408419"/>
                </a:lnTo>
                <a:lnTo>
                  <a:pt x="258826" y="339026"/>
                </a:lnTo>
                <a:lnTo>
                  <a:pt x="155282" y="339026"/>
                </a:lnTo>
                <a:lnTo>
                  <a:pt x="155282" y="408419"/>
                </a:lnTo>
                <a:lnTo>
                  <a:pt x="155282" y="448487"/>
                </a:lnTo>
                <a:lnTo>
                  <a:pt x="151790" y="451993"/>
                </a:lnTo>
                <a:lnTo>
                  <a:pt x="111721" y="451993"/>
                </a:lnTo>
                <a:lnTo>
                  <a:pt x="108216" y="448487"/>
                </a:lnTo>
                <a:lnTo>
                  <a:pt x="108292" y="408419"/>
                </a:lnTo>
                <a:lnTo>
                  <a:pt x="111747" y="404977"/>
                </a:lnTo>
                <a:lnTo>
                  <a:pt x="116027" y="404926"/>
                </a:lnTo>
                <a:lnTo>
                  <a:pt x="151790" y="404926"/>
                </a:lnTo>
                <a:lnTo>
                  <a:pt x="155282" y="408419"/>
                </a:lnTo>
                <a:lnTo>
                  <a:pt x="155282" y="339026"/>
                </a:lnTo>
                <a:lnTo>
                  <a:pt x="17106" y="339026"/>
                </a:lnTo>
                <a:lnTo>
                  <a:pt x="7747" y="338924"/>
                </a:lnTo>
                <a:lnTo>
                  <a:pt x="76" y="346430"/>
                </a:lnTo>
                <a:lnTo>
                  <a:pt x="0" y="355942"/>
                </a:lnTo>
                <a:lnTo>
                  <a:pt x="37630" y="510451"/>
                </a:lnTo>
                <a:lnTo>
                  <a:pt x="37680" y="519696"/>
                </a:lnTo>
                <a:lnTo>
                  <a:pt x="45135" y="527202"/>
                </a:lnTo>
                <a:lnTo>
                  <a:pt x="54381" y="527304"/>
                </a:lnTo>
                <a:lnTo>
                  <a:pt x="686511" y="527304"/>
                </a:lnTo>
                <a:lnTo>
                  <a:pt x="690854" y="525513"/>
                </a:lnTo>
                <a:lnTo>
                  <a:pt x="765683" y="451993"/>
                </a:lnTo>
                <a:lnTo>
                  <a:pt x="813612" y="404926"/>
                </a:lnTo>
                <a:lnTo>
                  <a:pt x="851471" y="367741"/>
                </a:lnTo>
                <a:lnTo>
                  <a:pt x="855192" y="362229"/>
                </a:lnTo>
                <a:lnTo>
                  <a:pt x="856475" y="355942"/>
                </a:lnTo>
                <a:close/>
              </a:path>
            </a:pathLst>
          </a:custGeom>
          <a:solidFill>
            <a:srgbClr val="006FC0"/>
          </a:solidFill>
        </p:spPr>
        <p:txBody>
          <a:bodyPr wrap="square" lIns="0" tIns="0" rIns="0" bIns="0" rtlCol="0"/>
          <a:lstStyle/>
          <a:p>
            <a:endParaRPr/>
          </a:p>
        </p:txBody>
      </p:sp>
      <p:grpSp>
        <p:nvGrpSpPr>
          <p:cNvPr id="19" name="object 16">
            <a:extLst>
              <a:ext uri="{FF2B5EF4-FFF2-40B4-BE49-F238E27FC236}">
                <a16:creationId xmlns:a16="http://schemas.microsoft.com/office/drawing/2014/main" id="{33A99BC3-9109-44CE-2174-99B4D44494FF}"/>
              </a:ext>
            </a:extLst>
          </p:cNvPr>
          <p:cNvGrpSpPr/>
          <p:nvPr/>
        </p:nvGrpSpPr>
        <p:grpSpPr>
          <a:xfrm>
            <a:off x="937463" y="3484245"/>
            <a:ext cx="1102995" cy="1087755"/>
            <a:chOff x="937463" y="3484245"/>
            <a:chExt cx="1102995" cy="1087755"/>
          </a:xfrm>
        </p:grpSpPr>
        <p:pic>
          <p:nvPicPr>
            <p:cNvPr id="20" name="object 17">
              <a:extLst>
                <a:ext uri="{FF2B5EF4-FFF2-40B4-BE49-F238E27FC236}">
                  <a16:creationId xmlns:a16="http://schemas.microsoft.com/office/drawing/2014/main" id="{49776E8D-29F1-C6D6-377E-E095D8374CC9}"/>
                </a:ext>
              </a:extLst>
            </p:cNvPr>
            <p:cNvPicPr/>
            <p:nvPr/>
          </p:nvPicPr>
          <p:blipFill>
            <a:blip r:embed="rId9" cstate="print"/>
            <a:stretch>
              <a:fillRect/>
            </a:stretch>
          </p:blipFill>
          <p:spPr>
            <a:xfrm>
              <a:off x="1437047" y="3816536"/>
              <a:ext cx="246275" cy="200426"/>
            </a:xfrm>
            <a:prstGeom prst="rect">
              <a:avLst/>
            </a:prstGeom>
          </p:spPr>
        </p:pic>
        <p:sp>
          <p:nvSpPr>
            <p:cNvPr id="23" name="object 18">
              <a:extLst>
                <a:ext uri="{FF2B5EF4-FFF2-40B4-BE49-F238E27FC236}">
                  <a16:creationId xmlns:a16="http://schemas.microsoft.com/office/drawing/2014/main" id="{EF4B9AD9-DE6F-D3A7-26E3-AC5DDD59482E}"/>
                </a:ext>
              </a:extLst>
            </p:cNvPr>
            <p:cNvSpPr/>
            <p:nvPr/>
          </p:nvSpPr>
          <p:spPr>
            <a:xfrm>
              <a:off x="1270965" y="4045216"/>
              <a:ext cx="769620" cy="526415"/>
            </a:xfrm>
            <a:custGeom>
              <a:avLst/>
              <a:gdLst/>
              <a:ahLst/>
              <a:cxnLst/>
              <a:rect l="l" t="t" r="r" b="b"/>
              <a:pathLst>
                <a:path w="769619" h="526414">
                  <a:moveTo>
                    <a:pt x="638251" y="81737"/>
                  </a:moveTo>
                  <a:lnTo>
                    <a:pt x="631952" y="75361"/>
                  </a:lnTo>
                  <a:lnTo>
                    <a:pt x="624052" y="75298"/>
                  </a:lnTo>
                  <a:lnTo>
                    <a:pt x="562965" y="75298"/>
                  </a:lnTo>
                  <a:lnTo>
                    <a:pt x="562965" y="160032"/>
                  </a:lnTo>
                  <a:lnTo>
                    <a:pt x="560743" y="171018"/>
                  </a:lnTo>
                  <a:lnTo>
                    <a:pt x="554685" y="179997"/>
                  </a:lnTo>
                  <a:lnTo>
                    <a:pt x="545719" y="186055"/>
                  </a:lnTo>
                  <a:lnTo>
                    <a:pt x="534720" y="188264"/>
                  </a:lnTo>
                  <a:lnTo>
                    <a:pt x="523735" y="186055"/>
                  </a:lnTo>
                  <a:lnTo>
                    <a:pt x="514756" y="179997"/>
                  </a:lnTo>
                  <a:lnTo>
                    <a:pt x="508698" y="171018"/>
                  </a:lnTo>
                  <a:lnTo>
                    <a:pt x="506476" y="160032"/>
                  </a:lnTo>
                  <a:lnTo>
                    <a:pt x="508698" y="149034"/>
                  </a:lnTo>
                  <a:lnTo>
                    <a:pt x="514756" y="140055"/>
                  </a:lnTo>
                  <a:lnTo>
                    <a:pt x="523735" y="134010"/>
                  </a:lnTo>
                  <a:lnTo>
                    <a:pt x="534720" y="131787"/>
                  </a:lnTo>
                  <a:lnTo>
                    <a:pt x="545719" y="134010"/>
                  </a:lnTo>
                  <a:lnTo>
                    <a:pt x="554685" y="140055"/>
                  </a:lnTo>
                  <a:lnTo>
                    <a:pt x="560743" y="149034"/>
                  </a:lnTo>
                  <a:lnTo>
                    <a:pt x="562965" y="160032"/>
                  </a:lnTo>
                  <a:lnTo>
                    <a:pt x="562965" y="75298"/>
                  </a:lnTo>
                  <a:lnTo>
                    <a:pt x="562965" y="9410"/>
                  </a:lnTo>
                  <a:lnTo>
                    <a:pt x="459422" y="9410"/>
                  </a:lnTo>
                  <a:lnTo>
                    <a:pt x="459422" y="75298"/>
                  </a:lnTo>
                  <a:lnTo>
                    <a:pt x="459422" y="160032"/>
                  </a:lnTo>
                  <a:lnTo>
                    <a:pt x="457200" y="171018"/>
                  </a:lnTo>
                  <a:lnTo>
                    <a:pt x="451142" y="179997"/>
                  </a:lnTo>
                  <a:lnTo>
                    <a:pt x="442175" y="186055"/>
                  </a:lnTo>
                  <a:lnTo>
                    <a:pt x="431177" y="188264"/>
                  </a:lnTo>
                  <a:lnTo>
                    <a:pt x="420192" y="186055"/>
                  </a:lnTo>
                  <a:lnTo>
                    <a:pt x="411213" y="179997"/>
                  </a:lnTo>
                  <a:lnTo>
                    <a:pt x="405155" y="171018"/>
                  </a:lnTo>
                  <a:lnTo>
                    <a:pt x="402932" y="160032"/>
                  </a:lnTo>
                  <a:lnTo>
                    <a:pt x="405155" y="149034"/>
                  </a:lnTo>
                  <a:lnTo>
                    <a:pt x="411213" y="140055"/>
                  </a:lnTo>
                  <a:lnTo>
                    <a:pt x="420192" y="134010"/>
                  </a:lnTo>
                  <a:lnTo>
                    <a:pt x="431177" y="131787"/>
                  </a:lnTo>
                  <a:lnTo>
                    <a:pt x="442175" y="134010"/>
                  </a:lnTo>
                  <a:lnTo>
                    <a:pt x="451142" y="140055"/>
                  </a:lnTo>
                  <a:lnTo>
                    <a:pt x="457200" y="149034"/>
                  </a:lnTo>
                  <a:lnTo>
                    <a:pt x="459422" y="160032"/>
                  </a:lnTo>
                  <a:lnTo>
                    <a:pt x="459422" y="75298"/>
                  </a:lnTo>
                  <a:lnTo>
                    <a:pt x="412356" y="75298"/>
                  </a:lnTo>
                  <a:lnTo>
                    <a:pt x="412356" y="0"/>
                  </a:lnTo>
                  <a:lnTo>
                    <a:pt x="355879" y="0"/>
                  </a:lnTo>
                  <a:lnTo>
                    <a:pt x="355879" y="160032"/>
                  </a:lnTo>
                  <a:lnTo>
                    <a:pt x="353656" y="171018"/>
                  </a:lnTo>
                  <a:lnTo>
                    <a:pt x="347599" y="179997"/>
                  </a:lnTo>
                  <a:lnTo>
                    <a:pt x="338632" y="186055"/>
                  </a:lnTo>
                  <a:lnTo>
                    <a:pt x="327634" y="188264"/>
                  </a:lnTo>
                  <a:lnTo>
                    <a:pt x="316649" y="186055"/>
                  </a:lnTo>
                  <a:lnTo>
                    <a:pt x="307670" y="179997"/>
                  </a:lnTo>
                  <a:lnTo>
                    <a:pt x="301612" y="171018"/>
                  </a:lnTo>
                  <a:lnTo>
                    <a:pt x="299389" y="160032"/>
                  </a:lnTo>
                  <a:lnTo>
                    <a:pt x="301612" y="149034"/>
                  </a:lnTo>
                  <a:lnTo>
                    <a:pt x="338632" y="134010"/>
                  </a:lnTo>
                  <a:lnTo>
                    <a:pt x="355879" y="160032"/>
                  </a:lnTo>
                  <a:lnTo>
                    <a:pt x="355879" y="0"/>
                  </a:lnTo>
                  <a:lnTo>
                    <a:pt x="308813" y="0"/>
                  </a:lnTo>
                  <a:lnTo>
                    <a:pt x="308813" y="75298"/>
                  </a:lnTo>
                  <a:lnTo>
                    <a:pt x="238404" y="75298"/>
                  </a:lnTo>
                  <a:lnTo>
                    <a:pt x="230517" y="75361"/>
                  </a:lnTo>
                  <a:lnTo>
                    <a:pt x="224142" y="81737"/>
                  </a:lnTo>
                  <a:lnTo>
                    <a:pt x="224091" y="99021"/>
                  </a:lnTo>
                  <a:lnTo>
                    <a:pt x="224345" y="106756"/>
                  </a:lnTo>
                  <a:lnTo>
                    <a:pt x="230670" y="112915"/>
                  </a:lnTo>
                  <a:lnTo>
                    <a:pt x="238404" y="112953"/>
                  </a:lnTo>
                  <a:lnTo>
                    <a:pt x="252336" y="112953"/>
                  </a:lnTo>
                  <a:lnTo>
                    <a:pt x="252336" y="312534"/>
                  </a:lnTo>
                  <a:lnTo>
                    <a:pt x="300761" y="308394"/>
                  </a:lnTo>
                  <a:lnTo>
                    <a:pt x="351129" y="303085"/>
                  </a:lnTo>
                  <a:lnTo>
                    <a:pt x="402818" y="296443"/>
                  </a:lnTo>
                  <a:lnTo>
                    <a:pt x="455180" y="288328"/>
                  </a:lnTo>
                  <a:lnTo>
                    <a:pt x="507593" y="278587"/>
                  </a:lnTo>
                  <a:lnTo>
                    <a:pt x="559422" y="267093"/>
                  </a:lnTo>
                  <a:lnTo>
                    <a:pt x="610019" y="253695"/>
                  </a:lnTo>
                  <a:lnTo>
                    <a:pt x="610019" y="188264"/>
                  </a:lnTo>
                  <a:lnTo>
                    <a:pt x="610019" y="131787"/>
                  </a:lnTo>
                  <a:lnTo>
                    <a:pt x="610019" y="112953"/>
                  </a:lnTo>
                  <a:lnTo>
                    <a:pt x="623951" y="112953"/>
                  </a:lnTo>
                  <a:lnTo>
                    <a:pt x="631837" y="112915"/>
                  </a:lnTo>
                  <a:lnTo>
                    <a:pt x="638213" y="106540"/>
                  </a:lnTo>
                  <a:lnTo>
                    <a:pt x="638251" y="81737"/>
                  </a:lnTo>
                  <a:close/>
                </a:path>
                <a:path w="769619" h="526414">
                  <a:moveTo>
                    <a:pt x="769277" y="236677"/>
                  </a:moveTo>
                  <a:lnTo>
                    <a:pt x="767549" y="231394"/>
                  </a:lnTo>
                  <a:lnTo>
                    <a:pt x="763701" y="227901"/>
                  </a:lnTo>
                  <a:lnTo>
                    <a:pt x="761898" y="226517"/>
                  </a:lnTo>
                  <a:lnTo>
                    <a:pt x="759396" y="226517"/>
                  </a:lnTo>
                  <a:lnTo>
                    <a:pt x="757504" y="227901"/>
                  </a:lnTo>
                  <a:lnTo>
                    <a:pt x="721652" y="244284"/>
                  </a:lnTo>
                  <a:lnTo>
                    <a:pt x="685076" y="258940"/>
                  </a:lnTo>
                  <a:lnTo>
                    <a:pt x="647852" y="271843"/>
                  </a:lnTo>
                  <a:lnTo>
                    <a:pt x="610019" y="282968"/>
                  </a:lnTo>
                  <a:lnTo>
                    <a:pt x="559066" y="296087"/>
                  </a:lnTo>
                  <a:lnTo>
                    <a:pt x="507047" y="307352"/>
                  </a:lnTo>
                  <a:lnTo>
                    <a:pt x="454571" y="316903"/>
                  </a:lnTo>
                  <a:lnTo>
                    <a:pt x="402247" y="324891"/>
                  </a:lnTo>
                  <a:lnTo>
                    <a:pt x="350697" y="331431"/>
                  </a:lnTo>
                  <a:lnTo>
                    <a:pt x="300520" y="336689"/>
                  </a:lnTo>
                  <a:lnTo>
                    <a:pt x="252336" y="340766"/>
                  </a:lnTo>
                  <a:lnTo>
                    <a:pt x="176860" y="345389"/>
                  </a:lnTo>
                  <a:lnTo>
                    <a:pt x="111810" y="347738"/>
                  </a:lnTo>
                  <a:lnTo>
                    <a:pt x="60147" y="348526"/>
                  </a:lnTo>
                  <a:lnTo>
                    <a:pt x="8813" y="348297"/>
                  </a:lnTo>
                  <a:lnTo>
                    <a:pt x="3721" y="348856"/>
                  </a:lnTo>
                  <a:lnTo>
                    <a:pt x="0" y="353364"/>
                  </a:lnTo>
                  <a:lnTo>
                    <a:pt x="444" y="358470"/>
                  </a:lnTo>
                  <a:lnTo>
                    <a:pt x="1955" y="403885"/>
                  </a:lnTo>
                  <a:lnTo>
                    <a:pt x="9486" y="450189"/>
                  </a:lnTo>
                  <a:lnTo>
                    <a:pt x="19723" y="491045"/>
                  </a:lnTo>
                  <a:lnTo>
                    <a:pt x="29337" y="520103"/>
                  </a:lnTo>
                  <a:lnTo>
                    <a:pt x="30391" y="523506"/>
                  </a:lnTo>
                  <a:lnTo>
                    <a:pt x="33413" y="525919"/>
                  </a:lnTo>
                  <a:lnTo>
                    <a:pt x="36957" y="526224"/>
                  </a:lnTo>
                  <a:lnTo>
                    <a:pt x="640156" y="526224"/>
                  </a:lnTo>
                  <a:lnTo>
                    <a:pt x="676122" y="483476"/>
                  </a:lnTo>
                  <a:lnTo>
                    <a:pt x="704265" y="434594"/>
                  </a:lnTo>
                  <a:lnTo>
                    <a:pt x="727621" y="381749"/>
                  </a:lnTo>
                  <a:lnTo>
                    <a:pt x="739292" y="348526"/>
                  </a:lnTo>
                  <a:lnTo>
                    <a:pt x="746099" y="329158"/>
                  </a:lnTo>
                  <a:lnTo>
                    <a:pt x="759650" y="281076"/>
                  </a:lnTo>
                  <a:lnTo>
                    <a:pt x="769277" y="236677"/>
                  </a:lnTo>
                  <a:close/>
                </a:path>
              </a:pathLst>
            </a:custGeom>
            <a:solidFill>
              <a:srgbClr val="006FC0"/>
            </a:solidFill>
          </p:spPr>
          <p:txBody>
            <a:bodyPr wrap="square" lIns="0" tIns="0" rIns="0" bIns="0" rtlCol="0"/>
            <a:lstStyle/>
            <a:p>
              <a:endParaRPr/>
            </a:p>
          </p:txBody>
        </p:sp>
        <p:sp>
          <p:nvSpPr>
            <p:cNvPr id="24" name="object 19">
              <a:extLst>
                <a:ext uri="{FF2B5EF4-FFF2-40B4-BE49-F238E27FC236}">
                  <a16:creationId xmlns:a16="http://schemas.microsoft.com/office/drawing/2014/main" id="{B0CE4965-883F-E837-4707-720C1482BE4E}"/>
                </a:ext>
              </a:extLst>
            </p:cNvPr>
            <p:cNvSpPr/>
            <p:nvPr/>
          </p:nvSpPr>
          <p:spPr>
            <a:xfrm>
              <a:off x="937463" y="3484245"/>
              <a:ext cx="384175" cy="431165"/>
            </a:xfrm>
            <a:custGeom>
              <a:avLst/>
              <a:gdLst/>
              <a:ahLst/>
              <a:cxnLst/>
              <a:rect l="l" t="t" r="r" b="b"/>
              <a:pathLst>
                <a:path w="384175" h="431164">
                  <a:moveTo>
                    <a:pt x="294034" y="358074"/>
                  </a:moveTo>
                  <a:lnTo>
                    <a:pt x="265480" y="383285"/>
                  </a:lnTo>
                  <a:lnTo>
                    <a:pt x="383971" y="431164"/>
                  </a:lnTo>
                  <a:lnTo>
                    <a:pt x="368380" y="372363"/>
                  </a:lnTo>
                  <a:lnTo>
                    <a:pt x="306654" y="372363"/>
                  </a:lnTo>
                  <a:lnTo>
                    <a:pt x="294034" y="358074"/>
                  </a:lnTo>
                  <a:close/>
                </a:path>
                <a:path w="384175" h="431164">
                  <a:moveTo>
                    <a:pt x="322613" y="332840"/>
                  </a:moveTo>
                  <a:lnTo>
                    <a:pt x="294034" y="358074"/>
                  </a:lnTo>
                  <a:lnTo>
                    <a:pt x="306654" y="372363"/>
                  </a:lnTo>
                  <a:lnTo>
                    <a:pt x="335203" y="347090"/>
                  </a:lnTo>
                  <a:lnTo>
                    <a:pt x="322613" y="332840"/>
                  </a:lnTo>
                  <a:close/>
                </a:path>
                <a:path w="384175" h="431164">
                  <a:moveTo>
                    <a:pt x="351205" y="307593"/>
                  </a:moveTo>
                  <a:lnTo>
                    <a:pt x="322613" y="332840"/>
                  </a:lnTo>
                  <a:lnTo>
                    <a:pt x="335203" y="347090"/>
                  </a:lnTo>
                  <a:lnTo>
                    <a:pt x="306654" y="372363"/>
                  </a:lnTo>
                  <a:lnTo>
                    <a:pt x="368380" y="372363"/>
                  </a:lnTo>
                  <a:lnTo>
                    <a:pt x="351205" y="307593"/>
                  </a:lnTo>
                  <a:close/>
                </a:path>
                <a:path w="384175" h="431164">
                  <a:moveTo>
                    <a:pt x="28549" y="0"/>
                  </a:moveTo>
                  <a:lnTo>
                    <a:pt x="0" y="25145"/>
                  </a:lnTo>
                  <a:lnTo>
                    <a:pt x="294034" y="358074"/>
                  </a:lnTo>
                  <a:lnTo>
                    <a:pt x="322613" y="332840"/>
                  </a:lnTo>
                  <a:lnTo>
                    <a:pt x="28549" y="0"/>
                  </a:lnTo>
                  <a:close/>
                </a:path>
              </a:pathLst>
            </a:custGeom>
            <a:solidFill>
              <a:srgbClr val="92D050"/>
            </a:solidFill>
          </p:spPr>
          <p:txBody>
            <a:bodyPr wrap="square" lIns="0" tIns="0" rIns="0" bIns="0" rtlCol="0"/>
            <a:lstStyle/>
            <a:p>
              <a:endParaRPr/>
            </a:p>
          </p:txBody>
        </p:sp>
      </p:grpSp>
      <p:sp>
        <p:nvSpPr>
          <p:cNvPr id="25" name="object 20">
            <a:extLst>
              <a:ext uri="{FF2B5EF4-FFF2-40B4-BE49-F238E27FC236}">
                <a16:creationId xmlns:a16="http://schemas.microsoft.com/office/drawing/2014/main" id="{39E46D2E-0021-AE00-6B88-AC8EBBA02671}"/>
              </a:ext>
            </a:extLst>
          </p:cNvPr>
          <p:cNvSpPr/>
          <p:nvPr/>
        </p:nvSpPr>
        <p:spPr>
          <a:xfrm>
            <a:off x="4238523" y="2659887"/>
            <a:ext cx="602615" cy="668655"/>
          </a:xfrm>
          <a:custGeom>
            <a:avLst/>
            <a:gdLst/>
            <a:ahLst/>
            <a:cxnLst/>
            <a:rect l="l" t="t" r="r" b="b"/>
            <a:pathLst>
              <a:path w="602614" h="668654">
                <a:moveTo>
                  <a:pt x="450418" y="198907"/>
                </a:moveTo>
                <a:lnTo>
                  <a:pt x="436956" y="180454"/>
                </a:lnTo>
                <a:lnTo>
                  <a:pt x="405130" y="134366"/>
                </a:lnTo>
                <a:lnTo>
                  <a:pt x="395541" y="123024"/>
                </a:lnTo>
                <a:lnTo>
                  <a:pt x="384848" y="112725"/>
                </a:lnTo>
                <a:lnTo>
                  <a:pt x="369963" y="101244"/>
                </a:lnTo>
                <a:lnTo>
                  <a:pt x="362877" y="97891"/>
                </a:lnTo>
                <a:lnTo>
                  <a:pt x="324091" y="126707"/>
                </a:lnTo>
                <a:lnTo>
                  <a:pt x="301345" y="142773"/>
                </a:lnTo>
                <a:lnTo>
                  <a:pt x="253758" y="166624"/>
                </a:lnTo>
                <a:lnTo>
                  <a:pt x="183515" y="178041"/>
                </a:lnTo>
                <a:lnTo>
                  <a:pt x="150698" y="179603"/>
                </a:lnTo>
                <a:lnTo>
                  <a:pt x="158978" y="227114"/>
                </a:lnTo>
                <a:lnTo>
                  <a:pt x="180860" y="268198"/>
                </a:lnTo>
                <a:lnTo>
                  <a:pt x="213868" y="300393"/>
                </a:lnTo>
                <a:lnTo>
                  <a:pt x="255473" y="321259"/>
                </a:lnTo>
                <a:lnTo>
                  <a:pt x="303174" y="328358"/>
                </a:lnTo>
                <a:lnTo>
                  <a:pt x="346011" y="321602"/>
                </a:lnTo>
                <a:lnTo>
                  <a:pt x="384086" y="303568"/>
                </a:lnTo>
                <a:lnTo>
                  <a:pt x="415467" y="275983"/>
                </a:lnTo>
                <a:lnTo>
                  <a:pt x="438226" y="240525"/>
                </a:lnTo>
                <a:lnTo>
                  <a:pt x="450418" y="198907"/>
                </a:lnTo>
                <a:close/>
              </a:path>
              <a:path w="602614" h="668654">
                <a:moveTo>
                  <a:pt x="455434" y="145084"/>
                </a:moveTo>
                <a:lnTo>
                  <a:pt x="454914" y="127927"/>
                </a:lnTo>
                <a:lnTo>
                  <a:pt x="453047" y="109855"/>
                </a:lnTo>
                <a:lnTo>
                  <a:pt x="449465" y="89001"/>
                </a:lnTo>
                <a:lnTo>
                  <a:pt x="445820" y="77939"/>
                </a:lnTo>
                <a:lnTo>
                  <a:pt x="444500" y="73914"/>
                </a:lnTo>
                <a:lnTo>
                  <a:pt x="412737" y="41465"/>
                </a:lnTo>
                <a:lnTo>
                  <a:pt x="374167" y="32943"/>
                </a:lnTo>
                <a:lnTo>
                  <a:pt x="354914" y="20142"/>
                </a:lnTo>
                <a:lnTo>
                  <a:pt x="334124" y="10299"/>
                </a:lnTo>
                <a:lnTo>
                  <a:pt x="312127" y="3543"/>
                </a:lnTo>
                <a:lnTo>
                  <a:pt x="289267" y="0"/>
                </a:lnTo>
                <a:lnTo>
                  <a:pt x="253682" y="3302"/>
                </a:lnTo>
                <a:lnTo>
                  <a:pt x="190360" y="31203"/>
                </a:lnTo>
                <a:lnTo>
                  <a:pt x="150431" y="81280"/>
                </a:lnTo>
                <a:lnTo>
                  <a:pt x="139534" y="122377"/>
                </a:lnTo>
                <a:lnTo>
                  <a:pt x="139598" y="133286"/>
                </a:lnTo>
                <a:lnTo>
                  <a:pt x="137909" y="141846"/>
                </a:lnTo>
                <a:lnTo>
                  <a:pt x="134823" y="150863"/>
                </a:lnTo>
                <a:lnTo>
                  <a:pt x="133248" y="157975"/>
                </a:lnTo>
                <a:lnTo>
                  <a:pt x="136118" y="160870"/>
                </a:lnTo>
                <a:lnTo>
                  <a:pt x="151828" y="160870"/>
                </a:lnTo>
                <a:lnTo>
                  <a:pt x="179070" y="159588"/>
                </a:lnTo>
                <a:lnTo>
                  <a:pt x="245414" y="149720"/>
                </a:lnTo>
                <a:lnTo>
                  <a:pt x="296545" y="123253"/>
                </a:lnTo>
                <a:lnTo>
                  <a:pt x="347903" y="85432"/>
                </a:lnTo>
                <a:lnTo>
                  <a:pt x="357695" y="77939"/>
                </a:lnTo>
                <a:lnTo>
                  <a:pt x="364718" y="79082"/>
                </a:lnTo>
                <a:lnTo>
                  <a:pt x="408597" y="109969"/>
                </a:lnTo>
                <a:lnTo>
                  <a:pt x="436143" y="147180"/>
                </a:lnTo>
                <a:lnTo>
                  <a:pt x="442620" y="156565"/>
                </a:lnTo>
                <a:lnTo>
                  <a:pt x="447649" y="163728"/>
                </a:lnTo>
                <a:lnTo>
                  <a:pt x="450786" y="168122"/>
                </a:lnTo>
                <a:lnTo>
                  <a:pt x="451827" y="169443"/>
                </a:lnTo>
                <a:lnTo>
                  <a:pt x="454444" y="159588"/>
                </a:lnTo>
                <a:lnTo>
                  <a:pt x="455434" y="145084"/>
                </a:lnTo>
                <a:close/>
              </a:path>
              <a:path w="602614" h="668654">
                <a:moveTo>
                  <a:pt x="602437" y="517753"/>
                </a:moveTo>
                <a:lnTo>
                  <a:pt x="584784" y="469734"/>
                </a:lnTo>
                <a:lnTo>
                  <a:pt x="539305" y="434149"/>
                </a:lnTo>
                <a:lnTo>
                  <a:pt x="503123" y="414667"/>
                </a:lnTo>
                <a:lnTo>
                  <a:pt x="464832" y="398729"/>
                </a:lnTo>
                <a:lnTo>
                  <a:pt x="425462" y="385953"/>
                </a:lnTo>
                <a:lnTo>
                  <a:pt x="364032" y="371983"/>
                </a:lnTo>
                <a:lnTo>
                  <a:pt x="301218" y="367131"/>
                </a:lnTo>
                <a:lnTo>
                  <a:pt x="269735" y="368719"/>
                </a:lnTo>
                <a:lnTo>
                  <a:pt x="207505" y="378155"/>
                </a:lnTo>
                <a:lnTo>
                  <a:pt x="138074" y="399122"/>
                </a:lnTo>
                <a:lnTo>
                  <a:pt x="100507" y="415493"/>
                </a:lnTo>
                <a:lnTo>
                  <a:pt x="64452" y="434987"/>
                </a:lnTo>
                <a:lnTo>
                  <a:pt x="30124" y="457504"/>
                </a:lnTo>
                <a:lnTo>
                  <a:pt x="2311" y="500430"/>
                </a:lnTo>
                <a:lnTo>
                  <a:pt x="0" y="517753"/>
                </a:lnTo>
                <a:lnTo>
                  <a:pt x="0" y="668362"/>
                </a:lnTo>
                <a:lnTo>
                  <a:pt x="602437" y="668375"/>
                </a:lnTo>
                <a:lnTo>
                  <a:pt x="602437" y="517753"/>
                </a:lnTo>
                <a:close/>
              </a:path>
            </a:pathLst>
          </a:custGeom>
          <a:solidFill>
            <a:srgbClr val="006FC0"/>
          </a:solidFill>
        </p:spPr>
        <p:txBody>
          <a:bodyPr wrap="square" lIns="0" tIns="0" rIns="0" bIns="0" rtlCol="0"/>
          <a:lstStyle/>
          <a:p>
            <a:endParaRPr/>
          </a:p>
        </p:txBody>
      </p:sp>
      <p:sp>
        <p:nvSpPr>
          <p:cNvPr id="26" name="object 21">
            <a:extLst>
              <a:ext uri="{FF2B5EF4-FFF2-40B4-BE49-F238E27FC236}">
                <a16:creationId xmlns:a16="http://schemas.microsoft.com/office/drawing/2014/main" id="{3DC8ADCA-6805-FEB2-B984-5DA7AE5D6BE5}"/>
              </a:ext>
            </a:extLst>
          </p:cNvPr>
          <p:cNvSpPr/>
          <p:nvPr/>
        </p:nvSpPr>
        <p:spPr>
          <a:xfrm>
            <a:off x="6663208" y="3468738"/>
            <a:ext cx="602615" cy="701040"/>
          </a:xfrm>
          <a:custGeom>
            <a:avLst/>
            <a:gdLst/>
            <a:ahLst/>
            <a:cxnLst/>
            <a:rect l="l" t="t" r="r" b="b"/>
            <a:pathLst>
              <a:path w="602615" h="701039">
                <a:moveTo>
                  <a:pt x="442417" y="201841"/>
                </a:moveTo>
                <a:lnTo>
                  <a:pt x="431558" y="165087"/>
                </a:lnTo>
                <a:lnTo>
                  <a:pt x="416585" y="155232"/>
                </a:lnTo>
                <a:lnTo>
                  <a:pt x="410197" y="149656"/>
                </a:lnTo>
                <a:lnTo>
                  <a:pt x="388848" y="107035"/>
                </a:lnTo>
                <a:lnTo>
                  <a:pt x="368693" y="122999"/>
                </a:lnTo>
                <a:lnTo>
                  <a:pt x="325805" y="151282"/>
                </a:lnTo>
                <a:lnTo>
                  <a:pt x="279006" y="173266"/>
                </a:lnTo>
                <a:lnTo>
                  <a:pt x="228930" y="187413"/>
                </a:lnTo>
                <a:lnTo>
                  <a:pt x="178955" y="196430"/>
                </a:lnTo>
                <a:lnTo>
                  <a:pt x="169379" y="198996"/>
                </a:lnTo>
                <a:lnTo>
                  <a:pt x="164071" y="201650"/>
                </a:lnTo>
                <a:lnTo>
                  <a:pt x="161302" y="208940"/>
                </a:lnTo>
                <a:lnTo>
                  <a:pt x="160934" y="218427"/>
                </a:lnTo>
                <a:lnTo>
                  <a:pt x="162128" y="228015"/>
                </a:lnTo>
                <a:lnTo>
                  <a:pt x="183362" y="282524"/>
                </a:lnTo>
                <a:lnTo>
                  <a:pt x="214884" y="319493"/>
                </a:lnTo>
                <a:lnTo>
                  <a:pt x="255282" y="343750"/>
                </a:lnTo>
                <a:lnTo>
                  <a:pt x="301218" y="352463"/>
                </a:lnTo>
                <a:lnTo>
                  <a:pt x="344817" y="344487"/>
                </a:lnTo>
                <a:lnTo>
                  <a:pt x="383451" y="322541"/>
                </a:lnTo>
                <a:lnTo>
                  <a:pt x="414401" y="289509"/>
                </a:lnTo>
                <a:lnTo>
                  <a:pt x="434962" y="248297"/>
                </a:lnTo>
                <a:lnTo>
                  <a:pt x="442417" y="201841"/>
                </a:lnTo>
                <a:close/>
              </a:path>
              <a:path w="602615" h="701039">
                <a:moveTo>
                  <a:pt x="497954" y="387565"/>
                </a:moveTo>
                <a:lnTo>
                  <a:pt x="494296" y="384670"/>
                </a:lnTo>
                <a:lnTo>
                  <a:pt x="485228" y="374243"/>
                </a:lnTo>
                <a:lnTo>
                  <a:pt x="473608" y="353695"/>
                </a:lnTo>
                <a:lnTo>
                  <a:pt x="462267" y="320446"/>
                </a:lnTo>
                <a:lnTo>
                  <a:pt x="462445" y="286689"/>
                </a:lnTo>
                <a:lnTo>
                  <a:pt x="481825" y="190423"/>
                </a:lnTo>
                <a:lnTo>
                  <a:pt x="487032" y="142151"/>
                </a:lnTo>
                <a:lnTo>
                  <a:pt x="477050" y="87896"/>
                </a:lnTo>
                <a:lnTo>
                  <a:pt x="447865" y="58559"/>
                </a:lnTo>
                <a:lnTo>
                  <a:pt x="433997" y="54927"/>
                </a:lnTo>
                <a:lnTo>
                  <a:pt x="417906" y="55092"/>
                </a:lnTo>
                <a:lnTo>
                  <a:pt x="399021" y="57899"/>
                </a:lnTo>
                <a:lnTo>
                  <a:pt x="395351" y="52400"/>
                </a:lnTo>
                <a:lnTo>
                  <a:pt x="382854" y="38938"/>
                </a:lnTo>
                <a:lnTo>
                  <a:pt x="359308" y="22021"/>
                </a:lnTo>
                <a:lnTo>
                  <a:pt x="322491" y="6197"/>
                </a:lnTo>
                <a:lnTo>
                  <a:pt x="285750" y="0"/>
                </a:lnTo>
                <a:lnTo>
                  <a:pt x="248843" y="1079"/>
                </a:lnTo>
                <a:lnTo>
                  <a:pt x="178854" y="24549"/>
                </a:lnTo>
                <a:lnTo>
                  <a:pt x="138061" y="69227"/>
                </a:lnTo>
                <a:lnTo>
                  <a:pt x="127774" y="107149"/>
                </a:lnTo>
                <a:lnTo>
                  <a:pt x="123964" y="163055"/>
                </a:lnTo>
                <a:lnTo>
                  <a:pt x="125209" y="222097"/>
                </a:lnTo>
                <a:lnTo>
                  <a:pt x="130492" y="318973"/>
                </a:lnTo>
                <a:lnTo>
                  <a:pt x="129247" y="351332"/>
                </a:lnTo>
                <a:lnTo>
                  <a:pt x="126568" y="365315"/>
                </a:lnTo>
                <a:lnTo>
                  <a:pt x="122148" y="378790"/>
                </a:lnTo>
                <a:lnTo>
                  <a:pt x="116052" y="391591"/>
                </a:lnTo>
                <a:lnTo>
                  <a:pt x="108343" y="403580"/>
                </a:lnTo>
                <a:lnTo>
                  <a:pt x="117665" y="404444"/>
                </a:lnTo>
                <a:lnTo>
                  <a:pt x="169303" y="402666"/>
                </a:lnTo>
                <a:lnTo>
                  <a:pt x="219519" y="377317"/>
                </a:lnTo>
                <a:lnTo>
                  <a:pt x="241350" y="358762"/>
                </a:lnTo>
                <a:lnTo>
                  <a:pt x="207733" y="338124"/>
                </a:lnTo>
                <a:lnTo>
                  <a:pt x="179984" y="310781"/>
                </a:lnTo>
                <a:lnTo>
                  <a:pt x="159054" y="277914"/>
                </a:lnTo>
                <a:lnTo>
                  <a:pt x="145897" y="240715"/>
                </a:lnTo>
                <a:lnTo>
                  <a:pt x="144119" y="233222"/>
                </a:lnTo>
                <a:lnTo>
                  <a:pt x="142367" y="219913"/>
                </a:lnTo>
                <a:lnTo>
                  <a:pt x="143306" y="204343"/>
                </a:lnTo>
                <a:lnTo>
                  <a:pt x="200406" y="173215"/>
                </a:lnTo>
                <a:lnTo>
                  <a:pt x="224751" y="169125"/>
                </a:lnTo>
                <a:lnTo>
                  <a:pt x="248704" y="163296"/>
                </a:lnTo>
                <a:lnTo>
                  <a:pt x="295097" y="146583"/>
                </a:lnTo>
                <a:lnTo>
                  <a:pt x="343954" y="117729"/>
                </a:lnTo>
                <a:lnTo>
                  <a:pt x="392188" y="78917"/>
                </a:lnTo>
                <a:lnTo>
                  <a:pt x="398145" y="78968"/>
                </a:lnTo>
                <a:lnTo>
                  <a:pt x="403174" y="84074"/>
                </a:lnTo>
                <a:lnTo>
                  <a:pt x="406654" y="99326"/>
                </a:lnTo>
                <a:lnTo>
                  <a:pt x="410057" y="110490"/>
                </a:lnTo>
                <a:lnTo>
                  <a:pt x="440385" y="147510"/>
                </a:lnTo>
                <a:lnTo>
                  <a:pt x="445782" y="152539"/>
                </a:lnTo>
                <a:lnTo>
                  <a:pt x="460159" y="190182"/>
                </a:lnTo>
                <a:lnTo>
                  <a:pt x="461238" y="201269"/>
                </a:lnTo>
                <a:lnTo>
                  <a:pt x="453529" y="251104"/>
                </a:lnTo>
                <a:lnTo>
                  <a:pt x="432435" y="295821"/>
                </a:lnTo>
                <a:lnTo>
                  <a:pt x="399681" y="332854"/>
                </a:lnTo>
                <a:lnTo>
                  <a:pt x="356946" y="359613"/>
                </a:lnTo>
                <a:lnTo>
                  <a:pt x="388950" y="386016"/>
                </a:lnTo>
                <a:lnTo>
                  <a:pt x="401459" y="395389"/>
                </a:lnTo>
                <a:lnTo>
                  <a:pt x="428459" y="402780"/>
                </a:lnTo>
                <a:lnTo>
                  <a:pt x="460298" y="399135"/>
                </a:lnTo>
                <a:lnTo>
                  <a:pt x="486841" y="391668"/>
                </a:lnTo>
                <a:lnTo>
                  <a:pt x="497954" y="387565"/>
                </a:lnTo>
                <a:close/>
              </a:path>
              <a:path w="602615" h="701039">
                <a:moveTo>
                  <a:pt x="602437" y="550151"/>
                </a:moveTo>
                <a:lnTo>
                  <a:pt x="584784" y="502132"/>
                </a:lnTo>
                <a:lnTo>
                  <a:pt x="539305" y="466547"/>
                </a:lnTo>
                <a:lnTo>
                  <a:pt x="503123" y="447065"/>
                </a:lnTo>
                <a:lnTo>
                  <a:pt x="464832" y="431126"/>
                </a:lnTo>
                <a:lnTo>
                  <a:pt x="425462" y="418350"/>
                </a:lnTo>
                <a:lnTo>
                  <a:pt x="364032" y="404380"/>
                </a:lnTo>
                <a:lnTo>
                  <a:pt x="301218" y="399529"/>
                </a:lnTo>
                <a:lnTo>
                  <a:pt x="269735" y="401116"/>
                </a:lnTo>
                <a:lnTo>
                  <a:pt x="207505" y="410552"/>
                </a:lnTo>
                <a:lnTo>
                  <a:pt x="138074" y="431520"/>
                </a:lnTo>
                <a:lnTo>
                  <a:pt x="100507" y="447890"/>
                </a:lnTo>
                <a:lnTo>
                  <a:pt x="64452" y="467385"/>
                </a:lnTo>
                <a:lnTo>
                  <a:pt x="30124" y="489902"/>
                </a:lnTo>
                <a:lnTo>
                  <a:pt x="2311" y="532828"/>
                </a:lnTo>
                <a:lnTo>
                  <a:pt x="0" y="550151"/>
                </a:lnTo>
                <a:lnTo>
                  <a:pt x="0" y="700760"/>
                </a:lnTo>
                <a:lnTo>
                  <a:pt x="602437" y="700773"/>
                </a:lnTo>
                <a:lnTo>
                  <a:pt x="602437" y="550151"/>
                </a:lnTo>
                <a:close/>
              </a:path>
            </a:pathLst>
          </a:custGeom>
          <a:solidFill>
            <a:srgbClr val="006FC0"/>
          </a:solidFill>
        </p:spPr>
        <p:txBody>
          <a:bodyPr wrap="square" lIns="0" tIns="0" rIns="0" bIns="0" rtlCol="0"/>
          <a:lstStyle/>
          <a:p>
            <a:endParaRPr/>
          </a:p>
        </p:txBody>
      </p:sp>
      <p:grpSp>
        <p:nvGrpSpPr>
          <p:cNvPr id="27" name="object 22">
            <a:extLst>
              <a:ext uri="{FF2B5EF4-FFF2-40B4-BE49-F238E27FC236}">
                <a16:creationId xmlns:a16="http://schemas.microsoft.com/office/drawing/2014/main" id="{2A3FCEA8-D2AD-C9A1-DB72-A853825DC387}"/>
              </a:ext>
            </a:extLst>
          </p:cNvPr>
          <p:cNvGrpSpPr/>
          <p:nvPr/>
        </p:nvGrpSpPr>
        <p:grpSpPr>
          <a:xfrm>
            <a:off x="1975213" y="2518601"/>
            <a:ext cx="828675" cy="461645"/>
            <a:chOff x="1975213" y="2518601"/>
            <a:chExt cx="828675" cy="461645"/>
          </a:xfrm>
        </p:grpSpPr>
        <p:pic>
          <p:nvPicPr>
            <p:cNvPr id="28" name="object 23">
              <a:extLst>
                <a:ext uri="{FF2B5EF4-FFF2-40B4-BE49-F238E27FC236}">
                  <a16:creationId xmlns:a16="http://schemas.microsoft.com/office/drawing/2014/main" id="{E404C496-D8B9-3156-0DB1-2C6DCA50E37B}"/>
                </a:ext>
              </a:extLst>
            </p:cNvPr>
            <p:cNvPicPr/>
            <p:nvPr/>
          </p:nvPicPr>
          <p:blipFill>
            <a:blip r:embed="rId10" cstate="print"/>
            <a:stretch>
              <a:fillRect/>
            </a:stretch>
          </p:blipFill>
          <p:spPr>
            <a:xfrm>
              <a:off x="2059928" y="2848082"/>
              <a:ext cx="131781" cy="131792"/>
            </a:xfrm>
            <a:prstGeom prst="rect">
              <a:avLst/>
            </a:prstGeom>
          </p:spPr>
        </p:pic>
        <p:pic>
          <p:nvPicPr>
            <p:cNvPr id="29" name="object 24">
              <a:extLst>
                <a:ext uri="{FF2B5EF4-FFF2-40B4-BE49-F238E27FC236}">
                  <a16:creationId xmlns:a16="http://schemas.microsoft.com/office/drawing/2014/main" id="{F2CED501-0A5B-ED4A-A335-C4523CA7D24C}"/>
                </a:ext>
              </a:extLst>
            </p:cNvPr>
            <p:cNvPicPr/>
            <p:nvPr/>
          </p:nvPicPr>
          <p:blipFill>
            <a:blip r:embed="rId11" cstate="print"/>
            <a:stretch>
              <a:fillRect/>
            </a:stretch>
          </p:blipFill>
          <p:spPr>
            <a:xfrm>
              <a:off x="2605881" y="2848082"/>
              <a:ext cx="131797" cy="131792"/>
            </a:xfrm>
            <a:prstGeom prst="rect">
              <a:avLst/>
            </a:prstGeom>
          </p:spPr>
        </p:pic>
        <p:sp>
          <p:nvSpPr>
            <p:cNvPr id="30" name="object 25">
              <a:extLst>
                <a:ext uri="{FF2B5EF4-FFF2-40B4-BE49-F238E27FC236}">
                  <a16:creationId xmlns:a16="http://schemas.microsoft.com/office/drawing/2014/main" id="{DF553A5B-7405-4EE0-5FAB-78F8E83CA501}"/>
                </a:ext>
              </a:extLst>
            </p:cNvPr>
            <p:cNvSpPr/>
            <p:nvPr/>
          </p:nvSpPr>
          <p:spPr>
            <a:xfrm>
              <a:off x="1975205" y="2518613"/>
              <a:ext cx="828675" cy="395605"/>
            </a:xfrm>
            <a:custGeom>
              <a:avLst/>
              <a:gdLst/>
              <a:ahLst/>
              <a:cxnLst/>
              <a:rect l="l" t="t" r="r" b="b"/>
              <a:pathLst>
                <a:path w="828675" h="395605">
                  <a:moveTo>
                    <a:pt x="527126" y="263575"/>
                  </a:moveTo>
                  <a:lnTo>
                    <a:pt x="0" y="263575"/>
                  </a:lnTo>
                  <a:lnTo>
                    <a:pt x="0" y="395376"/>
                  </a:lnTo>
                  <a:lnTo>
                    <a:pt x="56476" y="395376"/>
                  </a:lnTo>
                  <a:lnTo>
                    <a:pt x="63906" y="358825"/>
                  </a:lnTo>
                  <a:lnTo>
                    <a:pt x="84124" y="328891"/>
                  </a:lnTo>
                  <a:lnTo>
                    <a:pt x="114058" y="308660"/>
                  </a:lnTo>
                  <a:lnTo>
                    <a:pt x="150609" y="301231"/>
                  </a:lnTo>
                  <a:lnTo>
                    <a:pt x="187159" y="308660"/>
                  </a:lnTo>
                  <a:lnTo>
                    <a:pt x="217081" y="328891"/>
                  </a:lnTo>
                  <a:lnTo>
                    <a:pt x="237312" y="358825"/>
                  </a:lnTo>
                  <a:lnTo>
                    <a:pt x="244741" y="395376"/>
                  </a:lnTo>
                  <a:lnTo>
                    <a:pt x="527126" y="395376"/>
                  </a:lnTo>
                  <a:lnTo>
                    <a:pt x="527126" y="263575"/>
                  </a:lnTo>
                  <a:close/>
                </a:path>
                <a:path w="828675" h="395605">
                  <a:moveTo>
                    <a:pt x="527126" y="0"/>
                  </a:moveTo>
                  <a:lnTo>
                    <a:pt x="0" y="0"/>
                  </a:lnTo>
                  <a:lnTo>
                    <a:pt x="0" y="225920"/>
                  </a:lnTo>
                  <a:lnTo>
                    <a:pt x="527126" y="225920"/>
                  </a:lnTo>
                  <a:lnTo>
                    <a:pt x="527126" y="0"/>
                  </a:lnTo>
                  <a:close/>
                </a:path>
                <a:path w="828675" h="395605">
                  <a:moveTo>
                    <a:pt x="828357" y="263575"/>
                  </a:moveTo>
                  <a:lnTo>
                    <a:pt x="763409" y="195795"/>
                  </a:lnTo>
                  <a:lnTo>
                    <a:pt x="756818" y="191096"/>
                  </a:lnTo>
                  <a:lnTo>
                    <a:pt x="755053" y="188264"/>
                  </a:lnTo>
                  <a:lnTo>
                    <a:pt x="752106" y="183565"/>
                  </a:lnTo>
                  <a:lnTo>
                    <a:pt x="750227" y="176034"/>
                  </a:lnTo>
                  <a:lnTo>
                    <a:pt x="731393" y="111074"/>
                  </a:lnTo>
                  <a:lnTo>
                    <a:pt x="723188" y="94132"/>
                  </a:lnTo>
                  <a:lnTo>
                    <a:pt x="720725" y="89039"/>
                  </a:lnTo>
                  <a:lnTo>
                    <a:pt x="714451" y="82588"/>
                  </a:lnTo>
                  <a:lnTo>
                    <a:pt x="714451" y="187325"/>
                  </a:lnTo>
                  <a:lnTo>
                    <a:pt x="714451" y="188264"/>
                  </a:lnTo>
                  <a:lnTo>
                    <a:pt x="602424" y="188264"/>
                  </a:lnTo>
                  <a:lnTo>
                    <a:pt x="602424" y="94132"/>
                  </a:lnTo>
                  <a:lnTo>
                    <a:pt x="658914" y="94132"/>
                  </a:lnTo>
                  <a:lnTo>
                    <a:pt x="694677" y="121437"/>
                  </a:lnTo>
                  <a:lnTo>
                    <a:pt x="713498" y="186385"/>
                  </a:lnTo>
                  <a:lnTo>
                    <a:pt x="713498" y="187325"/>
                  </a:lnTo>
                  <a:lnTo>
                    <a:pt x="714451" y="187325"/>
                  </a:lnTo>
                  <a:lnTo>
                    <a:pt x="714451" y="82588"/>
                  </a:lnTo>
                  <a:lnTo>
                    <a:pt x="703973" y="71780"/>
                  </a:lnTo>
                  <a:lnTo>
                    <a:pt x="682802" y="60502"/>
                  </a:lnTo>
                  <a:lnTo>
                    <a:pt x="658914" y="56476"/>
                  </a:lnTo>
                  <a:lnTo>
                    <a:pt x="564781" y="56476"/>
                  </a:lnTo>
                  <a:lnTo>
                    <a:pt x="564781" y="395376"/>
                  </a:lnTo>
                  <a:lnTo>
                    <a:pt x="602437" y="395376"/>
                  </a:lnTo>
                  <a:lnTo>
                    <a:pt x="609854" y="358825"/>
                  </a:lnTo>
                  <a:lnTo>
                    <a:pt x="630085" y="328891"/>
                  </a:lnTo>
                  <a:lnTo>
                    <a:pt x="660006" y="308660"/>
                  </a:lnTo>
                  <a:lnTo>
                    <a:pt x="696556" y="301231"/>
                  </a:lnTo>
                  <a:lnTo>
                    <a:pt x="733120" y="308660"/>
                  </a:lnTo>
                  <a:lnTo>
                    <a:pt x="763054" y="328891"/>
                  </a:lnTo>
                  <a:lnTo>
                    <a:pt x="783272" y="358825"/>
                  </a:lnTo>
                  <a:lnTo>
                    <a:pt x="790702" y="395376"/>
                  </a:lnTo>
                  <a:lnTo>
                    <a:pt x="805319" y="392404"/>
                  </a:lnTo>
                  <a:lnTo>
                    <a:pt x="817295" y="384314"/>
                  </a:lnTo>
                  <a:lnTo>
                    <a:pt x="825385" y="372338"/>
                  </a:lnTo>
                  <a:lnTo>
                    <a:pt x="828357" y="357720"/>
                  </a:lnTo>
                  <a:lnTo>
                    <a:pt x="828357" y="301231"/>
                  </a:lnTo>
                  <a:lnTo>
                    <a:pt x="828357" y="263575"/>
                  </a:lnTo>
                  <a:close/>
                </a:path>
              </a:pathLst>
            </a:custGeom>
            <a:solidFill>
              <a:srgbClr val="006FC0"/>
            </a:solidFill>
          </p:spPr>
          <p:txBody>
            <a:bodyPr wrap="square" lIns="0" tIns="0" rIns="0" bIns="0" rtlCol="0"/>
            <a:lstStyle/>
            <a:p>
              <a:endParaRPr/>
            </a:p>
          </p:txBody>
        </p:sp>
      </p:grpSp>
      <p:sp>
        <p:nvSpPr>
          <p:cNvPr id="31" name="object 26">
            <a:extLst>
              <a:ext uri="{FF2B5EF4-FFF2-40B4-BE49-F238E27FC236}">
                <a16:creationId xmlns:a16="http://schemas.microsoft.com/office/drawing/2014/main" id="{3C067A08-3D27-0422-77B3-9919B6A28044}"/>
              </a:ext>
            </a:extLst>
          </p:cNvPr>
          <p:cNvSpPr/>
          <p:nvPr/>
        </p:nvSpPr>
        <p:spPr>
          <a:xfrm>
            <a:off x="370081" y="2689640"/>
            <a:ext cx="640080" cy="640715"/>
          </a:xfrm>
          <a:custGeom>
            <a:avLst/>
            <a:gdLst/>
            <a:ahLst/>
            <a:cxnLst/>
            <a:rect l="l" t="t" r="r" b="b"/>
            <a:pathLst>
              <a:path w="640080" h="640714">
                <a:moveTo>
                  <a:pt x="103542" y="0"/>
                </a:moveTo>
                <a:lnTo>
                  <a:pt x="28238" y="0"/>
                </a:lnTo>
                <a:lnTo>
                  <a:pt x="0" y="385963"/>
                </a:lnTo>
                <a:lnTo>
                  <a:pt x="0" y="640134"/>
                </a:lnTo>
                <a:lnTo>
                  <a:pt x="640083" y="640135"/>
                </a:lnTo>
                <a:lnTo>
                  <a:pt x="640083" y="574238"/>
                </a:lnTo>
                <a:lnTo>
                  <a:pt x="75303" y="574238"/>
                </a:lnTo>
                <a:lnTo>
                  <a:pt x="75303" y="489514"/>
                </a:lnTo>
                <a:lnTo>
                  <a:pt x="640083" y="489515"/>
                </a:lnTo>
                <a:lnTo>
                  <a:pt x="640083" y="385963"/>
                </a:lnTo>
                <a:lnTo>
                  <a:pt x="131781" y="385963"/>
                </a:lnTo>
                <a:lnTo>
                  <a:pt x="103542" y="0"/>
                </a:lnTo>
                <a:close/>
              </a:path>
              <a:path w="640080" h="640714">
                <a:moveTo>
                  <a:pt x="263563" y="489514"/>
                </a:moveTo>
                <a:lnTo>
                  <a:pt x="188259" y="489514"/>
                </a:lnTo>
                <a:lnTo>
                  <a:pt x="188259" y="574238"/>
                </a:lnTo>
                <a:lnTo>
                  <a:pt x="263563" y="574238"/>
                </a:lnTo>
                <a:lnTo>
                  <a:pt x="263563" y="489514"/>
                </a:lnTo>
                <a:close/>
              </a:path>
              <a:path w="640080" h="640714">
                <a:moveTo>
                  <a:pt x="451823" y="489515"/>
                </a:moveTo>
                <a:lnTo>
                  <a:pt x="376519" y="489515"/>
                </a:lnTo>
                <a:lnTo>
                  <a:pt x="376519" y="574238"/>
                </a:lnTo>
                <a:lnTo>
                  <a:pt x="451823" y="574238"/>
                </a:lnTo>
                <a:lnTo>
                  <a:pt x="451823" y="489515"/>
                </a:lnTo>
                <a:close/>
              </a:path>
              <a:path w="640080" h="640714">
                <a:moveTo>
                  <a:pt x="640083" y="489515"/>
                </a:moveTo>
                <a:lnTo>
                  <a:pt x="564779" y="489515"/>
                </a:lnTo>
                <a:lnTo>
                  <a:pt x="564779" y="574238"/>
                </a:lnTo>
                <a:lnTo>
                  <a:pt x="640083" y="574238"/>
                </a:lnTo>
                <a:lnTo>
                  <a:pt x="640083" y="489515"/>
                </a:lnTo>
                <a:close/>
              </a:path>
              <a:path w="640080" h="640714">
                <a:moveTo>
                  <a:pt x="385932" y="254171"/>
                </a:moveTo>
                <a:lnTo>
                  <a:pt x="131781" y="385963"/>
                </a:lnTo>
                <a:lnTo>
                  <a:pt x="385932" y="385963"/>
                </a:lnTo>
                <a:lnTo>
                  <a:pt x="385932" y="254171"/>
                </a:lnTo>
                <a:close/>
              </a:path>
              <a:path w="640080" h="640714">
                <a:moveTo>
                  <a:pt x="640083" y="254171"/>
                </a:moveTo>
                <a:lnTo>
                  <a:pt x="385932" y="385963"/>
                </a:lnTo>
                <a:lnTo>
                  <a:pt x="640083" y="385963"/>
                </a:lnTo>
                <a:lnTo>
                  <a:pt x="640083" y="254171"/>
                </a:lnTo>
                <a:close/>
              </a:path>
            </a:pathLst>
          </a:custGeom>
          <a:solidFill>
            <a:srgbClr val="006FC0"/>
          </a:solidFill>
        </p:spPr>
        <p:txBody>
          <a:bodyPr wrap="square" lIns="0" tIns="0" rIns="0" bIns="0" rtlCol="0"/>
          <a:lstStyle/>
          <a:p>
            <a:endParaRPr/>
          </a:p>
        </p:txBody>
      </p:sp>
      <p:sp>
        <p:nvSpPr>
          <p:cNvPr id="32" name="object 27">
            <a:extLst>
              <a:ext uri="{FF2B5EF4-FFF2-40B4-BE49-F238E27FC236}">
                <a16:creationId xmlns:a16="http://schemas.microsoft.com/office/drawing/2014/main" id="{5FB0E441-DB4F-BA93-4C4E-2B78E34A7BD8}"/>
              </a:ext>
            </a:extLst>
          </p:cNvPr>
          <p:cNvSpPr txBox="1"/>
          <p:nvPr/>
        </p:nvSpPr>
        <p:spPr>
          <a:xfrm>
            <a:off x="7507506" y="2523845"/>
            <a:ext cx="4684494" cy="2321148"/>
          </a:xfrm>
          <a:prstGeom prst="rect">
            <a:avLst/>
          </a:prstGeom>
        </p:spPr>
        <p:txBody>
          <a:bodyPr vert="horz" wrap="square" lIns="0" tIns="88900" rIns="0" bIns="0" rtlCol="0">
            <a:spAutoFit/>
          </a:bodyPr>
          <a:lstStyle/>
          <a:p>
            <a:pPr marL="12700">
              <a:lnSpc>
                <a:spcPct val="100000"/>
              </a:lnSpc>
              <a:spcBef>
                <a:spcPts val="700"/>
              </a:spcBef>
            </a:pPr>
            <a:r>
              <a:rPr lang="zh-CN" altLang="en-US" sz="2000" b="1" dirty="0">
                <a:latin typeface="Calibri"/>
                <a:cs typeface="Calibri"/>
              </a:rPr>
              <a:t>供应链可能很复杂</a:t>
            </a:r>
            <a:r>
              <a:rPr sz="2000" b="1" spc="-10" dirty="0">
                <a:latin typeface="Calibri"/>
                <a:cs typeface="Calibri"/>
              </a:rPr>
              <a:t>…</a:t>
            </a:r>
            <a:endParaRPr sz="2000" dirty="0">
              <a:latin typeface="Calibri"/>
              <a:cs typeface="Calibri"/>
            </a:endParaRPr>
          </a:p>
          <a:p>
            <a:pPr marL="299085" indent="-287020">
              <a:lnSpc>
                <a:spcPct val="100000"/>
              </a:lnSpc>
              <a:spcBef>
                <a:spcPts val="600"/>
              </a:spcBef>
              <a:buFont typeface="Arial"/>
              <a:buChar char="•"/>
              <a:tabLst>
                <a:tab pos="299085" algn="l"/>
                <a:tab pos="299720" algn="l"/>
              </a:tabLst>
            </a:pPr>
            <a:r>
              <a:rPr lang="en-US" sz="2000" dirty="0">
                <a:latin typeface="Calibri"/>
                <a:cs typeface="Calibri"/>
              </a:rPr>
              <a:t> </a:t>
            </a:r>
            <a:r>
              <a:rPr lang="zh-CN" altLang="en-US" sz="2000" dirty="0">
                <a:latin typeface="Calibri"/>
                <a:cs typeface="Calibri"/>
              </a:rPr>
              <a:t>货物、信息和资金的流动</a:t>
            </a:r>
            <a:endParaRPr sz="2000" dirty="0">
              <a:latin typeface="Calibri"/>
              <a:cs typeface="Calibri"/>
            </a:endParaRPr>
          </a:p>
          <a:p>
            <a:pPr marL="299085" indent="-287020">
              <a:lnSpc>
                <a:spcPct val="100000"/>
              </a:lnSpc>
              <a:spcBef>
                <a:spcPts val="600"/>
              </a:spcBef>
              <a:buFont typeface="Arial"/>
              <a:buChar char="•"/>
              <a:tabLst>
                <a:tab pos="299085" algn="l"/>
                <a:tab pos="299720" algn="l"/>
              </a:tabLst>
            </a:pPr>
            <a:r>
              <a:rPr lang="zh-CN" altLang="en-US" sz="2000" dirty="0">
                <a:latin typeface="Calibri"/>
                <a:cs typeface="Calibri"/>
              </a:rPr>
              <a:t>每个参与方都不信任其他方</a:t>
            </a:r>
            <a:endParaRPr lang="en-US" altLang="zh-CN" sz="2000" dirty="0">
              <a:latin typeface="Calibri"/>
              <a:cs typeface="Calibri"/>
            </a:endParaRPr>
          </a:p>
          <a:p>
            <a:pPr marL="299085" indent="-287020">
              <a:lnSpc>
                <a:spcPct val="100000"/>
              </a:lnSpc>
              <a:spcBef>
                <a:spcPts val="600"/>
              </a:spcBef>
              <a:buFont typeface="Arial"/>
              <a:buChar char="•"/>
              <a:tabLst>
                <a:tab pos="299085" algn="l"/>
                <a:tab pos="299720" algn="l"/>
              </a:tabLst>
            </a:pPr>
            <a:r>
              <a:rPr lang="zh-CN" altLang="en-US" sz="2000" dirty="0">
                <a:latin typeface="Calibri"/>
                <a:cs typeface="Calibri"/>
              </a:rPr>
              <a:t>没有中心（可信的）组织者</a:t>
            </a:r>
          </a:p>
          <a:p>
            <a:pPr marL="299085" indent="-287020">
              <a:lnSpc>
                <a:spcPct val="100000"/>
              </a:lnSpc>
              <a:spcBef>
                <a:spcPts val="600"/>
              </a:spcBef>
              <a:buFont typeface="Arial"/>
              <a:buChar char="•"/>
              <a:tabLst>
                <a:tab pos="299085" algn="l"/>
                <a:tab pos="299720" algn="l"/>
              </a:tabLst>
            </a:pPr>
            <a:r>
              <a:rPr lang="zh-CN" altLang="en-US" sz="2000" dirty="0">
                <a:latin typeface="Calibri"/>
                <a:cs typeface="Calibri"/>
              </a:rPr>
              <a:t>我们能信任供应链记录吗？</a:t>
            </a:r>
          </a:p>
          <a:p>
            <a:pPr marL="299085" indent="-287020">
              <a:lnSpc>
                <a:spcPct val="100000"/>
              </a:lnSpc>
              <a:spcBef>
                <a:spcPts val="600"/>
              </a:spcBef>
              <a:buFont typeface="Arial"/>
              <a:buChar char="•"/>
              <a:tabLst>
                <a:tab pos="299085" algn="l"/>
                <a:tab pos="299720" algn="l"/>
              </a:tabLst>
            </a:pPr>
            <a:r>
              <a:rPr lang="zh-CN" altLang="en-US" sz="2000" dirty="0">
                <a:latin typeface="Calibri"/>
                <a:cs typeface="Calibri"/>
              </a:rPr>
              <a:t>可以，如果它们是</a:t>
            </a:r>
            <a:r>
              <a:rPr lang="zh-CN" altLang="en-US" sz="2000" b="1" dirty="0">
                <a:solidFill>
                  <a:srgbClr val="FF0000"/>
                </a:solidFill>
                <a:latin typeface="Calibri"/>
                <a:cs typeface="Calibri"/>
              </a:rPr>
              <a:t>不可篡改</a:t>
            </a:r>
            <a:r>
              <a:rPr lang="zh-CN" altLang="en-US" sz="2000" dirty="0">
                <a:latin typeface="Calibri"/>
                <a:cs typeface="Calibri"/>
              </a:rPr>
              <a:t>的和</a:t>
            </a:r>
            <a:r>
              <a:rPr lang="zh-CN" altLang="en-US" sz="2000" b="1" dirty="0">
                <a:solidFill>
                  <a:srgbClr val="FF0000"/>
                </a:solidFill>
                <a:latin typeface="Calibri"/>
                <a:cs typeface="Calibri"/>
              </a:rPr>
              <a:t>透明的</a:t>
            </a:r>
            <a:endParaRPr lang="en-US" altLang="zh-CN" sz="2000" dirty="0">
              <a:latin typeface="Calibri"/>
              <a:cs typeface="Calibri"/>
            </a:endParaRPr>
          </a:p>
        </p:txBody>
      </p:sp>
      <p:grpSp>
        <p:nvGrpSpPr>
          <p:cNvPr id="33" name="object 28">
            <a:extLst>
              <a:ext uri="{FF2B5EF4-FFF2-40B4-BE49-F238E27FC236}">
                <a16:creationId xmlns:a16="http://schemas.microsoft.com/office/drawing/2014/main" id="{038C660E-CE4B-9C46-7328-8444A9DCFFA7}"/>
              </a:ext>
            </a:extLst>
          </p:cNvPr>
          <p:cNvGrpSpPr/>
          <p:nvPr/>
        </p:nvGrpSpPr>
        <p:grpSpPr>
          <a:xfrm>
            <a:off x="1114805" y="2763011"/>
            <a:ext cx="583565" cy="485775"/>
            <a:chOff x="1114805" y="2763011"/>
            <a:chExt cx="583565" cy="485775"/>
          </a:xfrm>
        </p:grpSpPr>
        <p:sp>
          <p:nvSpPr>
            <p:cNvPr id="34" name="object 29">
              <a:extLst>
                <a:ext uri="{FF2B5EF4-FFF2-40B4-BE49-F238E27FC236}">
                  <a16:creationId xmlns:a16="http://schemas.microsoft.com/office/drawing/2014/main" id="{9E59705A-E2D8-9466-FDAC-B980BCA84331}"/>
                </a:ext>
              </a:extLst>
            </p:cNvPr>
            <p:cNvSpPr/>
            <p:nvPr/>
          </p:nvSpPr>
          <p:spPr>
            <a:xfrm>
              <a:off x="1169771" y="3000247"/>
              <a:ext cx="528955" cy="248920"/>
            </a:xfrm>
            <a:custGeom>
              <a:avLst/>
              <a:gdLst/>
              <a:ahLst/>
              <a:cxnLst/>
              <a:rect l="l" t="t" r="r" b="b"/>
              <a:pathLst>
                <a:path w="528955" h="248919">
                  <a:moveTo>
                    <a:pt x="415768" y="34980"/>
                  </a:moveTo>
                  <a:lnTo>
                    <a:pt x="0" y="213487"/>
                  </a:lnTo>
                  <a:lnTo>
                    <a:pt x="15036" y="248538"/>
                  </a:lnTo>
                  <a:lnTo>
                    <a:pt x="430841" y="69995"/>
                  </a:lnTo>
                  <a:lnTo>
                    <a:pt x="415768" y="34980"/>
                  </a:lnTo>
                  <a:close/>
                </a:path>
                <a:path w="528955" h="248919">
                  <a:moveTo>
                    <a:pt x="511410" y="27431"/>
                  </a:moveTo>
                  <a:lnTo>
                    <a:pt x="433349" y="27431"/>
                  </a:lnTo>
                  <a:lnTo>
                    <a:pt x="448335" y="62484"/>
                  </a:lnTo>
                  <a:lnTo>
                    <a:pt x="430841" y="69995"/>
                  </a:lnTo>
                  <a:lnTo>
                    <a:pt x="445922" y="105028"/>
                  </a:lnTo>
                  <a:lnTo>
                    <a:pt x="511410" y="27431"/>
                  </a:lnTo>
                  <a:close/>
                </a:path>
                <a:path w="528955" h="248919">
                  <a:moveTo>
                    <a:pt x="433349" y="27431"/>
                  </a:moveTo>
                  <a:lnTo>
                    <a:pt x="415768" y="34980"/>
                  </a:lnTo>
                  <a:lnTo>
                    <a:pt x="430841" y="69995"/>
                  </a:lnTo>
                  <a:lnTo>
                    <a:pt x="448335" y="62484"/>
                  </a:lnTo>
                  <a:lnTo>
                    <a:pt x="433349" y="27431"/>
                  </a:lnTo>
                  <a:close/>
                </a:path>
                <a:path w="528955" h="248919">
                  <a:moveTo>
                    <a:pt x="400710" y="0"/>
                  </a:moveTo>
                  <a:lnTo>
                    <a:pt x="415768" y="34980"/>
                  </a:lnTo>
                  <a:lnTo>
                    <a:pt x="433349" y="27431"/>
                  </a:lnTo>
                  <a:lnTo>
                    <a:pt x="511410" y="27431"/>
                  </a:lnTo>
                  <a:lnTo>
                    <a:pt x="528345" y="7365"/>
                  </a:lnTo>
                  <a:lnTo>
                    <a:pt x="400710" y="0"/>
                  </a:lnTo>
                  <a:close/>
                </a:path>
              </a:pathLst>
            </a:custGeom>
            <a:solidFill>
              <a:srgbClr val="92D050"/>
            </a:solidFill>
          </p:spPr>
          <p:txBody>
            <a:bodyPr wrap="square" lIns="0" tIns="0" rIns="0" bIns="0" rtlCol="0"/>
            <a:lstStyle/>
            <a:p>
              <a:endParaRPr/>
            </a:p>
          </p:txBody>
        </p:sp>
        <p:sp>
          <p:nvSpPr>
            <p:cNvPr id="35" name="object 30">
              <a:extLst>
                <a:ext uri="{FF2B5EF4-FFF2-40B4-BE49-F238E27FC236}">
                  <a16:creationId xmlns:a16="http://schemas.microsoft.com/office/drawing/2014/main" id="{8BA7E3A3-3FAB-B8AA-51DD-368F1E6D4291}"/>
                </a:ext>
              </a:extLst>
            </p:cNvPr>
            <p:cNvSpPr/>
            <p:nvPr/>
          </p:nvSpPr>
          <p:spPr>
            <a:xfrm>
              <a:off x="1114805" y="2763011"/>
              <a:ext cx="536575" cy="254000"/>
            </a:xfrm>
            <a:custGeom>
              <a:avLst/>
              <a:gdLst/>
              <a:ahLst/>
              <a:cxnLst/>
              <a:rect l="l" t="t" r="r" b="b"/>
              <a:pathLst>
                <a:path w="536575" h="254000">
                  <a:moveTo>
                    <a:pt x="82168" y="148589"/>
                  </a:moveTo>
                  <a:lnTo>
                    <a:pt x="0" y="246507"/>
                  </a:lnTo>
                  <a:lnTo>
                    <a:pt x="127596" y="253491"/>
                  </a:lnTo>
                  <a:lnTo>
                    <a:pt x="115772" y="226187"/>
                  </a:lnTo>
                  <a:lnTo>
                    <a:pt x="94970" y="226187"/>
                  </a:lnTo>
                  <a:lnTo>
                    <a:pt x="79832" y="191135"/>
                  </a:lnTo>
                  <a:lnTo>
                    <a:pt x="97313" y="183562"/>
                  </a:lnTo>
                  <a:lnTo>
                    <a:pt x="82168" y="148589"/>
                  </a:lnTo>
                  <a:close/>
                </a:path>
                <a:path w="536575" h="254000">
                  <a:moveTo>
                    <a:pt x="97313" y="183562"/>
                  </a:moveTo>
                  <a:lnTo>
                    <a:pt x="79832" y="191135"/>
                  </a:lnTo>
                  <a:lnTo>
                    <a:pt x="94970" y="226187"/>
                  </a:lnTo>
                  <a:lnTo>
                    <a:pt x="112486" y="218599"/>
                  </a:lnTo>
                  <a:lnTo>
                    <a:pt x="97313" y="183562"/>
                  </a:lnTo>
                  <a:close/>
                </a:path>
                <a:path w="536575" h="254000">
                  <a:moveTo>
                    <a:pt x="112486" y="218599"/>
                  </a:moveTo>
                  <a:lnTo>
                    <a:pt x="94970" y="226187"/>
                  </a:lnTo>
                  <a:lnTo>
                    <a:pt x="115772" y="226187"/>
                  </a:lnTo>
                  <a:lnTo>
                    <a:pt x="112486" y="218599"/>
                  </a:lnTo>
                  <a:close/>
                </a:path>
                <a:path w="536575" h="254000">
                  <a:moveTo>
                    <a:pt x="521081" y="0"/>
                  </a:moveTo>
                  <a:lnTo>
                    <a:pt x="97313" y="183562"/>
                  </a:lnTo>
                  <a:lnTo>
                    <a:pt x="112486" y="218599"/>
                  </a:lnTo>
                  <a:lnTo>
                    <a:pt x="536194" y="35051"/>
                  </a:lnTo>
                  <a:lnTo>
                    <a:pt x="521081" y="0"/>
                  </a:lnTo>
                  <a:close/>
                </a:path>
              </a:pathLst>
            </a:custGeom>
            <a:solidFill>
              <a:srgbClr val="C00000"/>
            </a:solidFill>
          </p:spPr>
          <p:txBody>
            <a:bodyPr wrap="square" lIns="0" tIns="0" rIns="0" bIns="0" rtlCol="0"/>
            <a:lstStyle/>
            <a:p>
              <a:endParaRPr/>
            </a:p>
          </p:txBody>
        </p:sp>
      </p:grpSp>
      <p:sp>
        <p:nvSpPr>
          <p:cNvPr id="36" name="object 31">
            <a:extLst>
              <a:ext uri="{FF2B5EF4-FFF2-40B4-BE49-F238E27FC236}">
                <a16:creationId xmlns:a16="http://schemas.microsoft.com/office/drawing/2014/main" id="{3934754C-D474-27B9-08CF-A1982786DFE1}"/>
              </a:ext>
            </a:extLst>
          </p:cNvPr>
          <p:cNvSpPr/>
          <p:nvPr/>
        </p:nvSpPr>
        <p:spPr>
          <a:xfrm>
            <a:off x="5019802" y="3311016"/>
            <a:ext cx="449580" cy="354965"/>
          </a:xfrm>
          <a:custGeom>
            <a:avLst/>
            <a:gdLst/>
            <a:ahLst/>
            <a:cxnLst/>
            <a:rect l="l" t="t" r="r" b="b"/>
            <a:pathLst>
              <a:path w="449579" h="354964">
                <a:moveTo>
                  <a:pt x="347412" y="299488"/>
                </a:moveTo>
                <a:lnTo>
                  <a:pt x="324103" y="329565"/>
                </a:lnTo>
                <a:lnTo>
                  <a:pt x="449452" y="354457"/>
                </a:lnTo>
                <a:lnTo>
                  <a:pt x="428635" y="311150"/>
                </a:lnTo>
                <a:lnTo>
                  <a:pt x="362458" y="311150"/>
                </a:lnTo>
                <a:lnTo>
                  <a:pt x="347412" y="299488"/>
                </a:lnTo>
                <a:close/>
              </a:path>
              <a:path w="449579" h="354964">
                <a:moveTo>
                  <a:pt x="370756" y="269365"/>
                </a:moveTo>
                <a:lnTo>
                  <a:pt x="347412" y="299488"/>
                </a:lnTo>
                <a:lnTo>
                  <a:pt x="362458" y="311150"/>
                </a:lnTo>
                <a:lnTo>
                  <a:pt x="385825" y="281050"/>
                </a:lnTo>
                <a:lnTo>
                  <a:pt x="370756" y="269365"/>
                </a:lnTo>
                <a:close/>
              </a:path>
              <a:path w="449579" h="354964">
                <a:moveTo>
                  <a:pt x="394081" y="239268"/>
                </a:moveTo>
                <a:lnTo>
                  <a:pt x="370756" y="269365"/>
                </a:lnTo>
                <a:lnTo>
                  <a:pt x="385825" y="281050"/>
                </a:lnTo>
                <a:lnTo>
                  <a:pt x="362458" y="311150"/>
                </a:lnTo>
                <a:lnTo>
                  <a:pt x="428635" y="311150"/>
                </a:lnTo>
                <a:lnTo>
                  <a:pt x="394081" y="239268"/>
                </a:lnTo>
                <a:close/>
              </a:path>
              <a:path w="449579" h="354964">
                <a:moveTo>
                  <a:pt x="23368" y="0"/>
                </a:moveTo>
                <a:lnTo>
                  <a:pt x="0" y="30225"/>
                </a:lnTo>
                <a:lnTo>
                  <a:pt x="347412" y="299488"/>
                </a:lnTo>
                <a:lnTo>
                  <a:pt x="370756" y="269365"/>
                </a:lnTo>
                <a:lnTo>
                  <a:pt x="23368" y="0"/>
                </a:lnTo>
                <a:close/>
              </a:path>
            </a:pathLst>
          </a:custGeom>
          <a:solidFill>
            <a:srgbClr val="92D050"/>
          </a:solidFill>
        </p:spPr>
        <p:txBody>
          <a:bodyPr wrap="square" lIns="0" tIns="0" rIns="0" bIns="0" rtlCol="0"/>
          <a:lstStyle/>
          <a:p>
            <a:endParaRPr/>
          </a:p>
        </p:txBody>
      </p:sp>
      <p:sp>
        <p:nvSpPr>
          <p:cNvPr id="37" name="object 32">
            <a:extLst>
              <a:ext uri="{FF2B5EF4-FFF2-40B4-BE49-F238E27FC236}">
                <a16:creationId xmlns:a16="http://schemas.microsoft.com/office/drawing/2014/main" id="{DFC5103D-49EF-9C6D-B504-042051DC0B30}"/>
              </a:ext>
            </a:extLst>
          </p:cNvPr>
          <p:cNvSpPr/>
          <p:nvPr/>
        </p:nvSpPr>
        <p:spPr>
          <a:xfrm>
            <a:off x="2171064" y="3914647"/>
            <a:ext cx="528320" cy="248920"/>
          </a:xfrm>
          <a:custGeom>
            <a:avLst/>
            <a:gdLst/>
            <a:ahLst/>
            <a:cxnLst/>
            <a:rect l="l" t="t" r="r" b="b"/>
            <a:pathLst>
              <a:path w="528319" h="248920">
                <a:moveTo>
                  <a:pt x="415743" y="34980"/>
                </a:moveTo>
                <a:lnTo>
                  <a:pt x="0" y="213487"/>
                </a:lnTo>
                <a:lnTo>
                  <a:pt x="14986" y="248538"/>
                </a:lnTo>
                <a:lnTo>
                  <a:pt x="430816" y="69995"/>
                </a:lnTo>
                <a:lnTo>
                  <a:pt x="415743" y="34980"/>
                </a:lnTo>
                <a:close/>
              </a:path>
              <a:path w="528319" h="248920">
                <a:moveTo>
                  <a:pt x="511385" y="27431"/>
                </a:moveTo>
                <a:lnTo>
                  <a:pt x="433324" y="27431"/>
                </a:lnTo>
                <a:lnTo>
                  <a:pt x="448310" y="62483"/>
                </a:lnTo>
                <a:lnTo>
                  <a:pt x="430816" y="69995"/>
                </a:lnTo>
                <a:lnTo>
                  <a:pt x="445897" y="105028"/>
                </a:lnTo>
                <a:lnTo>
                  <a:pt x="511385" y="27431"/>
                </a:lnTo>
                <a:close/>
              </a:path>
              <a:path w="528319" h="248920">
                <a:moveTo>
                  <a:pt x="433324" y="27431"/>
                </a:moveTo>
                <a:lnTo>
                  <a:pt x="415743" y="34980"/>
                </a:lnTo>
                <a:lnTo>
                  <a:pt x="430816" y="69995"/>
                </a:lnTo>
                <a:lnTo>
                  <a:pt x="448310" y="62483"/>
                </a:lnTo>
                <a:lnTo>
                  <a:pt x="433324" y="27431"/>
                </a:lnTo>
                <a:close/>
              </a:path>
              <a:path w="528319" h="248920">
                <a:moveTo>
                  <a:pt x="400685" y="0"/>
                </a:moveTo>
                <a:lnTo>
                  <a:pt x="415743" y="34980"/>
                </a:lnTo>
                <a:lnTo>
                  <a:pt x="433324" y="27431"/>
                </a:lnTo>
                <a:lnTo>
                  <a:pt x="511385" y="27431"/>
                </a:lnTo>
                <a:lnTo>
                  <a:pt x="528320" y="7365"/>
                </a:lnTo>
                <a:lnTo>
                  <a:pt x="400685" y="0"/>
                </a:lnTo>
                <a:close/>
              </a:path>
            </a:pathLst>
          </a:custGeom>
          <a:solidFill>
            <a:srgbClr val="92D050"/>
          </a:solidFill>
        </p:spPr>
        <p:txBody>
          <a:bodyPr wrap="square" lIns="0" tIns="0" rIns="0" bIns="0" rtlCol="0"/>
          <a:lstStyle/>
          <a:p>
            <a:endParaRPr/>
          </a:p>
        </p:txBody>
      </p:sp>
      <p:sp>
        <p:nvSpPr>
          <p:cNvPr id="38" name="object 33">
            <a:extLst>
              <a:ext uri="{FF2B5EF4-FFF2-40B4-BE49-F238E27FC236}">
                <a16:creationId xmlns:a16="http://schemas.microsoft.com/office/drawing/2014/main" id="{4C9DE769-B5CD-CB82-92A6-0854D6419EDC}"/>
              </a:ext>
            </a:extLst>
          </p:cNvPr>
          <p:cNvSpPr/>
          <p:nvPr/>
        </p:nvSpPr>
        <p:spPr>
          <a:xfrm>
            <a:off x="1738629" y="4673219"/>
            <a:ext cx="509905" cy="274320"/>
          </a:xfrm>
          <a:custGeom>
            <a:avLst/>
            <a:gdLst/>
            <a:ahLst/>
            <a:cxnLst/>
            <a:rect l="l" t="t" r="r" b="b"/>
            <a:pathLst>
              <a:path w="509905" h="274320">
                <a:moveTo>
                  <a:pt x="399199" y="238558"/>
                </a:moveTo>
                <a:lnTo>
                  <a:pt x="381762" y="272541"/>
                </a:lnTo>
                <a:lnTo>
                  <a:pt x="509524" y="273811"/>
                </a:lnTo>
                <a:lnTo>
                  <a:pt x="490050" y="247268"/>
                </a:lnTo>
                <a:lnTo>
                  <a:pt x="416178" y="247268"/>
                </a:lnTo>
                <a:lnTo>
                  <a:pt x="399199" y="238558"/>
                </a:lnTo>
                <a:close/>
              </a:path>
              <a:path w="509905" h="274320">
                <a:moveTo>
                  <a:pt x="416569" y="204705"/>
                </a:moveTo>
                <a:lnTo>
                  <a:pt x="399199" y="238558"/>
                </a:lnTo>
                <a:lnTo>
                  <a:pt x="416178" y="247268"/>
                </a:lnTo>
                <a:lnTo>
                  <a:pt x="433450" y="213359"/>
                </a:lnTo>
                <a:lnTo>
                  <a:pt x="416569" y="204705"/>
                </a:lnTo>
                <a:close/>
              </a:path>
              <a:path w="509905" h="274320">
                <a:moveTo>
                  <a:pt x="433958" y="170814"/>
                </a:moveTo>
                <a:lnTo>
                  <a:pt x="416569" y="204705"/>
                </a:lnTo>
                <a:lnTo>
                  <a:pt x="433450" y="213359"/>
                </a:lnTo>
                <a:lnTo>
                  <a:pt x="416178" y="247268"/>
                </a:lnTo>
                <a:lnTo>
                  <a:pt x="490050" y="247268"/>
                </a:lnTo>
                <a:lnTo>
                  <a:pt x="433958" y="170814"/>
                </a:lnTo>
                <a:close/>
              </a:path>
              <a:path w="509905" h="274320">
                <a:moveTo>
                  <a:pt x="17271" y="0"/>
                </a:moveTo>
                <a:lnTo>
                  <a:pt x="0" y="33781"/>
                </a:lnTo>
                <a:lnTo>
                  <a:pt x="399199" y="238558"/>
                </a:lnTo>
                <a:lnTo>
                  <a:pt x="416569" y="204705"/>
                </a:lnTo>
                <a:lnTo>
                  <a:pt x="17271" y="0"/>
                </a:lnTo>
                <a:close/>
              </a:path>
            </a:pathLst>
          </a:custGeom>
          <a:solidFill>
            <a:srgbClr val="92D050"/>
          </a:solidFill>
        </p:spPr>
        <p:txBody>
          <a:bodyPr wrap="square" lIns="0" tIns="0" rIns="0" bIns="0" rtlCol="0"/>
          <a:lstStyle/>
          <a:p>
            <a:endParaRPr/>
          </a:p>
        </p:txBody>
      </p:sp>
      <p:sp>
        <p:nvSpPr>
          <p:cNvPr id="39" name="object 34">
            <a:extLst>
              <a:ext uri="{FF2B5EF4-FFF2-40B4-BE49-F238E27FC236}">
                <a16:creationId xmlns:a16="http://schemas.microsoft.com/office/drawing/2014/main" id="{A7B907A9-F278-F7FD-01E0-39E314F5CC92}"/>
              </a:ext>
            </a:extLst>
          </p:cNvPr>
          <p:cNvSpPr/>
          <p:nvPr/>
        </p:nvSpPr>
        <p:spPr>
          <a:xfrm>
            <a:off x="3188970" y="4981955"/>
            <a:ext cx="521334" cy="114300"/>
          </a:xfrm>
          <a:custGeom>
            <a:avLst/>
            <a:gdLst/>
            <a:ahLst/>
            <a:cxnLst/>
            <a:rect l="l" t="t" r="r" b="b"/>
            <a:pathLst>
              <a:path w="521335" h="114300">
                <a:moveTo>
                  <a:pt x="406527" y="0"/>
                </a:moveTo>
                <a:lnTo>
                  <a:pt x="406527" y="114300"/>
                </a:lnTo>
                <a:lnTo>
                  <a:pt x="482727" y="76200"/>
                </a:lnTo>
                <a:lnTo>
                  <a:pt x="425577" y="76200"/>
                </a:lnTo>
                <a:lnTo>
                  <a:pt x="425577" y="38100"/>
                </a:lnTo>
                <a:lnTo>
                  <a:pt x="482727" y="38100"/>
                </a:lnTo>
                <a:lnTo>
                  <a:pt x="406527" y="0"/>
                </a:lnTo>
                <a:close/>
              </a:path>
              <a:path w="521335" h="114300">
                <a:moveTo>
                  <a:pt x="406527" y="38100"/>
                </a:moveTo>
                <a:lnTo>
                  <a:pt x="0" y="38100"/>
                </a:lnTo>
                <a:lnTo>
                  <a:pt x="0" y="76200"/>
                </a:lnTo>
                <a:lnTo>
                  <a:pt x="406527" y="76200"/>
                </a:lnTo>
                <a:lnTo>
                  <a:pt x="406527" y="38100"/>
                </a:lnTo>
                <a:close/>
              </a:path>
              <a:path w="521335" h="114300">
                <a:moveTo>
                  <a:pt x="482727" y="38100"/>
                </a:moveTo>
                <a:lnTo>
                  <a:pt x="425577" y="38100"/>
                </a:lnTo>
                <a:lnTo>
                  <a:pt x="425577" y="76200"/>
                </a:lnTo>
                <a:lnTo>
                  <a:pt x="482727" y="76200"/>
                </a:lnTo>
                <a:lnTo>
                  <a:pt x="520827" y="57150"/>
                </a:lnTo>
                <a:lnTo>
                  <a:pt x="482727" y="38100"/>
                </a:lnTo>
                <a:close/>
              </a:path>
            </a:pathLst>
          </a:custGeom>
          <a:solidFill>
            <a:srgbClr val="92D050"/>
          </a:solidFill>
        </p:spPr>
        <p:txBody>
          <a:bodyPr wrap="square" lIns="0" tIns="0" rIns="0" bIns="0" rtlCol="0"/>
          <a:lstStyle/>
          <a:p>
            <a:endParaRPr/>
          </a:p>
        </p:txBody>
      </p:sp>
      <p:sp>
        <p:nvSpPr>
          <p:cNvPr id="40" name="object 35">
            <a:extLst>
              <a:ext uri="{FF2B5EF4-FFF2-40B4-BE49-F238E27FC236}">
                <a16:creationId xmlns:a16="http://schemas.microsoft.com/office/drawing/2014/main" id="{5EE1866A-7952-4E0F-66EF-7066BEA085C2}"/>
              </a:ext>
            </a:extLst>
          </p:cNvPr>
          <p:cNvSpPr/>
          <p:nvPr/>
        </p:nvSpPr>
        <p:spPr>
          <a:xfrm>
            <a:off x="4850765" y="4527041"/>
            <a:ext cx="436245" cy="337185"/>
          </a:xfrm>
          <a:custGeom>
            <a:avLst/>
            <a:gdLst/>
            <a:ahLst/>
            <a:cxnLst/>
            <a:rect l="l" t="t" r="r" b="b"/>
            <a:pathLst>
              <a:path w="436245" h="337185">
                <a:moveTo>
                  <a:pt x="333333" y="53905"/>
                </a:moveTo>
                <a:lnTo>
                  <a:pt x="0" y="306577"/>
                </a:lnTo>
                <a:lnTo>
                  <a:pt x="23113" y="336930"/>
                </a:lnTo>
                <a:lnTo>
                  <a:pt x="356349" y="84240"/>
                </a:lnTo>
                <a:lnTo>
                  <a:pt x="333333" y="53905"/>
                </a:lnTo>
                <a:close/>
              </a:path>
              <a:path w="436245" h="337185">
                <a:moveTo>
                  <a:pt x="414937" y="42417"/>
                </a:moveTo>
                <a:lnTo>
                  <a:pt x="348488" y="42417"/>
                </a:lnTo>
                <a:lnTo>
                  <a:pt x="371475" y="72770"/>
                </a:lnTo>
                <a:lnTo>
                  <a:pt x="356349" y="84240"/>
                </a:lnTo>
                <a:lnTo>
                  <a:pt x="379349" y="114553"/>
                </a:lnTo>
                <a:lnTo>
                  <a:pt x="414937" y="42417"/>
                </a:lnTo>
                <a:close/>
              </a:path>
              <a:path w="436245" h="337185">
                <a:moveTo>
                  <a:pt x="348488" y="42417"/>
                </a:moveTo>
                <a:lnTo>
                  <a:pt x="333333" y="53905"/>
                </a:lnTo>
                <a:lnTo>
                  <a:pt x="356349" y="84240"/>
                </a:lnTo>
                <a:lnTo>
                  <a:pt x="371475" y="72770"/>
                </a:lnTo>
                <a:lnTo>
                  <a:pt x="348488" y="42417"/>
                </a:lnTo>
                <a:close/>
              </a:path>
              <a:path w="436245" h="337185">
                <a:moveTo>
                  <a:pt x="435863" y="0"/>
                </a:moveTo>
                <a:lnTo>
                  <a:pt x="310261" y="23494"/>
                </a:lnTo>
                <a:lnTo>
                  <a:pt x="333333" y="53905"/>
                </a:lnTo>
                <a:lnTo>
                  <a:pt x="348488" y="42417"/>
                </a:lnTo>
                <a:lnTo>
                  <a:pt x="414937" y="42417"/>
                </a:lnTo>
                <a:lnTo>
                  <a:pt x="435863" y="0"/>
                </a:lnTo>
                <a:close/>
              </a:path>
            </a:pathLst>
          </a:custGeom>
          <a:solidFill>
            <a:srgbClr val="92D050"/>
          </a:solidFill>
        </p:spPr>
        <p:txBody>
          <a:bodyPr wrap="square" lIns="0" tIns="0" rIns="0" bIns="0" rtlCol="0"/>
          <a:lstStyle/>
          <a:p>
            <a:endParaRPr/>
          </a:p>
        </p:txBody>
      </p:sp>
      <p:sp>
        <p:nvSpPr>
          <p:cNvPr id="41" name="object 36">
            <a:extLst>
              <a:ext uri="{FF2B5EF4-FFF2-40B4-BE49-F238E27FC236}">
                <a16:creationId xmlns:a16="http://schemas.microsoft.com/office/drawing/2014/main" id="{7C7458E0-3ABA-F6FF-3BA8-EDF8B46235AA}"/>
              </a:ext>
            </a:extLst>
          </p:cNvPr>
          <p:cNvSpPr/>
          <p:nvPr/>
        </p:nvSpPr>
        <p:spPr>
          <a:xfrm>
            <a:off x="5988558" y="3922776"/>
            <a:ext cx="519430" cy="114300"/>
          </a:xfrm>
          <a:custGeom>
            <a:avLst/>
            <a:gdLst/>
            <a:ahLst/>
            <a:cxnLst/>
            <a:rect l="l" t="t" r="r" b="b"/>
            <a:pathLst>
              <a:path w="519429" h="114300">
                <a:moveTo>
                  <a:pt x="404749" y="0"/>
                </a:moveTo>
                <a:lnTo>
                  <a:pt x="404749" y="114300"/>
                </a:lnTo>
                <a:lnTo>
                  <a:pt x="480948" y="76200"/>
                </a:lnTo>
                <a:lnTo>
                  <a:pt x="423799" y="76200"/>
                </a:lnTo>
                <a:lnTo>
                  <a:pt x="423799" y="38100"/>
                </a:lnTo>
                <a:lnTo>
                  <a:pt x="480948" y="38100"/>
                </a:lnTo>
                <a:lnTo>
                  <a:pt x="404749" y="0"/>
                </a:lnTo>
                <a:close/>
              </a:path>
              <a:path w="519429" h="114300">
                <a:moveTo>
                  <a:pt x="404749" y="38100"/>
                </a:moveTo>
                <a:lnTo>
                  <a:pt x="0" y="38100"/>
                </a:lnTo>
                <a:lnTo>
                  <a:pt x="0" y="76200"/>
                </a:lnTo>
                <a:lnTo>
                  <a:pt x="404749" y="76200"/>
                </a:lnTo>
                <a:lnTo>
                  <a:pt x="404749" y="38100"/>
                </a:lnTo>
                <a:close/>
              </a:path>
              <a:path w="519429" h="114300">
                <a:moveTo>
                  <a:pt x="480948" y="38100"/>
                </a:moveTo>
                <a:lnTo>
                  <a:pt x="423799" y="38100"/>
                </a:lnTo>
                <a:lnTo>
                  <a:pt x="423799" y="76200"/>
                </a:lnTo>
                <a:lnTo>
                  <a:pt x="480948" y="76200"/>
                </a:lnTo>
                <a:lnTo>
                  <a:pt x="519048" y="57150"/>
                </a:lnTo>
                <a:lnTo>
                  <a:pt x="480948" y="38100"/>
                </a:lnTo>
                <a:close/>
              </a:path>
            </a:pathLst>
          </a:custGeom>
          <a:solidFill>
            <a:srgbClr val="92D050"/>
          </a:solidFill>
        </p:spPr>
        <p:txBody>
          <a:bodyPr wrap="square" lIns="0" tIns="0" rIns="0" bIns="0" rtlCol="0"/>
          <a:lstStyle/>
          <a:p>
            <a:endParaRPr/>
          </a:p>
        </p:txBody>
      </p:sp>
      <p:sp>
        <p:nvSpPr>
          <p:cNvPr id="43" name="object 15">
            <a:extLst>
              <a:ext uri="{FF2B5EF4-FFF2-40B4-BE49-F238E27FC236}">
                <a16:creationId xmlns:a16="http://schemas.microsoft.com/office/drawing/2014/main" id="{0512EA03-8176-7B20-0E09-A245AEECBCEC}"/>
              </a:ext>
            </a:extLst>
          </p:cNvPr>
          <p:cNvSpPr txBox="1">
            <a:spLocks/>
          </p:cNvSpPr>
          <p:nvPr/>
        </p:nvSpPr>
        <p:spPr>
          <a:xfrm>
            <a:off x="11068811" y="6465214"/>
            <a:ext cx="244475" cy="177800"/>
          </a:xfrm>
          <a:prstGeom prst="rect">
            <a:avLst/>
          </a:prstGeom>
        </p:spPr>
        <p:txBody>
          <a:bodyPr vert="horz" wrap="square" lIns="0" tIns="0" rIns="0" bIns="0" rtlCol="0">
            <a:spAutoFit/>
          </a:bodyPr>
          <a:lstStyle>
            <a:defPPr>
              <a:defRPr lang="zh-CN" kern="0"/>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US" altLang="zh-CN" spc="-25" smtClean="0"/>
              <a:pPr marL="38100">
                <a:lnSpc>
                  <a:spcPts val="1240"/>
                </a:lnSpc>
              </a:pPr>
              <a:t>10</a:t>
            </a:fld>
            <a:endParaRPr lang="en-US" spc="-25" dirty="0"/>
          </a:p>
        </p:txBody>
      </p:sp>
    </p:spTree>
    <p:custDataLst>
      <p:tags r:id="rId1"/>
    </p:custDataLst>
    <p:extLst>
      <p:ext uri="{BB962C8B-B14F-4D97-AF65-F5344CB8AC3E}">
        <p14:creationId xmlns:p14="http://schemas.microsoft.com/office/powerpoint/2010/main" val="1487079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3"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1" name="组合 10"/>
          <p:cNvGrpSpPr/>
          <p:nvPr/>
        </p:nvGrpSpPr>
        <p:grpSpPr>
          <a:xfrm>
            <a:off x="0" y="127651"/>
            <a:ext cx="281652" cy="663919"/>
            <a:chOff x="0" y="127651"/>
            <a:chExt cx="281652" cy="663919"/>
          </a:xfrm>
        </p:grpSpPr>
        <p:sp>
          <p:nvSpPr>
            <p:cNvPr id="12" name="任意多边形: 形状 11"/>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21" name="任意多边形: 形状 20"/>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2" name="文本框 14"/>
          <p:cNvSpPr txBox="1"/>
          <p:nvPr/>
        </p:nvSpPr>
        <p:spPr>
          <a:xfrm>
            <a:off x="473075" y="198120"/>
            <a:ext cx="2905125"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000000"/>
                </a:solidFill>
                <a:latin typeface="微软雅黑" panose="020B0503020204020204" charset="-122"/>
                <a:ea typeface="微软雅黑" panose="020B0503020204020204" charset="-122"/>
                <a:cs typeface="+mn-ea"/>
                <a:sym typeface="+mn-lt"/>
              </a:rPr>
              <a:t>可能的场景</a:t>
            </a:r>
          </a:p>
        </p:txBody>
      </p:sp>
      <p:sp>
        <p:nvSpPr>
          <p:cNvPr id="2" name="object 3">
            <a:extLst>
              <a:ext uri="{FF2B5EF4-FFF2-40B4-BE49-F238E27FC236}">
                <a16:creationId xmlns:a16="http://schemas.microsoft.com/office/drawing/2014/main" id="{FFB327AD-86AC-227F-ADD4-39625FAE8F3B}"/>
              </a:ext>
            </a:extLst>
          </p:cNvPr>
          <p:cNvSpPr txBox="1"/>
          <p:nvPr/>
        </p:nvSpPr>
        <p:spPr>
          <a:xfrm>
            <a:off x="916939" y="1485646"/>
            <a:ext cx="11071225" cy="3659335"/>
          </a:xfrm>
          <a:prstGeom prst="rect">
            <a:avLst/>
          </a:prstGeom>
        </p:spPr>
        <p:txBody>
          <a:bodyPr vert="horz" wrap="square" lIns="0" tIns="12065" rIns="0" bIns="0" rtlCol="0">
            <a:spAutoFit/>
          </a:bodyPr>
          <a:lstStyle/>
          <a:p>
            <a:pPr marL="241300" indent="-229235">
              <a:lnSpc>
                <a:spcPct val="100000"/>
              </a:lnSpc>
              <a:spcBef>
                <a:spcPts val="95"/>
              </a:spcBef>
              <a:buFont typeface="Arial"/>
              <a:buChar char="•"/>
              <a:tabLst>
                <a:tab pos="241935" algn="l"/>
              </a:tabLst>
            </a:pPr>
            <a:r>
              <a:rPr lang="zh-CN" altLang="en-US" sz="2800" dirty="0">
                <a:latin typeface="Calibri"/>
                <a:cs typeface="Calibri"/>
              </a:rPr>
              <a:t>场景</a:t>
            </a:r>
            <a:r>
              <a:rPr sz="2800" spc="-80" dirty="0">
                <a:latin typeface="Calibri"/>
                <a:cs typeface="Calibri"/>
              </a:rPr>
              <a:t> </a:t>
            </a:r>
            <a:r>
              <a:rPr sz="2800" dirty="0">
                <a:latin typeface="Calibri"/>
                <a:cs typeface="Calibri"/>
              </a:rPr>
              <a:t>3:</a:t>
            </a:r>
            <a:r>
              <a:rPr sz="2800" spc="-80" dirty="0">
                <a:latin typeface="Calibri"/>
                <a:cs typeface="Calibri"/>
              </a:rPr>
              <a:t> </a:t>
            </a:r>
            <a:r>
              <a:rPr lang="zh-CN" altLang="en-US" sz="2800" dirty="0">
                <a:latin typeface="Calibri"/>
                <a:cs typeface="Calibri"/>
              </a:rPr>
              <a:t>可靠的中介</a:t>
            </a:r>
            <a:r>
              <a:rPr sz="2800" spc="-20" dirty="0">
                <a:latin typeface="Calibri"/>
                <a:cs typeface="Calibri"/>
              </a:rPr>
              <a:t>/</a:t>
            </a:r>
            <a:r>
              <a:rPr lang="zh-CN" altLang="en-US" sz="2800" spc="-20" dirty="0">
                <a:latin typeface="Calibri"/>
                <a:cs typeface="Calibri"/>
              </a:rPr>
              <a:t>合同执行</a:t>
            </a:r>
            <a:r>
              <a:rPr sz="2800" spc="-25" dirty="0">
                <a:latin typeface="Calibri"/>
                <a:cs typeface="Calibri"/>
              </a:rPr>
              <a:t>/</a:t>
            </a:r>
            <a:r>
              <a:rPr lang="zh-CN" altLang="en-US" sz="2800" spc="-25" dirty="0">
                <a:latin typeface="Calibri"/>
                <a:cs typeface="Calibri"/>
              </a:rPr>
              <a:t>市场</a:t>
            </a:r>
            <a:endParaRPr sz="2800" dirty="0">
              <a:latin typeface="Calibri"/>
              <a:cs typeface="Calibri"/>
            </a:endParaRPr>
          </a:p>
          <a:p>
            <a:pPr>
              <a:lnSpc>
                <a:spcPct val="100000"/>
              </a:lnSpc>
              <a:spcBef>
                <a:spcPts val="45"/>
              </a:spcBef>
              <a:buFont typeface="Arial"/>
              <a:buChar char="•"/>
            </a:pPr>
            <a:endParaRPr sz="4400" dirty="0">
              <a:latin typeface="Calibri"/>
              <a:cs typeface="Calibri"/>
            </a:endParaRPr>
          </a:p>
          <a:p>
            <a:pPr marL="5944235">
              <a:lnSpc>
                <a:spcPct val="100000"/>
              </a:lnSpc>
            </a:pPr>
            <a:r>
              <a:rPr lang="zh-CN" altLang="en-US" sz="2000" b="1" spc="-10" dirty="0">
                <a:latin typeface="Calibri"/>
                <a:cs typeface="Calibri"/>
              </a:rPr>
              <a:t>传统的中心化中介</a:t>
            </a:r>
            <a:r>
              <a:rPr sz="2000" b="1" spc="-10" dirty="0">
                <a:latin typeface="Calibri"/>
                <a:cs typeface="Calibri"/>
              </a:rPr>
              <a:t>:</a:t>
            </a:r>
            <a:endParaRPr sz="2000" dirty="0">
              <a:latin typeface="Calibri"/>
              <a:cs typeface="Calibri"/>
            </a:endParaRPr>
          </a:p>
          <a:p>
            <a:pPr marL="6230620" lvl="1" indent="-287020">
              <a:lnSpc>
                <a:spcPct val="100000"/>
              </a:lnSpc>
              <a:spcBef>
                <a:spcPts val="600"/>
              </a:spcBef>
              <a:buFont typeface="Arial"/>
              <a:buChar char="•"/>
              <a:tabLst>
                <a:tab pos="6230620" algn="l"/>
                <a:tab pos="6231255" algn="l"/>
              </a:tabLst>
            </a:pPr>
            <a:r>
              <a:rPr lang="zh-CN" altLang="en-US" sz="2000" dirty="0">
                <a:latin typeface="Calibri"/>
                <a:cs typeface="Calibri"/>
              </a:rPr>
              <a:t>持有用户存款（有风险）</a:t>
            </a:r>
          </a:p>
          <a:p>
            <a:pPr marL="6230620" lvl="1" indent="-287020">
              <a:lnSpc>
                <a:spcPct val="100000"/>
              </a:lnSpc>
              <a:spcBef>
                <a:spcPts val="600"/>
              </a:spcBef>
              <a:buFont typeface="Arial"/>
              <a:buChar char="•"/>
              <a:tabLst>
                <a:tab pos="6230620" algn="l"/>
                <a:tab pos="6231255" algn="l"/>
              </a:tabLst>
            </a:pPr>
            <a:r>
              <a:rPr lang="zh-CN" altLang="en-US" sz="2000" dirty="0">
                <a:latin typeface="Calibri"/>
                <a:cs typeface="Calibri"/>
              </a:rPr>
              <a:t>无法继续处理</a:t>
            </a:r>
          </a:p>
          <a:p>
            <a:pPr marL="6230620" lvl="1" indent="-287020">
              <a:lnSpc>
                <a:spcPct val="100000"/>
              </a:lnSpc>
              <a:spcBef>
                <a:spcPts val="600"/>
              </a:spcBef>
              <a:buFont typeface="Arial"/>
              <a:buChar char="•"/>
              <a:tabLst>
                <a:tab pos="6230620" algn="l"/>
                <a:tab pos="6231255" algn="l"/>
              </a:tabLst>
            </a:pPr>
            <a:r>
              <a:rPr lang="zh-CN" altLang="en-US" sz="2000" dirty="0">
                <a:latin typeface="Calibri"/>
                <a:cs typeface="Calibri"/>
              </a:rPr>
              <a:t>收集用户私人信息</a:t>
            </a:r>
          </a:p>
          <a:p>
            <a:pPr marL="6230620" lvl="1" indent="-287020">
              <a:lnSpc>
                <a:spcPct val="100000"/>
              </a:lnSpc>
              <a:spcBef>
                <a:spcPts val="600"/>
              </a:spcBef>
              <a:buFont typeface="Arial"/>
              <a:buChar char="•"/>
              <a:tabLst>
                <a:tab pos="6230620" algn="l"/>
                <a:tab pos="6231255" algn="l"/>
              </a:tabLst>
            </a:pPr>
            <a:r>
              <a:rPr lang="zh-CN" altLang="en-US" sz="2000" dirty="0">
                <a:latin typeface="Calibri"/>
                <a:cs typeface="Calibri"/>
              </a:rPr>
              <a:t>我们能在没有可信中介的情况下进行交易吗？</a:t>
            </a:r>
          </a:p>
          <a:p>
            <a:pPr marL="6230620" lvl="1" indent="-287020">
              <a:lnSpc>
                <a:spcPct val="100000"/>
              </a:lnSpc>
              <a:spcBef>
                <a:spcPts val="600"/>
              </a:spcBef>
              <a:buFont typeface="Arial"/>
              <a:buChar char="•"/>
              <a:tabLst>
                <a:tab pos="6230620" algn="l"/>
                <a:tab pos="6231255" algn="l"/>
              </a:tabLst>
            </a:pPr>
            <a:r>
              <a:rPr lang="zh-CN" altLang="en-US" sz="2000" dirty="0">
                <a:latin typeface="Calibri"/>
                <a:cs typeface="Calibri"/>
              </a:rPr>
              <a:t>可以，如果有：</a:t>
            </a:r>
            <a:r>
              <a:rPr lang="zh-CN" altLang="en-US" sz="2000" b="1" dirty="0">
                <a:solidFill>
                  <a:srgbClr val="FF0000"/>
                </a:solidFill>
                <a:latin typeface="Calibri"/>
                <a:cs typeface="Calibri"/>
              </a:rPr>
              <a:t>安全的存款、可靠的执行、用户匿名</a:t>
            </a:r>
            <a:endParaRPr sz="2000" b="1" dirty="0">
              <a:solidFill>
                <a:srgbClr val="FF0000"/>
              </a:solidFill>
              <a:latin typeface="Calibri"/>
              <a:cs typeface="Calibri"/>
            </a:endParaRPr>
          </a:p>
        </p:txBody>
      </p:sp>
      <p:sp>
        <p:nvSpPr>
          <p:cNvPr id="5" name="object 4">
            <a:extLst>
              <a:ext uri="{FF2B5EF4-FFF2-40B4-BE49-F238E27FC236}">
                <a16:creationId xmlns:a16="http://schemas.microsoft.com/office/drawing/2014/main" id="{97AC8D03-6A92-458A-7618-102D8409FB68}"/>
              </a:ext>
            </a:extLst>
          </p:cNvPr>
          <p:cNvSpPr/>
          <p:nvPr/>
        </p:nvSpPr>
        <p:spPr>
          <a:xfrm>
            <a:off x="1509039" y="4626978"/>
            <a:ext cx="602615" cy="701040"/>
          </a:xfrm>
          <a:custGeom>
            <a:avLst/>
            <a:gdLst/>
            <a:ahLst/>
            <a:cxnLst/>
            <a:rect l="l" t="t" r="r" b="b"/>
            <a:pathLst>
              <a:path w="602614" h="701039">
                <a:moveTo>
                  <a:pt x="442417" y="201841"/>
                </a:moveTo>
                <a:lnTo>
                  <a:pt x="431558" y="165087"/>
                </a:lnTo>
                <a:lnTo>
                  <a:pt x="416585" y="155232"/>
                </a:lnTo>
                <a:lnTo>
                  <a:pt x="410210" y="149656"/>
                </a:lnTo>
                <a:lnTo>
                  <a:pt x="388848" y="107035"/>
                </a:lnTo>
                <a:lnTo>
                  <a:pt x="368693" y="122999"/>
                </a:lnTo>
                <a:lnTo>
                  <a:pt x="325805" y="151282"/>
                </a:lnTo>
                <a:lnTo>
                  <a:pt x="279006" y="173266"/>
                </a:lnTo>
                <a:lnTo>
                  <a:pt x="228930" y="187413"/>
                </a:lnTo>
                <a:lnTo>
                  <a:pt x="178955" y="196430"/>
                </a:lnTo>
                <a:lnTo>
                  <a:pt x="169379" y="198996"/>
                </a:lnTo>
                <a:lnTo>
                  <a:pt x="164071" y="201650"/>
                </a:lnTo>
                <a:lnTo>
                  <a:pt x="161302" y="208940"/>
                </a:lnTo>
                <a:lnTo>
                  <a:pt x="160934" y="218427"/>
                </a:lnTo>
                <a:lnTo>
                  <a:pt x="162128" y="228015"/>
                </a:lnTo>
                <a:lnTo>
                  <a:pt x="183362" y="282524"/>
                </a:lnTo>
                <a:lnTo>
                  <a:pt x="214884" y="319493"/>
                </a:lnTo>
                <a:lnTo>
                  <a:pt x="255282" y="343750"/>
                </a:lnTo>
                <a:lnTo>
                  <a:pt x="301218" y="352463"/>
                </a:lnTo>
                <a:lnTo>
                  <a:pt x="344817" y="344487"/>
                </a:lnTo>
                <a:lnTo>
                  <a:pt x="383451" y="322541"/>
                </a:lnTo>
                <a:lnTo>
                  <a:pt x="414401" y="289509"/>
                </a:lnTo>
                <a:lnTo>
                  <a:pt x="434962" y="248297"/>
                </a:lnTo>
                <a:lnTo>
                  <a:pt x="442417" y="201841"/>
                </a:lnTo>
                <a:close/>
              </a:path>
              <a:path w="602614" h="701039">
                <a:moveTo>
                  <a:pt x="497954" y="387565"/>
                </a:moveTo>
                <a:lnTo>
                  <a:pt x="494296" y="384670"/>
                </a:lnTo>
                <a:lnTo>
                  <a:pt x="485228" y="374243"/>
                </a:lnTo>
                <a:lnTo>
                  <a:pt x="473608" y="353695"/>
                </a:lnTo>
                <a:lnTo>
                  <a:pt x="462267" y="320446"/>
                </a:lnTo>
                <a:lnTo>
                  <a:pt x="462445" y="286689"/>
                </a:lnTo>
                <a:lnTo>
                  <a:pt x="481825" y="190423"/>
                </a:lnTo>
                <a:lnTo>
                  <a:pt x="487032" y="142151"/>
                </a:lnTo>
                <a:lnTo>
                  <a:pt x="477050" y="87896"/>
                </a:lnTo>
                <a:lnTo>
                  <a:pt x="447865" y="58559"/>
                </a:lnTo>
                <a:lnTo>
                  <a:pt x="434009" y="54927"/>
                </a:lnTo>
                <a:lnTo>
                  <a:pt x="417906" y="55092"/>
                </a:lnTo>
                <a:lnTo>
                  <a:pt x="399021" y="57899"/>
                </a:lnTo>
                <a:lnTo>
                  <a:pt x="395351" y="52400"/>
                </a:lnTo>
                <a:lnTo>
                  <a:pt x="382854" y="38938"/>
                </a:lnTo>
                <a:lnTo>
                  <a:pt x="359308" y="22021"/>
                </a:lnTo>
                <a:lnTo>
                  <a:pt x="322491" y="6197"/>
                </a:lnTo>
                <a:lnTo>
                  <a:pt x="285750" y="0"/>
                </a:lnTo>
                <a:lnTo>
                  <a:pt x="248843" y="1079"/>
                </a:lnTo>
                <a:lnTo>
                  <a:pt x="178854" y="24549"/>
                </a:lnTo>
                <a:lnTo>
                  <a:pt x="138061" y="69227"/>
                </a:lnTo>
                <a:lnTo>
                  <a:pt x="127774" y="107149"/>
                </a:lnTo>
                <a:lnTo>
                  <a:pt x="123964" y="163055"/>
                </a:lnTo>
                <a:lnTo>
                  <a:pt x="125209" y="222097"/>
                </a:lnTo>
                <a:lnTo>
                  <a:pt x="130492" y="318973"/>
                </a:lnTo>
                <a:lnTo>
                  <a:pt x="129247" y="351332"/>
                </a:lnTo>
                <a:lnTo>
                  <a:pt x="126568" y="365315"/>
                </a:lnTo>
                <a:lnTo>
                  <a:pt x="122148" y="378790"/>
                </a:lnTo>
                <a:lnTo>
                  <a:pt x="116052" y="391591"/>
                </a:lnTo>
                <a:lnTo>
                  <a:pt x="108343" y="403580"/>
                </a:lnTo>
                <a:lnTo>
                  <a:pt x="117665" y="404444"/>
                </a:lnTo>
                <a:lnTo>
                  <a:pt x="169303" y="402666"/>
                </a:lnTo>
                <a:lnTo>
                  <a:pt x="219519" y="377317"/>
                </a:lnTo>
                <a:lnTo>
                  <a:pt x="241350" y="358762"/>
                </a:lnTo>
                <a:lnTo>
                  <a:pt x="207733" y="338124"/>
                </a:lnTo>
                <a:lnTo>
                  <a:pt x="179984" y="310781"/>
                </a:lnTo>
                <a:lnTo>
                  <a:pt x="159054" y="277914"/>
                </a:lnTo>
                <a:lnTo>
                  <a:pt x="145897" y="240715"/>
                </a:lnTo>
                <a:lnTo>
                  <a:pt x="144119" y="233222"/>
                </a:lnTo>
                <a:lnTo>
                  <a:pt x="142367" y="219913"/>
                </a:lnTo>
                <a:lnTo>
                  <a:pt x="143306" y="204343"/>
                </a:lnTo>
                <a:lnTo>
                  <a:pt x="200406" y="173215"/>
                </a:lnTo>
                <a:lnTo>
                  <a:pt x="224751" y="169125"/>
                </a:lnTo>
                <a:lnTo>
                  <a:pt x="248704" y="163296"/>
                </a:lnTo>
                <a:lnTo>
                  <a:pt x="295097" y="146583"/>
                </a:lnTo>
                <a:lnTo>
                  <a:pt x="343954" y="117729"/>
                </a:lnTo>
                <a:lnTo>
                  <a:pt x="392188" y="78917"/>
                </a:lnTo>
                <a:lnTo>
                  <a:pt x="398145" y="78968"/>
                </a:lnTo>
                <a:lnTo>
                  <a:pt x="403174" y="84074"/>
                </a:lnTo>
                <a:lnTo>
                  <a:pt x="406654" y="99326"/>
                </a:lnTo>
                <a:lnTo>
                  <a:pt x="410057" y="110490"/>
                </a:lnTo>
                <a:lnTo>
                  <a:pt x="440385" y="147510"/>
                </a:lnTo>
                <a:lnTo>
                  <a:pt x="445782" y="152539"/>
                </a:lnTo>
                <a:lnTo>
                  <a:pt x="460159" y="190182"/>
                </a:lnTo>
                <a:lnTo>
                  <a:pt x="461238" y="201269"/>
                </a:lnTo>
                <a:lnTo>
                  <a:pt x="453529" y="251104"/>
                </a:lnTo>
                <a:lnTo>
                  <a:pt x="432435" y="295821"/>
                </a:lnTo>
                <a:lnTo>
                  <a:pt x="399681" y="332854"/>
                </a:lnTo>
                <a:lnTo>
                  <a:pt x="356946" y="359613"/>
                </a:lnTo>
                <a:lnTo>
                  <a:pt x="388950" y="386016"/>
                </a:lnTo>
                <a:lnTo>
                  <a:pt x="401459" y="395389"/>
                </a:lnTo>
                <a:lnTo>
                  <a:pt x="428459" y="402780"/>
                </a:lnTo>
                <a:lnTo>
                  <a:pt x="460298" y="399135"/>
                </a:lnTo>
                <a:lnTo>
                  <a:pt x="486841" y="391668"/>
                </a:lnTo>
                <a:lnTo>
                  <a:pt x="497954" y="387565"/>
                </a:lnTo>
                <a:close/>
              </a:path>
              <a:path w="602614" h="701039">
                <a:moveTo>
                  <a:pt x="602437" y="550151"/>
                </a:moveTo>
                <a:lnTo>
                  <a:pt x="584784" y="502132"/>
                </a:lnTo>
                <a:lnTo>
                  <a:pt x="539305" y="466547"/>
                </a:lnTo>
                <a:lnTo>
                  <a:pt x="503123" y="447065"/>
                </a:lnTo>
                <a:lnTo>
                  <a:pt x="464832" y="431126"/>
                </a:lnTo>
                <a:lnTo>
                  <a:pt x="425462" y="418350"/>
                </a:lnTo>
                <a:lnTo>
                  <a:pt x="364032" y="404380"/>
                </a:lnTo>
                <a:lnTo>
                  <a:pt x="301218" y="399529"/>
                </a:lnTo>
                <a:lnTo>
                  <a:pt x="269735" y="401116"/>
                </a:lnTo>
                <a:lnTo>
                  <a:pt x="207505" y="410552"/>
                </a:lnTo>
                <a:lnTo>
                  <a:pt x="138074" y="431520"/>
                </a:lnTo>
                <a:lnTo>
                  <a:pt x="100507" y="447890"/>
                </a:lnTo>
                <a:lnTo>
                  <a:pt x="64452" y="467385"/>
                </a:lnTo>
                <a:lnTo>
                  <a:pt x="30124" y="489902"/>
                </a:lnTo>
                <a:lnTo>
                  <a:pt x="2311" y="532828"/>
                </a:lnTo>
                <a:lnTo>
                  <a:pt x="0" y="550151"/>
                </a:lnTo>
                <a:lnTo>
                  <a:pt x="0" y="700760"/>
                </a:lnTo>
                <a:lnTo>
                  <a:pt x="602437" y="700760"/>
                </a:lnTo>
                <a:lnTo>
                  <a:pt x="602437" y="550151"/>
                </a:lnTo>
                <a:close/>
              </a:path>
            </a:pathLst>
          </a:custGeom>
          <a:solidFill>
            <a:srgbClr val="000000"/>
          </a:solidFill>
        </p:spPr>
        <p:txBody>
          <a:bodyPr wrap="square" lIns="0" tIns="0" rIns="0" bIns="0" rtlCol="0"/>
          <a:lstStyle/>
          <a:p>
            <a:endParaRPr/>
          </a:p>
        </p:txBody>
      </p:sp>
      <p:grpSp>
        <p:nvGrpSpPr>
          <p:cNvPr id="6" name="object 5">
            <a:extLst>
              <a:ext uri="{FF2B5EF4-FFF2-40B4-BE49-F238E27FC236}">
                <a16:creationId xmlns:a16="http://schemas.microsoft.com/office/drawing/2014/main" id="{0C3933F7-4624-F93D-5AE4-78EB8C041C24}"/>
              </a:ext>
            </a:extLst>
          </p:cNvPr>
          <p:cNvGrpSpPr/>
          <p:nvPr/>
        </p:nvGrpSpPr>
        <p:grpSpPr>
          <a:xfrm>
            <a:off x="5764145" y="4688805"/>
            <a:ext cx="489584" cy="634365"/>
            <a:chOff x="5764145" y="4688805"/>
            <a:chExt cx="489584" cy="634365"/>
          </a:xfrm>
        </p:grpSpPr>
        <p:sp>
          <p:nvSpPr>
            <p:cNvPr id="7" name="object 6">
              <a:extLst>
                <a:ext uri="{FF2B5EF4-FFF2-40B4-BE49-F238E27FC236}">
                  <a16:creationId xmlns:a16="http://schemas.microsoft.com/office/drawing/2014/main" id="{BDFD760D-6F9E-6AAF-EC59-A4B3AC7EB032}"/>
                </a:ext>
              </a:extLst>
            </p:cNvPr>
            <p:cNvSpPr/>
            <p:nvPr/>
          </p:nvSpPr>
          <p:spPr>
            <a:xfrm>
              <a:off x="5764145" y="5059581"/>
              <a:ext cx="489584" cy="264160"/>
            </a:xfrm>
            <a:custGeom>
              <a:avLst/>
              <a:gdLst/>
              <a:ahLst/>
              <a:cxnLst/>
              <a:rect l="l" t="t" r="r" b="b"/>
              <a:pathLst>
                <a:path w="489585" h="264160">
                  <a:moveTo>
                    <a:pt x="244737" y="0"/>
                  </a:moveTo>
                  <a:lnTo>
                    <a:pt x="193475" y="5321"/>
                  </a:lnTo>
                  <a:lnTo>
                    <a:pt x="143736" y="18827"/>
                  </a:lnTo>
                  <a:lnTo>
                    <a:pt x="80698" y="48919"/>
                  </a:lnTo>
                  <a:lnTo>
                    <a:pt x="24473" y="90371"/>
                  </a:lnTo>
                  <a:lnTo>
                    <a:pt x="1588" y="133971"/>
                  </a:lnTo>
                  <a:lnTo>
                    <a:pt x="0" y="150619"/>
                  </a:lnTo>
                  <a:lnTo>
                    <a:pt x="0" y="263584"/>
                  </a:lnTo>
                  <a:lnTo>
                    <a:pt x="235324" y="263584"/>
                  </a:lnTo>
                  <a:lnTo>
                    <a:pt x="235324" y="76910"/>
                  </a:lnTo>
                  <a:lnTo>
                    <a:pt x="141971" y="122159"/>
                  </a:lnTo>
                  <a:lnTo>
                    <a:pt x="136896" y="121515"/>
                  </a:lnTo>
                  <a:lnTo>
                    <a:pt x="132676" y="118472"/>
                  </a:lnTo>
                  <a:lnTo>
                    <a:pt x="131326" y="115185"/>
                  </a:lnTo>
                  <a:lnTo>
                    <a:pt x="143453" y="39067"/>
                  </a:lnTo>
                  <a:lnTo>
                    <a:pt x="186282" y="26170"/>
                  </a:lnTo>
                  <a:lnTo>
                    <a:pt x="205355" y="45998"/>
                  </a:lnTo>
                  <a:lnTo>
                    <a:pt x="229704" y="56606"/>
                  </a:lnTo>
                  <a:lnTo>
                    <a:pt x="256253" y="57308"/>
                  </a:lnTo>
                  <a:lnTo>
                    <a:pt x="281926" y="47421"/>
                  </a:lnTo>
                  <a:lnTo>
                    <a:pt x="293918" y="37766"/>
                  </a:lnTo>
                  <a:lnTo>
                    <a:pt x="303474" y="25699"/>
                  </a:lnTo>
                  <a:lnTo>
                    <a:pt x="346021" y="39067"/>
                  </a:lnTo>
                  <a:lnTo>
                    <a:pt x="358242" y="115185"/>
                  </a:lnTo>
                  <a:lnTo>
                    <a:pt x="356893" y="118472"/>
                  </a:lnTo>
                  <a:lnTo>
                    <a:pt x="350837" y="122143"/>
                  </a:lnTo>
                  <a:lnTo>
                    <a:pt x="345080" y="121249"/>
                  </a:lnTo>
                  <a:lnTo>
                    <a:pt x="254150" y="76910"/>
                  </a:lnTo>
                  <a:lnTo>
                    <a:pt x="254150" y="263584"/>
                  </a:lnTo>
                  <a:lnTo>
                    <a:pt x="489475" y="263584"/>
                  </a:lnTo>
                  <a:lnTo>
                    <a:pt x="489475" y="150619"/>
                  </a:lnTo>
                  <a:lnTo>
                    <a:pt x="487891" y="133971"/>
                  </a:lnTo>
                  <a:lnTo>
                    <a:pt x="465001" y="90372"/>
                  </a:lnTo>
                  <a:lnTo>
                    <a:pt x="409403" y="47883"/>
                  </a:lnTo>
                  <a:lnTo>
                    <a:pt x="345738" y="18827"/>
                  </a:lnTo>
                  <a:lnTo>
                    <a:pt x="296082" y="4903"/>
                  </a:lnTo>
                  <a:lnTo>
                    <a:pt x="270544" y="1310"/>
                  </a:lnTo>
                  <a:lnTo>
                    <a:pt x="244737" y="0"/>
                  </a:lnTo>
                  <a:close/>
                </a:path>
              </a:pathLst>
            </a:custGeom>
            <a:solidFill>
              <a:srgbClr val="000000"/>
            </a:solidFill>
          </p:spPr>
          <p:txBody>
            <a:bodyPr wrap="square" lIns="0" tIns="0" rIns="0" bIns="0" rtlCol="0"/>
            <a:lstStyle/>
            <a:p>
              <a:endParaRPr/>
            </a:p>
          </p:txBody>
        </p:sp>
        <p:pic>
          <p:nvPicPr>
            <p:cNvPr id="8" name="object 7">
              <a:extLst>
                <a:ext uri="{FF2B5EF4-FFF2-40B4-BE49-F238E27FC236}">
                  <a16:creationId xmlns:a16="http://schemas.microsoft.com/office/drawing/2014/main" id="{C3FE242A-E1DC-D2C2-8FF1-4D3F1275DD52}"/>
                </a:ext>
              </a:extLst>
            </p:cNvPr>
            <p:cNvPicPr/>
            <p:nvPr/>
          </p:nvPicPr>
          <p:blipFill>
            <a:blip r:embed="rId8" cstate="print"/>
            <a:stretch>
              <a:fillRect/>
            </a:stretch>
          </p:blipFill>
          <p:spPr>
            <a:xfrm>
              <a:off x="5911270" y="4837888"/>
              <a:ext cx="195601" cy="184003"/>
            </a:xfrm>
            <a:prstGeom prst="rect">
              <a:avLst/>
            </a:prstGeom>
          </p:spPr>
        </p:pic>
        <p:sp>
          <p:nvSpPr>
            <p:cNvPr id="9" name="object 8">
              <a:extLst>
                <a:ext uri="{FF2B5EF4-FFF2-40B4-BE49-F238E27FC236}">
                  <a16:creationId xmlns:a16="http://schemas.microsoft.com/office/drawing/2014/main" id="{6807B353-F428-9426-8C89-2F46B5F91237}"/>
                </a:ext>
              </a:extLst>
            </p:cNvPr>
            <p:cNvSpPr/>
            <p:nvPr/>
          </p:nvSpPr>
          <p:spPr>
            <a:xfrm>
              <a:off x="5805923" y="4688805"/>
              <a:ext cx="406400" cy="399415"/>
            </a:xfrm>
            <a:custGeom>
              <a:avLst/>
              <a:gdLst/>
              <a:ahLst/>
              <a:cxnLst/>
              <a:rect l="l" t="t" r="r" b="b"/>
              <a:pathLst>
                <a:path w="406400" h="399414">
                  <a:moveTo>
                    <a:pt x="193319" y="0"/>
                  </a:moveTo>
                  <a:lnTo>
                    <a:pt x="150057" y="8157"/>
                  </a:lnTo>
                  <a:lnTo>
                    <a:pt x="111549" y="26470"/>
                  </a:lnTo>
                  <a:lnTo>
                    <a:pt x="79217" y="53416"/>
                  </a:lnTo>
                  <a:lnTo>
                    <a:pt x="54487" y="87472"/>
                  </a:lnTo>
                  <a:lnTo>
                    <a:pt x="38781" y="127116"/>
                  </a:lnTo>
                  <a:lnTo>
                    <a:pt x="33627" y="169980"/>
                  </a:lnTo>
                  <a:lnTo>
                    <a:pt x="33525" y="184289"/>
                  </a:lnTo>
                  <a:lnTo>
                    <a:pt x="33936" y="203396"/>
                  </a:lnTo>
                  <a:lnTo>
                    <a:pt x="36255" y="222318"/>
                  </a:lnTo>
                  <a:lnTo>
                    <a:pt x="40457" y="240912"/>
                  </a:lnTo>
                  <a:lnTo>
                    <a:pt x="46515" y="259034"/>
                  </a:lnTo>
                  <a:lnTo>
                    <a:pt x="38914" y="267278"/>
                  </a:lnTo>
                  <a:lnTo>
                    <a:pt x="35191" y="277443"/>
                  </a:lnTo>
                  <a:lnTo>
                    <a:pt x="35550" y="288263"/>
                  </a:lnTo>
                  <a:lnTo>
                    <a:pt x="40193" y="298470"/>
                  </a:lnTo>
                  <a:lnTo>
                    <a:pt x="42805" y="302079"/>
                  </a:lnTo>
                  <a:lnTo>
                    <a:pt x="46225" y="305013"/>
                  </a:lnTo>
                  <a:lnTo>
                    <a:pt x="50186" y="307045"/>
                  </a:lnTo>
                  <a:lnTo>
                    <a:pt x="49764" y="315316"/>
                  </a:lnTo>
                  <a:lnTo>
                    <a:pt x="38007" y="351981"/>
                  </a:lnTo>
                  <a:lnTo>
                    <a:pt x="6887" y="379248"/>
                  </a:lnTo>
                  <a:lnTo>
                    <a:pt x="2141" y="381358"/>
                  </a:lnTo>
                  <a:lnTo>
                    <a:pt x="0" y="386920"/>
                  </a:lnTo>
                  <a:lnTo>
                    <a:pt x="25995" y="399056"/>
                  </a:lnTo>
                  <a:lnTo>
                    <a:pt x="34467" y="399017"/>
                  </a:lnTo>
                  <a:lnTo>
                    <a:pt x="75601" y="391203"/>
                  </a:lnTo>
                  <a:lnTo>
                    <a:pt x="99526" y="353597"/>
                  </a:lnTo>
                  <a:lnTo>
                    <a:pt x="99530" y="351957"/>
                  </a:lnTo>
                  <a:lnTo>
                    <a:pt x="98993" y="341978"/>
                  </a:lnTo>
                  <a:lnTo>
                    <a:pt x="96250" y="331155"/>
                  </a:lnTo>
                  <a:lnTo>
                    <a:pt x="91415" y="320977"/>
                  </a:lnTo>
                  <a:lnTo>
                    <a:pt x="88089" y="314066"/>
                  </a:lnTo>
                  <a:lnTo>
                    <a:pt x="86073" y="306597"/>
                  </a:lnTo>
                  <a:lnTo>
                    <a:pt x="85485" y="298949"/>
                  </a:lnTo>
                  <a:lnTo>
                    <a:pt x="87101" y="296854"/>
                  </a:lnTo>
                  <a:lnTo>
                    <a:pt x="88395" y="294540"/>
                  </a:lnTo>
                  <a:lnTo>
                    <a:pt x="89390" y="291935"/>
                  </a:lnTo>
                  <a:lnTo>
                    <a:pt x="90317" y="289088"/>
                  </a:lnTo>
                  <a:lnTo>
                    <a:pt x="90631" y="287770"/>
                  </a:lnTo>
                  <a:lnTo>
                    <a:pt x="90930" y="286044"/>
                  </a:lnTo>
                  <a:lnTo>
                    <a:pt x="91156" y="284946"/>
                  </a:lnTo>
                  <a:lnTo>
                    <a:pt x="91232" y="284216"/>
                  </a:lnTo>
                  <a:lnTo>
                    <a:pt x="91359" y="279826"/>
                  </a:lnTo>
                  <a:lnTo>
                    <a:pt x="91447" y="274983"/>
                  </a:lnTo>
                  <a:lnTo>
                    <a:pt x="88960" y="268260"/>
                  </a:lnTo>
                  <a:lnTo>
                    <a:pt x="84355" y="263082"/>
                  </a:lnTo>
                  <a:lnTo>
                    <a:pt x="91461" y="244122"/>
                  </a:lnTo>
                  <a:lnTo>
                    <a:pt x="96363" y="224542"/>
                  </a:lnTo>
                  <a:lnTo>
                    <a:pt x="99010" y="204657"/>
                  </a:lnTo>
                  <a:lnTo>
                    <a:pt x="99048" y="203394"/>
                  </a:lnTo>
                  <a:lnTo>
                    <a:pt x="99416" y="184289"/>
                  </a:lnTo>
                  <a:lnTo>
                    <a:pt x="99416" y="169980"/>
                  </a:lnTo>
                  <a:lnTo>
                    <a:pt x="124121" y="166930"/>
                  </a:lnTo>
                  <a:lnTo>
                    <a:pt x="144210" y="158284"/>
                  </a:lnTo>
                  <a:lnTo>
                    <a:pt x="159128" y="144802"/>
                  </a:lnTo>
                  <a:lnTo>
                    <a:pt x="168319" y="127242"/>
                  </a:lnTo>
                  <a:lnTo>
                    <a:pt x="177732" y="95235"/>
                  </a:lnTo>
                  <a:lnTo>
                    <a:pt x="353857" y="95235"/>
                  </a:lnTo>
                  <a:lnTo>
                    <a:pt x="344154" y="75462"/>
                  </a:lnTo>
                  <a:lnTo>
                    <a:pt x="315754" y="42731"/>
                  </a:lnTo>
                  <a:lnTo>
                    <a:pt x="280012" y="18230"/>
                  </a:lnTo>
                  <a:lnTo>
                    <a:pt x="238632" y="3479"/>
                  </a:lnTo>
                  <a:lnTo>
                    <a:pt x="193319" y="0"/>
                  </a:lnTo>
                  <a:close/>
                </a:path>
                <a:path w="406400" h="399414">
                  <a:moveTo>
                    <a:pt x="353857" y="95235"/>
                  </a:moveTo>
                  <a:lnTo>
                    <a:pt x="177732" y="95235"/>
                  </a:lnTo>
                  <a:lnTo>
                    <a:pt x="189310" y="127619"/>
                  </a:lnTo>
                  <a:lnTo>
                    <a:pt x="198513" y="145006"/>
                  </a:lnTo>
                  <a:lnTo>
                    <a:pt x="212281" y="158425"/>
                  </a:lnTo>
                  <a:lnTo>
                    <a:pt x="229459" y="167055"/>
                  </a:lnTo>
                  <a:lnTo>
                    <a:pt x="248894" y="170075"/>
                  </a:lnTo>
                  <a:lnTo>
                    <a:pt x="307914" y="170075"/>
                  </a:lnTo>
                  <a:lnTo>
                    <a:pt x="307914" y="184289"/>
                  </a:lnTo>
                  <a:lnTo>
                    <a:pt x="308289" y="204657"/>
                  </a:lnTo>
                  <a:lnTo>
                    <a:pt x="310964" y="224786"/>
                  </a:lnTo>
                  <a:lnTo>
                    <a:pt x="315904" y="244483"/>
                  </a:lnTo>
                  <a:lnTo>
                    <a:pt x="323069" y="263553"/>
                  </a:lnTo>
                  <a:lnTo>
                    <a:pt x="318519" y="268762"/>
                  </a:lnTo>
                  <a:lnTo>
                    <a:pt x="316218" y="274983"/>
                  </a:lnTo>
                  <a:lnTo>
                    <a:pt x="316099" y="281910"/>
                  </a:lnTo>
                  <a:lnTo>
                    <a:pt x="316225" y="284946"/>
                  </a:lnTo>
                  <a:lnTo>
                    <a:pt x="316339" y="286044"/>
                  </a:lnTo>
                  <a:lnTo>
                    <a:pt x="316655" y="287770"/>
                  </a:lnTo>
                  <a:lnTo>
                    <a:pt x="316668" y="289629"/>
                  </a:lnTo>
                  <a:lnTo>
                    <a:pt x="317421" y="290476"/>
                  </a:lnTo>
                  <a:lnTo>
                    <a:pt x="317633" y="291214"/>
                  </a:lnTo>
                  <a:lnTo>
                    <a:pt x="317940" y="292077"/>
                  </a:lnTo>
                  <a:lnTo>
                    <a:pt x="319131" y="295058"/>
                  </a:lnTo>
                  <a:lnTo>
                    <a:pt x="320394" y="297333"/>
                  </a:lnTo>
                  <a:lnTo>
                    <a:pt x="321939" y="299419"/>
                  </a:lnTo>
                  <a:lnTo>
                    <a:pt x="321382" y="307076"/>
                  </a:lnTo>
                  <a:lnTo>
                    <a:pt x="319374" y="314552"/>
                  </a:lnTo>
                  <a:lnTo>
                    <a:pt x="316009" y="321448"/>
                  </a:lnTo>
                  <a:lnTo>
                    <a:pt x="311174" y="331626"/>
                  </a:lnTo>
                  <a:lnTo>
                    <a:pt x="308432" y="342449"/>
                  </a:lnTo>
                  <a:lnTo>
                    <a:pt x="307831" y="353597"/>
                  </a:lnTo>
                  <a:lnTo>
                    <a:pt x="309420" y="364751"/>
                  </a:lnTo>
                  <a:lnTo>
                    <a:pt x="341615" y="395190"/>
                  </a:lnTo>
                  <a:lnTo>
                    <a:pt x="380872" y="399048"/>
                  </a:lnTo>
                  <a:lnTo>
                    <a:pt x="389336" y="398421"/>
                  </a:lnTo>
                  <a:lnTo>
                    <a:pt x="397714" y="397134"/>
                  </a:lnTo>
                  <a:lnTo>
                    <a:pt x="402844" y="396271"/>
                  </a:lnTo>
                  <a:lnTo>
                    <a:pt x="406295" y="391415"/>
                  </a:lnTo>
                  <a:lnTo>
                    <a:pt x="404915" y="383178"/>
                  </a:lnTo>
                  <a:lnTo>
                    <a:pt x="402860" y="380535"/>
                  </a:lnTo>
                  <a:lnTo>
                    <a:pt x="399973" y="379248"/>
                  </a:lnTo>
                  <a:lnTo>
                    <a:pt x="387758" y="372078"/>
                  </a:lnTo>
                  <a:lnTo>
                    <a:pt x="362227" y="339522"/>
                  </a:lnTo>
                  <a:lnTo>
                    <a:pt x="356673" y="307045"/>
                  </a:lnTo>
                  <a:lnTo>
                    <a:pt x="365444" y="300055"/>
                  </a:lnTo>
                  <a:lnTo>
                    <a:pt x="370670" y="290575"/>
                  </a:lnTo>
                  <a:lnTo>
                    <a:pt x="360344" y="259034"/>
                  </a:lnTo>
                  <a:lnTo>
                    <a:pt x="366379" y="240905"/>
                  </a:lnTo>
                  <a:lnTo>
                    <a:pt x="370572" y="222312"/>
                  </a:lnTo>
                  <a:lnTo>
                    <a:pt x="372898" y="203394"/>
                  </a:lnTo>
                  <a:lnTo>
                    <a:pt x="373334" y="184289"/>
                  </a:lnTo>
                  <a:lnTo>
                    <a:pt x="373255" y="166930"/>
                  </a:lnTo>
                  <a:lnTo>
                    <a:pt x="372110" y="159531"/>
                  </a:lnTo>
                  <a:lnTo>
                    <a:pt x="363508" y="114903"/>
                  </a:lnTo>
                  <a:lnTo>
                    <a:pt x="353857" y="95235"/>
                  </a:lnTo>
                  <a:close/>
                </a:path>
              </a:pathLst>
            </a:custGeom>
            <a:solidFill>
              <a:srgbClr val="000000"/>
            </a:solidFill>
          </p:spPr>
          <p:txBody>
            <a:bodyPr wrap="square" lIns="0" tIns="0" rIns="0" bIns="0" rtlCol="0"/>
            <a:lstStyle/>
            <a:p>
              <a:endParaRPr/>
            </a:p>
          </p:txBody>
        </p:sp>
      </p:grpSp>
      <p:sp>
        <p:nvSpPr>
          <p:cNvPr id="10" name="object 9">
            <a:extLst>
              <a:ext uri="{FF2B5EF4-FFF2-40B4-BE49-F238E27FC236}">
                <a16:creationId xmlns:a16="http://schemas.microsoft.com/office/drawing/2014/main" id="{A9174064-CD69-F953-0015-FE1CC822751B}"/>
              </a:ext>
            </a:extLst>
          </p:cNvPr>
          <p:cNvSpPr/>
          <p:nvPr/>
        </p:nvSpPr>
        <p:spPr>
          <a:xfrm>
            <a:off x="2532545" y="3069031"/>
            <a:ext cx="753110" cy="753110"/>
          </a:xfrm>
          <a:custGeom>
            <a:avLst/>
            <a:gdLst/>
            <a:ahLst/>
            <a:cxnLst/>
            <a:rect l="l" t="t" r="r" b="b"/>
            <a:pathLst>
              <a:path w="753110" h="753110">
                <a:moveTo>
                  <a:pt x="225907" y="461264"/>
                </a:moveTo>
                <a:lnTo>
                  <a:pt x="0" y="461264"/>
                </a:lnTo>
                <a:lnTo>
                  <a:pt x="8915" y="483196"/>
                </a:lnTo>
                <a:lnTo>
                  <a:pt x="33172" y="501154"/>
                </a:lnTo>
                <a:lnTo>
                  <a:pt x="69088" y="513295"/>
                </a:lnTo>
                <a:lnTo>
                  <a:pt x="112953" y="517753"/>
                </a:lnTo>
                <a:lnTo>
                  <a:pt x="156806" y="513295"/>
                </a:lnTo>
                <a:lnTo>
                  <a:pt x="192722" y="501154"/>
                </a:lnTo>
                <a:lnTo>
                  <a:pt x="216992" y="483196"/>
                </a:lnTo>
                <a:lnTo>
                  <a:pt x="225907" y="461264"/>
                </a:lnTo>
                <a:close/>
              </a:path>
              <a:path w="753110" h="753110">
                <a:moveTo>
                  <a:pt x="724814" y="433031"/>
                </a:moveTo>
                <a:lnTo>
                  <a:pt x="670775" y="218401"/>
                </a:lnTo>
                <a:lnTo>
                  <a:pt x="656082" y="160032"/>
                </a:lnTo>
                <a:lnTo>
                  <a:pt x="668312" y="160032"/>
                </a:lnTo>
                <a:lnTo>
                  <a:pt x="679475" y="157873"/>
                </a:lnTo>
                <a:lnTo>
                  <a:pt x="688441" y="151904"/>
                </a:lnTo>
                <a:lnTo>
                  <a:pt x="689305" y="150622"/>
                </a:lnTo>
                <a:lnTo>
                  <a:pt x="694397" y="142951"/>
                </a:lnTo>
                <a:lnTo>
                  <a:pt x="696556" y="131787"/>
                </a:lnTo>
                <a:lnTo>
                  <a:pt x="694397" y="120624"/>
                </a:lnTo>
                <a:lnTo>
                  <a:pt x="689305" y="112966"/>
                </a:lnTo>
                <a:lnTo>
                  <a:pt x="688441" y="111671"/>
                </a:lnTo>
                <a:lnTo>
                  <a:pt x="679475" y="105714"/>
                </a:lnTo>
                <a:lnTo>
                  <a:pt x="668312" y="103543"/>
                </a:lnTo>
                <a:lnTo>
                  <a:pt x="425462" y="103543"/>
                </a:lnTo>
                <a:lnTo>
                  <a:pt x="421436" y="97396"/>
                </a:lnTo>
                <a:lnTo>
                  <a:pt x="416521" y="91782"/>
                </a:lnTo>
                <a:lnTo>
                  <a:pt x="410908" y="86868"/>
                </a:lnTo>
                <a:lnTo>
                  <a:pt x="404749" y="82842"/>
                </a:lnTo>
                <a:lnTo>
                  <a:pt x="404749" y="28244"/>
                </a:lnTo>
                <a:lnTo>
                  <a:pt x="402590" y="17081"/>
                </a:lnTo>
                <a:lnTo>
                  <a:pt x="396633" y="8128"/>
                </a:lnTo>
                <a:lnTo>
                  <a:pt x="395338" y="7277"/>
                </a:lnTo>
                <a:lnTo>
                  <a:pt x="395338" y="131787"/>
                </a:lnTo>
                <a:lnTo>
                  <a:pt x="393852" y="139103"/>
                </a:lnTo>
                <a:lnTo>
                  <a:pt x="389813" y="145084"/>
                </a:lnTo>
                <a:lnTo>
                  <a:pt x="383819" y="149136"/>
                </a:lnTo>
                <a:lnTo>
                  <a:pt x="376516" y="150622"/>
                </a:lnTo>
                <a:lnTo>
                  <a:pt x="369201" y="149136"/>
                </a:lnTo>
                <a:lnTo>
                  <a:pt x="363220" y="145084"/>
                </a:lnTo>
                <a:lnTo>
                  <a:pt x="359181" y="139103"/>
                </a:lnTo>
                <a:lnTo>
                  <a:pt x="357695" y="131787"/>
                </a:lnTo>
                <a:lnTo>
                  <a:pt x="359181" y="124472"/>
                </a:lnTo>
                <a:lnTo>
                  <a:pt x="363220" y="118491"/>
                </a:lnTo>
                <a:lnTo>
                  <a:pt x="369201" y="114452"/>
                </a:lnTo>
                <a:lnTo>
                  <a:pt x="376516" y="112966"/>
                </a:lnTo>
                <a:lnTo>
                  <a:pt x="383819" y="114452"/>
                </a:lnTo>
                <a:lnTo>
                  <a:pt x="389813" y="118491"/>
                </a:lnTo>
                <a:lnTo>
                  <a:pt x="393852" y="124472"/>
                </a:lnTo>
                <a:lnTo>
                  <a:pt x="395338" y="131787"/>
                </a:lnTo>
                <a:lnTo>
                  <a:pt x="395338" y="7277"/>
                </a:lnTo>
                <a:lnTo>
                  <a:pt x="387680" y="2171"/>
                </a:lnTo>
                <a:lnTo>
                  <a:pt x="376516" y="0"/>
                </a:lnTo>
                <a:lnTo>
                  <a:pt x="365353" y="2171"/>
                </a:lnTo>
                <a:lnTo>
                  <a:pt x="356400" y="8128"/>
                </a:lnTo>
                <a:lnTo>
                  <a:pt x="350443" y="17081"/>
                </a:lnTo>
                <a:lnTo>
                  <a:pt x="348272" y="28244"/>
                </a:lnTo>
                <a:lnTo>
                  <a:pt x="348272" y="82842"/>
                </a:lnTo>
                <a:lnTo>
                  <a:pt x="342125" y="86868"/>
                </a:lnTo>
                <a:lnTo>
                  <a:pt x="336511" y="91782"/>
                </a:lnTo>
                <a:lnTo>
                  <a:pt x="331597" y="97396"/>
                </a:lnTo>
                <a:lnTo>
                  <a:pt x="327571" y="103543"/>
                </a:lnTo>
                <a:lnTo>
                  <a:pt x="84709" y="103543"/>
                </a:lnTo>
                <a:lnTo>
                  <a:pt x="73545" y="105714"/>
                </a:lnTo>
                <a:lnTo>
                  <a:pt x="64592" y="111671"/>
                </a:lnTo>
                <a:lnTo>
                  <a:pt x="58635" y="120624"/>
                </a:lnTo>
                <a:lnTo>
                  <a:pt x="56476" y="131787"/>
                </a:lnTo>
                <a:lnTo>
                  <a:pt x="58153" y="141351"/>
                </a:lnTo>
                <a:lnTo>
                  <a:pt x="62826" y="149669"/>
                </a:lnTo>
                <a:lnTo>
                  <a:pt x="69977" y="155879"/>
                </a:lnTo>
                <a:lnTo>
                  <a:pt x="79070" y="159092"/>
                </a:lnTo>
                <a:lnTo>
                  <a:pt x="25412" y="433031"/>
                </a:lnTo>
                <a:lnTo>
                  <a:pt x="64008" y="433031"/>
                </a:lnTo>
                <a:lnTo>
                  <a:pt x="105422" y="218401"/>
                </a:lnTo>
                <a:lnTo>
                  <a:pt x="159080" y="433031"/>
                </a:lnTo>
                <a:lnTo>
                  <a:pt x="197662" y="433031"/>
                </a:lnTo>
                <a:lnTo>
                  <a:pt x="143649" y="218401"/>
                </a:lnTo>
                <a:lnTo>
                  <a:pt x="128955" y="160032"/>
                </a:lnTo>
                <a:lnTo>
                  <a:pt x="326631" y="160032"/>
                </a:lnTo>
                <a:lnTo>
                  <a:pt x="330657" y="166179"/>
                </a:lnTo>
                <a:lnTo>
                  <a:pt x="335572" y="171792"/>
                </a:lnTo>
                <a:lnTo>
                  <a:pt x="341185" y="176707"/>
                </a:lnTo>
                <a:lnTo>
                  <a:pt x="347332" y="180746"/>
                </a:lnTo>
                <a:lnTo>
                  <a:pt x="347332" y="658964"/>
                </a:lnTo>
                <a:lnTo>
                  <a:pt x="281444" y="658964"/>
                </a:lnTo>
                <a:lnTo>
                  <a:pt x="274129" y="660450"/>
                </a:lnTo>
                <a:lnTo>
                  <a:pt x="268147" y="664489"/>
                </a:lnTo>
                <a:lnTo>
                  <a:pt x="264109" y="670471"/>
                </a:lnTo>
                <a:lnTo>
                  <a:pt x="262623" y="677786"/>
                </a:lnTo>
                <a:lnTo>
                  <a:pt x="262623" y="696607"/>
                </a:lnTo>
                <a:lnTo>
                  <a:pt x="150609" y="696607"/>
                </a:lnTo>
                <a:lnTo>
                  <a:pt x="150609" y="753097"/>
                </a:lnTo>
                <a:lnTo>
                  <a:pt x="602424" y="753097"/>
                </a:lnTo>
                <a:lnTo>
                  <a:pt x="602424" y="696607"/>
                </a:lnTo>
                <a:lnTo>
                  <a:pt x="489470" y="696607"/>
                </a:lnTo>
                <a:lnTo>
                  <a:pt x="489470" y="677786"/>
                </a:lnTo>
                <a:lnTo>
                  <a:pt x="487984" y="670471"/>
                </a:lnTo>
                <a:lnTo>
                  <a:pt x="483946" y="664489"/>
                </a:lnTo>
                <a:lnTo>
                  <a:pt x="477951" y="660450"/>
                </a:lnTo>
                <a:lnTo>
                  <a:pt x="470649" y="658964"/>
                </a:lnTo>
                <a:lnTo>
                  <a:pt x="404749" y="658964"/>
                </a:lnTo>
                <a:lnTo>
                  <a:pt x="404749" y="180746"/>
                </a:lnTo>
                <a:lnTo>
                  <a:pt x="410908" y="176707"/>
                </a:lnTo>
                <a:lnTo>
                  <a:pt x="416521" y="171792"/>
                </a:lnTo>
                <a:lnTo>
                  <a:pt x="421436" y="166179"/>
                </a:lnTo>
                <a:lnTo>
                  <a:pt x="425462" y="160032"/>
                </a:lnTo>
                <a:lnTo>
                  <a:pt x="606196" y="160032"/>
                </a:lnTo>
                <a:lnTo>
                  <a:pt x="553478" y="433031"/>
                </a:lnTo>
                <a:lnTo>
                  <a:pt x="592074" y="433031"/>
                </a:lnTo>
                <a:lnTo>
                  <a:pt x="633488" y="218401"/>
                </a:lnTo>
                <a:lnTo>
                  <a:pt x="686206" y="433031"/>
                </a:lnTo>
                <a:lnTo>
                  <a:pt x="724814" y="433031"/>
                </a:lnTo>
                <a:close/>
              </a:path>
              <a:path w="753110" h="753110">
                <a:moveTo>
                  <a:pt x="753046" y="461264"/>
                </a:moveTo>
                <a:lnTo>
                  <a:pt x="527126" y="461264"/>
                </a:lnTo>
                <a:lnTo>
                  <a:pt x="536041" y="483196"/>
                </a:lnTo>
                <a:lnTo>
                  <a:pt x="560298" y="501154"/>
                </a:lnTo>
                <a:lnTo>
                  <a:pt x="596226" y="513295"/>
                </a:lnTo>
                <a:lnTo>
                  <a:pt x="640080" y="517753"/>
                </a:lnTo>
                <a:lnTo>
                  <a:pt x="683945" y="513295"/>
                </a:lnTo>
                <a:lnTo>
                  <a:pt x="719861" y="501154"/>
                </a:lnTo>
                <a:lnTo>
                  <a:pt x="744131" y="483196"/>
                </a:lnTo>
                <a:lnTo>
                  <a:pt x="753046" y="461264"/>
                </a:lnTo>
                <a:close/>
              </a:path>
            </a:pathLst>
          </a:custGeom>
          <a:solidFill>
            <a:srgbClr val="000000"/>
          </a:solidFill>
        </p:spPr>
        <p:txBody>
          <a:bodyPr wrap="square" lIns="0" tIns="0" rIns="0" bIns="0" rtlCol="0"/>
          <a:lstStyle/>
          <a:p>
            <a:endParaRPr/>
          </a:p>
        </p:txBody>
      </p:sp>
      <p:pic>
        <p:nvPicPr>
          <p:cNvPr id="13" name="object 10">
            <a:extLst>
              <a:ext uri="{FF2B5EF4-FFF2-40B4-BE49-F238E27FC236}">
                <a16:creationId xmlns:a16="http://schemas.microsoft.com/office/drawing/2014/main" id="{75C07A5E-1CAA-D7A8-9377-334EA0CA4856}"/>
              </a:ext>
            </a:extLst>
          </p:cNvPr>
          <p:cNvPicPr/>
          <p:nvPr/>
        </p:nvPicPr>
        <p:blipFill>
          <a:blip r:embed="rId9" cstate="print"/>
          <a:stretch>
            <a:fillRect/>
          </a:stretch>
        </p:blipFill>
        <p:spPr>
          <a:xfrm>
            <a:off x="3604862" y="2462783"/>
            <a:ext cx="1270414" cy="1001268"/>
          </a:xfrm>
          <a:prstGeom prst="rect">
            <a:avLst/>
          </a:prstGeom>
        </p:spPr>
      </p:pic>
      <p:pic>
        <p:nvPicPr>
          <p:cNvPr id="14" name="object 11">
            <a:extLst>
              <a:ext uri="{FF2B5EF4-FFF2-40B4-BE49-F238E27FC236}">
                <a16:creationId xmlns:a16="http://schemas.microsoft.com/office/drawing/2014/main" id="{C849FC2B-8082-82C7-F587-6050BCD7AABA}"/>
              </a:ext>
            </a:extLst>
          </p:cNvPr>
          <p:cNvPicPr/>
          <p:nvPr/>
        </p:nvPicPr>
        <p:blipFill>
          <a:blip r:embed="rId10" cstate="print"/>
          <a:stretch>
            <a:fillRect/>
          </a:stretch>
        </p:blipFill>
        <p:spPr>
          <a:xfrm>
            <a:off x="3364991" y="3584447"/>
            <a:ext cx="2063495" cy="1235964"/>
          </a:xfrm>
          <a:prstGeom prst="rect">
            <a:avLst/>
          </a:prstGeom>
        </p:spPr>
      </p:pic>
      <p:sp>
        <p:nvSpPr>
          <p:cNvPr id="15" name="object 12">
            <a:extLst>
              <a:ext uri="{FF2B5EF4-FFF2-40B4-BE49-F238E27FC236}">
                <a16:creationId xmlns:a16="http://schemas.microsoft.com/office/drawing/2014/main" id="{77F1B655-5371-DC4E-8AE7-7952BE010388}"/>
              </a:ext>
            </a:extLst>
          </p:cNvPr>
          <p:cNvSpPr txBox="1">
            <a:spLocks/>
          </p:cNvSpPr>
          <p:nvPr/>
        </p:nvSpPr>
        <p:spPr>
          <a:xfrm>
            <a:off x="11068811" y="6465214"/>
            <a:ext cx="244475" cy="177800"/>
          </a:xfrm>
          <a:prstGeom prst="rect">
            <a:avLst/>
          </a:prstGeom>
        </p:spPr>
        <p:txBody>
          <a:bodyPr vert="horz" wrap="square" lIns="0" tIns="0" rIns="0" bIns="0" rtlCol="0">
            <a:spAutoFit/>
          </a:bodyPr>
          <a:lstStyle>
            <a:defPPr>
              <a:defRPr lang="zh-CN" kern="0"/>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US" altLang="zh-CN" spc="-25" smtClean="0"/>
              <a:pPr marL="38100">
                <a:lnSpc>
                  <a:spcPts val="1240"/>
                </a:lnSpc>
              </a:pPr>
              <a:t>11</a:t>
            </a:fld>
            <a:endParaRPr lang="en-US" spc="-25" dirty="0"/>
          </a:p>
        </p:txBody>
      </p:sp>
    </p:spTree>
    <p:custDataLst>
      <p:tags r:id="rId1"/>
    </p:custDataLst>
    <p:extLst>
      <p:ext uri="{BB962C8B-B14F-4D97-AF65-F5344CB8AC3E}">
        <p14:creationId xmlns:p14="http://schemas.microsoft.com/office/powerpoint/2010/main" val="108743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3"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1" name="组合 10"/>
          <p:cNvGrpSpPr/>
          <p:nvPr/>
        </p:nvGrpSpPr>
        <p:grpSpPr>
          <a:xfrm>
            <a:off x="0" y="127651"/>
            <a:ext cx="281652" cy="663919"/>
            <a:chOff x="0" y="127651"/>
            <a:chExt cx="281652" cy="663919"/>
          </a:xfrm>
        </p:grpSpPr>
        <p:sp>
          <p:nvSpPr>
            <p:cNvPr id="12" name="任意多边形: 形状 11"/>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21" name="任意多边形: 形状 20"/>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2" name="文本框 14"/>
          <p:cNvSpPr txBox="1"/>
          <p:nvPr/>
        </p:nvSpPr>
        <p:spPr>
          <a:xfrm>
            <a:off x="473075" y="198120"/>
            <a:ext cx="2905125"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000000"/>
                </a:solidFill>
                <a:latin typeface="微软雅黑" panose="020B0503020204020204" charset="-122"/>
                <a:ea typeface="微软雅黑" panose="020B0503020204020204" charset="-122"/>
                <a:cs typeface="+mn-ea"/>
                <a:sym typeface="+mn-lt"/>
              </a:rPr>
              <a:t>可能的场景</a:t>
            </a:r>
          </a:p>
        </p:txBody>
      </p:sp>
      <p:sp>
        <p:nvSpPr>
          <p:cNvPr id="2" name="object 3">
            <a:extLst>
              <a:ext uri="{FF2B5EF4-FFF2-40B4-BE49-F238E27FC236}">
                <a16:creationId xmlns:a16="http://schemas.microsoft.com/office/drawing/2014/main" id="{472B981B-975E-E1A5-CD26-3DCF53B2179F}"/>
              </a:ext>
            </a:extLst>
          </p:cNvPr>
          <p:cNvSpPr/>
          <p:nvPr/>
        </p:nvSpPr>
        <p:spPr>
          <a:xfrm>
            <a:off x="3520719" y="2372651"/>
            <a:ext cx="602615" cy="640715"/>
          </a:xfrm>
          <a:custGeom>
            <a:avLst/>
            <a:gdLst/>
            <a:ahLst/>
            <a:cxnLst/>
            <a:rect l="l" t="t" r="r" b="b"/>
            <a:pathLst>
              <a:path w="602614" h="640714">
                <a:moveTo>
                  <a:pt x="451827" y="150622"/>
                </a:moveTo>
                <a:lnTo>
                  <a:pt x="444144" y="103009"/>
                </a:lnTo>
                <a:lnTo>
                  <a:pt x="422770" y="61671"/>
                </a:lnTo>
                <a:lnTo>
                  <a:pt x="390169" y="29057"/>
                </a:lnTo>
                <a:lnTo>
                  <a:pt x="348818" y="7683"/>
                </a:lnTo>
                <a:lnTo>
                  <a:pt x="301218" y="0"/>
                </a:lnTo>
                <a:lnTo>
                  <a:pt x="253619" y="7683"/>
                </a:lnTo>
                <a:lnTo>
                  <a:pt x="212267" y="29057"/>
                </a:lnTo>
                <a:lnTo>
                  <a:pt x="179666" y="61671"/>
                </a:lnTo>
                <a:lnTo>
                  <a:pt x="158292" y="103009"/>
                </a:lnTo>
                <a:lnTo>
                  <a:pt x="150609" y="150622"/>
                </a:lnTo>
                <a:lnTo>
                  <a:pt x="158292" y="198234"/>
                </a:lnTo>
                <a:lnTo>
                  <a:pt x="179666" y="239572"/>
                </a:lnTo>
                <a:lnTo>
                  <a:pt x="212267" y="272186"/>
                </a:lnTo>
                <a:lnTo>
                  <a:pt x="253619" y="293560"/>
                </a:lnTo>
                <a:lnTo>
                  <a:pt x="301218" y="301244"/>
                </a:lnTo>
                <a:lnTo>
                  <a:pt x="348818" y="293560"/>
                </a:lnTo>
                <a:lnTo>
                  <a:pt x="390169" y="272186"/>
                </a:lnTo>
                <a:lnTo>
                  <a:pt x="422770" y="239572"/>
                </a:lnTo>
                <a:lnTo>
                  <a:pt x="444144" y="198234"/>
                </a:lnTo>
                <a:lnTo>
                  <a:pt x="451827" y="150622"/>
                </a:lnTo>
                <a:close/>
              </a:path>
              <a:path w="602614" h="640714">
                <a:moveTo>
                  <a:pt x="602437" y="489521"/>
                </a:moveTo>
                <a:lnTo>
                  <a:pt x="584962" y="441858"/>
                </a:lnTo>
                <a:lnTo>
                  <a:pt x="539305" y="405917"/>
                </a:lnTo>
                <a:lnTo>
                  <a:pt x="503123" y="386435"/>
                </a:lnTo>
                <a:lnTo>
                  <a:pt x="464832" y="370497"/>
                </a:lnTo>
                <a:lnTo>
                  <a:pt x="425462" y="357720"/>
                </a:lnTo>
                <a:lnTo>
                  <a:pt x="366166" y="344081"/>
                </a:lnTo>
                <a:lnTo>
                  <a:pt x="301218" y="338899"/>
                </a:lnTo>
                <a:lnTo>
                  <a:pt x="270154" y="340245"/>
                </a:lnTo>
                <a:lnTo>
                  <a:pt x="208026" y="350012"/>
                </a:lnTo>
                <a:lnTo>
                  <a:pt x="137604" y="371017"/>
                </a:lnTo>
                <a:lnTo>
                  <a:pt x="99314" y="387845"/>
                </a:lnTo>
                <a:lnTo>
                  <a:pt x="63131" y="407504"/>
                </a:lnTo>
                <a:lnTo>
                  <a:pt x="30124" y="429272"/>
                </a:lnTo>
                <a:lnTo>
                  <a:pt x="2057" y="472694"/>
                </a:lnTo>
                <a:lnTo>
                  <a:pt x="0" y="489521"/>
                </a:lnTo>
                <a:lnTo>
                  <a:pt x="0" y="640130"/>
                </a:lnTo>
                <a:lnTo>
                  <a:pt x="602437" y="640143"/>
                </a:lnTo>
                <a:lnTo>
                  <a:pt x="602437" y="489521"/>
                </a:lnTo>
                <a:close/>
              </a:path>
            </a:pathLst>
          </a:custGeom>
          <a:solidFill>
            <a:srgbClr val="006FC0"/>
          </a:solidFill>
        </p:spPr>
        <p:txBody>
          <a:bodyPr wrap="square" lIns="0" tIns="0" rIns="0" bIns="0" rtlCol="0"/>
          <a:lstStyle/>
          <a:p>
            <a:endParaRPr/>
          </a:p>
        </p:txBody>
      </p:sp>
      <p:sp>
        <p:nvSpPr>
          <p:cNvPr id="5" name="object 4">
            <a:extLst>
              <a:ext uri="{FF2B5EF4-FFF2-40B4-BE49-F238E27FC236}">
                <a16:creationId xmlns:a16="http://schemas.microsoft.com/office/drawing/2014/main" id="{0E0A812A-7078-750A-F89B-FC1B11B500F2}"/>
              </a:ext>
            </a:extLst>
          </p:cNvPr>
          <p:cNvSpPr/>
          <p:nvPr/>
        </p:nvSpPr>
        <p:spPr>
          <a:xfrm>
            <a:off x="5357139" y="4889500"/>
            <a:ext cx="602615" cy="668655"/>
          </a:xfrm>
          <a:custGeom>
            <a:avLst/>
            <a:gdLst/>
            <a:ahLst/>
            <a:cxnLst/>
            <a:rect l="l" t="t" r="r" b="b"/>
            <a:pathLst>
              <a:path w="602614" h="668654">
                <a:moveTo>
                  <a:pt x="450418" y="198907"/>
                </a:moveTo>
                <a:lnTo>
                  <a:pt x="436956" y="180454"/>
                </a:lnTo>
                <a:lnTo>
                  <a:pt x="405130" y="134366"/>
                </a:lnTo>
                <a:lnTo>
                  <a:pt x="395541" y="123024"/>
                </a:lnTo>
                <a:lnTo>
                  <a:pt x="384848" y="112725"/>
                </a:lnTo>
                <a:lnTo>
                  <a:pt x="369963" y="101231"/>
                </a:lnTo>
                <a:lnTo>
                  <a:pt x="362877" y="97891"/>
                </a:lnTo>
                <a:lnTo>
                  <a:pt x="324091" y="126707"/>
                </a:lnTo>
                <a:lnTo>
                  <a:pt x="301345" y="142773"/>
                </a:lnTo>
                <a:lnTo>
                  <a:pt x="253758" y="166624"/>
                </a:lnTo>
                <a:lnTo>
                  <a:pt x="183515" y="178041"/>
                </a:lnTo>
                <a:lnTo>
                  <a:pt x="150698" y="179603"/>
                </a:lnTo>
                <a:lnTo>
                  <a:pt x="158978" y="227114"/>
                </a:lnTo>
                <a:lnTo>
                  <a:pt x="180860" y="268198"/>
                </a:lnTo>
                <a:lnTo>
                  <a:pt x="213868" y="300393"/>
                </a:lnTo>
                <a:lnTo>
                  <a:pt x="255473" y="321259"/>
                </a:lnTo>
                <a:lnTo>
                  <a:pt x="303174" y="328358"/>
                </a:lnTo>
                <a:lnTo>
                  <a:pt x="346011" y="321602"/>
                </a:lnTo>
                <a:lnTo>
                  <a:pt x="384086" y="303568"/>
                </a:lnTo>
                <a:lnTo>
                  <a:pt x="415467" y="275983"/>
                </a:lnTo>
                <a:lnTo>
                  <a:pt x="438226" y="240525"/>
                </a:lnTo>
                <a:lnTo>
                  <a:pt x="450418" y="198907"/>
                </a:lnTo>
                <a:close/>
              </a:path>
              <a:path w="602614" h="668654">
                <a:moveTo>
                  <a:pt x="455434" y="145084"/>
                </a:moveTo>
                <a:lnTo>
                  <a:pt x="454914" y="127927"/>
                </a:lnTo>
                <a:lnTo>
                  <a:pt x="453047" y="109855"/>
                </a:lnTo>
                <a:lnTo>
                  <a:pt x="449465" y="89001"/>
                </a:lnTo>
                <a:lnTo>
                  <a:pt x="445820" y="77939"/>
                </a:lnTo>
                <a:lnTo>
                  <a:pt x="444500" y="73914"/>
                </a:lnTo>
                <a:lnTo>
                  <a:pt x="412737" y="41465"/>
                </a:lnTo>
                <a:lnTo>
                  <a:pt x="374167" y="32943"/>
                </a:lnTo>
                <a:lnTo>
                  <a:pt x="354914" y="20142"/>
                </a:lnTo>
                <a:lnTo>
                  <a:pt x="334124" y="10299"/>
                </a:lnTo>
                <a:lnTo>
                  <a:pt x="312127" y="3543"/>
                </a:lnTo>
                <a:lnTo>
                  <a:pt x="289267" y="0"/>
                </a:lnTo>
                <a:lnTo>
                  <a:pt x="253682" y="3302"/>
                </a:lnTo>
                <a:lnTo>
                  <a:pt x="190360" y="31203"/>
                </a:lnTo>
                <a:lnTo>
                  <a:pt x="150431" y="81280"/>
                </a:lnTo>
                <a:lnTo>
                  <a:pt x="139534" y="122377"/>
                </a:lnTo>
                <a:lnTo>
                  <a:pt x="139598" y="133286"/>
                </a:lnTo>
                <a:lnTo>
                  <a:pt x="137909" y="141846"/>
                </a:lnTo>
                <a:lnTo>
                  <a:pt x="134823" y="150863"/>
                </a:lnTo>
                <a:lnTo>
                  <a:pt x="133248" y="157975"/>
                </a:lnTo>
                <a:lnTo>
                  <a:pt x="136118" y="160870"/>
                </a:lnTo>
                <a:lnTo>
                  <a:pt x="151828" y="160870"/>
                </a:lnTo>
                <a:lnTo>
                  <a:pt x="179070" y="159588"/>
                </a:lnTo>
                <a:lnTo>
                  <a:pt x="245414" y="149720"/>
                </a:lnTo>
                <a:lnTo>
                  <a:pt x="296545" y="123253"/>
                </a:lnTo>
                <a:lnTo>
                  <a:pt x="347903" y="85432"/>
                </a:lnTo>
                <a:lnTo>
                  <a:pt x="357695" y="77939"/>
                </a:lnTo>
                <a:lnTo>
                  <a:pt x="364718" y="79082"/>
                </a:lnTo>
                <a:lnTo>
                  <a:pt x="408597" y="109969"/>
                </a:lnTo>
                <a:lnTo>
                  <a:pt x="436143" y="147180"/>
                </a:lnTo>
                <a:lnTo>
                  <a:pt x="442620" y="156565"/>
                </a:lnTo>
                <a:lnTo>
                  <a:pt x="447649" y="163728"/>
                </a:lnTo>
                <a:lnTo>
                  <a:pt x="450786" y="168122"/>
                </a:lnTo>
                <a:lnTo>
                  <a:pt x="451827" y="169443"/>
                </a:lnTo>
                <a:lnTo>
                  <a:pt x="454444" y="159588"/>
                </a:lnTo>
                <a:lnTo>
                  <a:pt x="455434" y="145084"/>
                </a:lnTo>
                <a:close/>
              </a:path>
              <a:path w="602614" h="668654">
                <a:moveTo>
                  <a:pt x="602437" y="517753"/>
                </a:moveTo>
                <a:lnTo>
                  <a:pt x="584784" y="469734"/>
                </a:lnTo>
                <a:lnTo>
                  <a:pt x="539305" y="434149"/>
                </a:lnTo>
                <a:lnTo>
                  <a:pt x="503123" y="414667"/>
                </a:lnTo>
                <a:lnTo>
                  <a:pt x="464832" y="398729"/>
                </a:lnTo>
                <a:lnTo>
                  <a:pt x="425462" y="385953"/>
                </a:lnTo>
                <a:lnTo>
                  <a:pt x="364032" y="371983"/>
                </a:lnTo>
                <a:lnTo>
                  <a:pt x="301218" y="367131"/>
                </a:lnTo>
                <a:lnTo>
                  <a:pt x="269735" y="368719"/>
                </a:lnTo>
                <a:lnTo>
                  <a:pt x="207505" y="378155"/>
                </a:lnTo>
                <a:lnTo>
                  <a:pt x="138074" y="399122"/>
                </a:lnTo>
                <a:lnTo>
                  <a:pt x="100507" y="415493"/>
                </a:lnTo>
                <a:lnTo>
                  <a:pt x="64452" y="434987"/>
                </a:lnTo>
                <a:lnTo>
                  <a:pt x="30124" y="457504"/>
                </a:lnTo>
                <a:lnTo>
                  <a:pt x="2311" y="500430"/>
                </a:lnTo>
                <a:lnTo>
                  <a:pt x="0" y="517753"/>
                </a:lnTo>
                <a:lnTo>
                  <a:pt x="0" y="668362"/>
                </a:lnTo>
                <a:lnTo>
                  <a:pt x="602437" y="668362"/>
                </a:lnTo>
                <a:lnTo>
                  <a:pt x="602437" y="517753"/>
                </a:lnTo>
                <a:close/>
              </a:path>
            </a:pathLst>
          </a:custGeom>
          <a:solidFill>
            <a:srgbClr val="000000"/>
          </a:solidFill>
        </p:spPr>
        <p:txBody>
          <a:bodyPr wrap="square" lIns="0" tIns="0" rIns="0" bIns="0" rtlCol="0"/>
          <a:lstStyle/>
          <a:p>
            <a:endParaRPr/>
          </a:p>
        </p:txBody>
      </p:sp>
      <p:sp>
        <p:nvSpPr>
          <p:cNvPr id="6" name="object 5">
            <a:extLst>
              <a:ext uri="{FF2B5EF4-FFF2-40B4-BE49-F238E27FC236}">
                <a16:creationId xmlns:a16="http://schemas.microsoft.com/office/drawing/2014/main" id="{677A8928-6954-4130-9C42-95B74CAE9B9D}"/>
              </a:ext>
            </a:extLst>
          </p:cNvPr>
          <p:cNvSpPr/>
          <p:nvPr/>
        </p:nvSpPr>
        <p:spPr>
          <a:xfrm>
            <a:off x="1336827" y="2592438"/>
            <a:ext cx="602615" cy="701040"/>
          </a:xfrm>
          <a:custGeom>
            <a:avLst/>
            <a:gdLst/>
            <a:ahLst/>
            <a:cxnLst/>
            <a:rect l="l" t="t" r="r" b="b"/>
            <a:pathLst>
              <a:path w="602614" h="701039">
                <a:moveTo>
                  <a:pt x="442417" y="201841"/>
                </a:moveTo>
                <a:lnTo>
                  <a:pt x="431558" y="165087"/>
                </a:lnTo>
                <a:lnTo>
                  <a:pt x="416585" y="155232"/>
                </a:lnTo>
                <a:lnTo>
                  <a:pt x="410210" y="149656"/>
                </a:lnTo>
                <a:lnTo>
                  <a:pt x="388848" y="107048"/>
                </a:lnTo>
                <a:lnTo>
                  <a:pt x="368693" y="122999"/>
                </a:lnTo>
                <a:lnTo>
                  <a:pt x="325805" y="151282"/>
                </a:lnTo>
                <a:lnTo>
                  <a:pt x="279006" y="173266"/>
                </a:lnTo>
                <a:lnTo>
                  <a:pt x="228930" y="187413"/>
                </a:lnTo>
                <a:lnTo>
                  <a:pt x="178955" y="196430"/>
                </a:lnTo>
                <a:lnTo>
                  <a:pt x="169379" y="198996"/>
                </a:lnTo>
                <a:lnTo>
                  <a:pt x="164071" y="201650"/>
                </a:lnTo>
                <a:lnTo>
                  <a:pt x="161302" y="208940"/>
                </a:lnTo>
                <a:lnTo>
                  <a:pt x="160934" y="218427"/>
                </a:lnTo>
                <a:lnTo>
                  <a:pt x="162128" y="228015"/>
                </a:lnTo>
                <a:lnTo>
                  <a:pt x="183362" y="282524"/>
                </a:lnTo>
                <a:lnTo>
                  <a:pt x="214884" y="319493"/>
                </a:lnTo>
                <a:lnTo>
                  <a:pt x="255282" y="343750"/>
                </a:lnTo>
                <a:lnTo>
                  <a:pt x="301218" y="352463"/>
                </a:lnTo>
                <a:lnTo>
                  <a:pt x="344817" y="344487"/>
                </a:lnTo>
                <a:lnTo>
                  <a:pt x="383451" y="322541"/>
                </a:lnTo>
                <a:lnTo>
                  <a:pt x="414401" y="289509"/>
                </a:lnTo>
                <a:lnTo>
                  <a:pt x="434962" y="248297"/>
                </a:lnTo>
                <a:lnTo>
                  <a:pt x="442417" y="201841"/>
                </a:lnTo>
                <a:close/>
              </a:path>
              <a:path w="602614" h="701039">
                <a:moveTo>
                  <a:pt x="497954" y="387565"/>
                </a:moveTo>
                <a:lnTo>
                  <a:pt x="494296" y="384670"/>
                </a:lnTo>
                <a:lnTo>
                  <a:pt x="485228" y="374243"/>
                </a:lnTo>
                <a:lnTo>
                  <a:pt x="473608" y="353695"/>
                </a:lnTo>
                <a:lnTo>
                  <a:pt x="462267" y="320446"/>
                </a:lnTo>
                <a:lnTo>
                  <a:pt x="462445" y="286689"/>
                </a:lnTo>
                <a:lnTo>
                  <a:pt x="481825" y="190423"/>
                </a:lnTo>
                <a:lnTo>
                  <a:pt x="487032" y="142151"/>
                </a:lnTo>
                <a:lnTo>
                  <a:pt x="477050" y="87896"/>
                </a:lnTo>
                <a:lnTo>
                  <a:pt x="447865" y="58559"/>
                </a:lnTo>
                <a:lnTo>
                  <a:pt x="434009" y="54927"/>
                </a:lnTo>
                <a:lnTo>
                  <a:pt x="417906" y="55092"/>
                </a:lnTo>
                <a:lnTo>
                  <a:pt x="399021" y="57899"/>
                </a:lnTo>
                <a:lnTo>
                  <a:pt x="395351" y="52400"/>
                </a:lnTo>
                <a:lnTo>
                  <a:pt x="382854" y="38938"/>
                </a:lnTo>
                <a:lnTo>
                  <a:pt x="359308" y="22021"/>
                </a:lnTo>
                <a:lnTo>
                  <a:pt x="322491" y="6197"/>
                </a:lnTo>
                <a:lnTo>
                  <a:pt x="285750" y="0"/>
                </a:lnTo>
                <a:lnTo>
                  <a:pt x="248843" y="1079"/>
                </a:lnTo>
                <a:lnTo>
                  <a:pt x="178854" y="24549"/>
                </a:lnTo>
                <a:lnTo>
                  <a:pt x="138061" y="69227"/>
                </a:lnTo>
                <a:lnTo>
                  <a:pt x="127774" y="107149"/>
                </a:lnTo>
                <a:lnTo>
                  <a:pt x="123964" y="163055"/>
                </a:lnTo>
                <a:lnTo>
                  <a:pt x="125209" y="222097"/>
                </a:lnTo>
                <a:lnTo>
                  <a:pt x="130492" y="318973"/>
                </a:lnTo>
                <a:lnTo>
                  <a:pt x="129247" y="351332"/>
                </a:lnTo>
                <a:lnTo>
                  <a:pt x="126568" y="365315"/>
                </a:lnTo>
                <a:lnTo>
                  <a:pt x="122148" y="378790"/>
                </a:lnTo>
                <a:lnTo>
                  <a:pt x="116052" y="391591"/>
                </a:lnTo>
                <a:lnTo>
                  <a:pt x="108343" y="403580"/>
                </a:lnTo>
                <a:lnTo>
                  <a:pt x="117665" y="404444"/>
                </a:lnTo>
                <a:lnTo>
                  <a:pt x="169303" y="402666"/>
                </a:lnTo>
                <a:lnTo>
                  <a:pt x="219519" y="377317"/>
                </a:lnTo>
                <a:lnTo>
                  <a:pt x="241350" y="358762"/>
                </a:lnTo>
                <a:lnTo>
                  <a:pt x="207733" y="338124"/>
                </a:lnTo>
                <a:lnTo>
                  <a:pt x="179984" y="310781"/>
                </a:lnTo>
                <a:lnTo>
                  <a:pt x="159054" y="277914"/>
                </a:lnTo>
                <a:lnTo>
                  <a:pt x="145897" y="240715"/>
                </a:lnTo>
                <a:lnTo>
                  <a:pt x="144119" y="233222"/>
                </a:lnTo>
                <a:lnTo>
                  <a:pt x="142367" y="219913"/>
                </a:lnTo>
                <a:lnTo>
                  <a:pt x="143306" y="204343"/>
                </a:lnTo>
                <a:lnTo>
                  <a:pt x="200406" y="173215"/>
                </a:lnTo>
                <a:lnTo>
                  <a:pt x="224751" y="169125"/>
                </a:lnTo>
                <a:lnTo>
                  <a:pt x="248704" y="163296"/>
                </a:lnTo>
                <a:lnTo>
                  <a:pt x="295097" y="146583"/>
                </a:lnTo>
                <a:lnTo>
                  <a:pt x="343954" y="117729"/>
                </a:lnTo>
                <a:lnTo>
                  <a:pt x="392188" y="78917"/>
                </a:lnTo>
                <a:lnTo>
                  <a:pt x="398145" y="78968"/>
                </a:lnTo>
                <a:lnTo>
                  <a:pt x="403174" y="84074"/>
                </a:lnTo>
                <a:lnTo>
                  <a:pt x="406654" y="99326"/>
                </a:lnTo>
                <a:lnTo>
                  <a:pt x="410057" y="110490"/>
                </a:lnTo>
                <a:lnTo>
                  <a:pt x="440385" y="147510"/>
                </a:lnTo>
                <a:lnTo>
                  <a:pt x="445782" y="152539"/>
                </a:lnTo>
                <a:lnTo>
                  <a:pt x="460159" y="190182"/>
                </a:lnTo>
                <a:lnTo>
                  <a:pt x="461238" y="201269"/>
                </a:lnTo>
                <a:lnTo>
                  <a:pt x="453529" y="251104"/>
                </a:lnTo>
                <a:lnTo>
                  <a:pt x="432435" y="295821"/>
                </a:lnTo>
                <a:lnTo>
                  <a:pt x="399681" y="332854"/>
                </a:lnTo>
                <a:lnTo>
                  <a:pt x="356946" y="359613"/>
                </a:lnTo>
                <a:lnTo>
                  <a:pt x="388950" y="386016"/>
                </a:lnTo>
                <a:lnTo>
                  <a:pt x="401459" y="395389"/>
                </a:lnTo>
                <a:lnTo>
                  <a:pt x="428459" y="402780"/>
                </a:lnTo>
                <a:lnTo>
                  <a:pt x="460298" y="399135"/>
                </a:lnTo>
                <a:lnTo>
                  <a:pt x="486841" y="391668"/>
                </a:lnTo>
                <a:lnTo>
                  <a:pt x="497954" y="387565"/>
                </a:lnTo>
                <a:close/>
              </a:path>
              <a:path w="602614" h="701039">
                <a:moveTo>
                  <a:pt x="602437" y="550151"/>
                </a:moveTo>
                <a:lnTo>
                  <a:pt x="584784" y="502132"/>
                </a:lnTo>
                <a:lnTo>
                  <a:pt x="539305" y="466547"/>
                </a:lnTo>
                <a:lnTo>
                  <a:pt x="503123" y="447065"/>
                </a:lnTo>
                <a:lnTo>
                  <a:pt x="464832" y="431126"/>
                </a:lnTo>
                <a:lnTo>
                  <a:pt x="425462" y="418350"/>
                </a:lnTo>
                <a:lnTo>
                  <a:pt x="364032" y="404380"/>
                </a:lnTo>
                <a:lnTo>
                  <a:pt x="301218" y="399529"/>
                </a:lnTo>
                <a:lnTo>
                  <a:pt x="269735" y="401116"/>
                </a:lnTo>
                <a:lnTo>
                  <a:pt x="207505" y="410552"/>
                </a:lnTo>
                <a:lnTo>
                  <a:pt x="138074" y="431520"/>
                </a:lnTo>
                <a:lnTo>
                  <a:pt x="100507" y="447890"/>
                </a:lnTo>
                <a:lnTo>
                  <a:pt x="64452" y="467385"/>
                </a:lnTo>
                <a:lnTo>
                  <a:pt x="30124" y="489902"/>
                </a:lnTo>
                <a:lnTo>
                  <a:pt x="2311" y="532828"/>
                </a:lnTo>
                <a:lnTo>
                  <a:pt x="0" y="550151"/>
                </a:lnTo>
                <a:lnTo>
                  <a:pt x="0" y="700760"/>
                </a:lnTo>
                <a:lnTo>
                  <a:pt x="602437" y="700773"/>
                </a:lnTo>
                <a:lnTo>
                  <a:pt x="602437" y="550151"/>
                </a:lnTo>
                <a:close/>
              </a:path>
            </a:pathLst>
          </a:custGeom>
          <a:solidFill>
            <a:srgbClr val="00AF50"/>
          </a:solidFill>
        </p:spPr>
        <p:txBody>
          <a:bodyPr wrap="square" lIns="0" tIns="0" rIns="0" bIns="0" rtlCol="0"/>
          <a:lstStyle/>
          <a:p>
            <a:endParaRPr/>
          </a:p>
        </p:txBody>
      </p:sp>
      <p:grpSp>
        <p:nvGrpSpPr>
          <p:cNvPr id="7" name="object 6">
            <a:extLst>
              <a:ext uri="{FF2B5EF4-FFF2-40B4-BE49-F238E27FC236}">
                <a16:creationId xmlns:a16="http://schemas.microsoft.com/office/drawing/2014/main" id="{A5610EF2-AF4F-D6DA-7C6F-3BDEAD623F91}"/>
              </a:ext>
            </a:extLst>
          </p:cNvPr>
          <p:cNvGrpSpPr/>
          <p:nvPr/>
        </p:nvGrpSpPr>
        <p:grpSpPr>
          <a:xfrm>
            <a:off x="3261737" y="5380701"/>
            <a:ext cx="489584" cy="634365"/>
            <a:chOff x="3261737" y="5380701"/>
            <a:chExt cx="489584" cy="634365"/>
          </a:xfrm>
        </p:grpSpPr>
        <p:sp>
          <p:nvSpPr>
            <p:cNvPr id="8" name="object 7">
              <a:extLst>
                <a:ext uri="{FF2B5EF4-FFF2-40B4-BE49-F238E27FC236}">
                  <a16:creationId xmlns:a16="http://schemas.microsoft.com/office/drawing/2014/main" id="{3122ADFC-0AC0-2F09-CF73-37A1C18C0387}"/>
                </a:ext>
              </a:extLst>
            </p:cNvPr>
            <p:cNvSpPr/>
            <p:nvPr/>
          </p:nvSpPr>
          <p:spPr>
            <a:xfrm>
              <a:off x="3261737" y="5751477"/>
              <a:ext cx="489584" cy="264160"/>
            </a:xfrm>
            <a:custGeom>
              <a:avLst/>
              <a:gdLst/>
              <a:ahLst/>
              <a:cxnLst/>
              <a:rect l="l" t="t" r="r" b="b"/>
              <a:pathLst>
                <a:path w="489585" h="264160">
                  <a:moveTo>
                    <a:pt x="244737" y="0"/>
                  </a:moveTo>
                  <a:lnTo>
                    <a:pt x="193475" y="5321"/>
                  </a:lnTo>
                  <a:lnTo>
                    <a:pt x="143736" y="18827"/>
                  </a:lnTo>
                  <a:lnTo>
                    <a:pt x="80698" y="48919"/>
                  </a:lnTo>
                  <a:lnTo>
                    <a:pt x="24473" y="90371"/>
                  </a:lnTo>
                  <a:lnTo>
                    <a:pt x="1588" y="133971"/>
                  </a:lnTo>
                  <a:lnTo>
                    <a:pt x="0" y="150619"/>
                  </a:lnTo>
                  <a:lnTo>
                    <a:pt x="0" y="263584"/>
                  </a:lnTo>
                  <a:lnTo>
                    <a:pt x="235324" y="263584"/>
                  </a:lnTo>
                  <a:lnTo>
                    <a:pt x="235324" y="76910"/>
                  </a:lnTo>
                  <a:lnTo>
                    <a:pt x="141971" y="122159"/>
                  </a:lnTo>
                  <a:lnTo>
                    <a:pt x="136896" y="121515"/>
                  </a:lnTo>
                  <a:lnTo>
                    <a:pt x="132676" y="118472"/>
                  </a:lnTo>
                  <a:lnTo>
                    <a:pt x="131326" y="115185"/>
                  </a:lnTo>
                  <a:lnTo>
                    <a:pt x="143453" y="39067"/>
                  </a:lnTo>
                  <a:lnTo>
                    <a:pt x="186282" y="26170"/>
                  </a:lnTo>
                  <a:lnTo>
                    <a:pt x="205355" y="45998"/>
                  </a:lnTo>
                  <a:lnTo>
                    <a:pt x="229704" y="56606"/>
                  </a:lnTo>
                  <a:lnTo>
                    <a:pt x="256253" y="57308"/>
                  </a:lnTo>
                  <a:lnTo>
                    <a:pt x="281926" y="47421"/>
                  </a:lnTo>
                  <a:lnTo>
                    <a:pt x="293918" y="37766"/>
                  </a:lnTo>
                  <a:lnTo>
                    <a:pt x="303474" y="25699"/>
                  </a:lnTo>
                  <a:lnTo>
                    <a:pt x="346021" y="39067"/>
                  </a:lnTo>
                  <a:lnTo>
                    <a:pt x="358242" y="115185"/>
                  </a:lnTo>
                  <a:lnTo>
                    <a:pt x="356893" y="118472"/>
                  </a:lnTo>
                  <a:lnTo>
                    <a:pt x="350837" y="122143"/>
                  </a:lnTo>
                  <a:lnTo>
                    <a:pt x="345080" y="121249"/>
                  </a:lnTo>
                  <a:lnTo>
                    <a:pt x="254150" y="76910"/>
                  </a:lnTo>
                  <a:lnTo>
                    <a:pt x="254150" y="263584"/>
                  </a:lnTo>
                  <a:lnTo>
                    <a:pt x="489475" y="263584"/>
                  </a:lnTo>
                  <a:lnTo>
                    <a:pt x="489475" y="150619"/>
                  </a:lnTo>
                  <a:lnTo>
                    <a:pt x="475475" y="103410"/>
                  </a:lnTo>
                  <a:lnTo>
                    <a:pt x="438352" y="67533"/>
                  </a:lnTo>
                  <a:lnTo>
                    <a:pt x="378436" y="31591"/>
                  </a:lnTo>
                  <a:lnTo>
                    <a:pt x="321197" y="10752"/>
                  </a:lnTo>
                  <a:lnTo>
                    <a:pt x="270544" y="1310"/>
                  </a:lnTo>
                  <a:lnTo>
                    <a:pt x="244737" y="0"/>
                  </a:lnTo>
                  <a:close/>
                </a:path>
              </a:pathLst>
            </a:custGeom>
            <a:solidFill>
              <a:srgbClr val="00AF50"/>
            </a:solidFill>
          </p:spPr>
          <p:txBody>
            <a:bodyPr wrap="square" lIns="0" tIns="0" rIns="0" bIns="0" rtlCol="0"/>
            <a:lstStyle/>
            <a:p>
              <a:endParaRPr/>
            </a:p>
          </p:txBody>
        </p:sp>
        <p:pic>
          <p:nvPicPr>
            <p:cNvPr id="9" name="object 8">
              <a:extLst>
                <a:ext uri="{FF2B5EF4-FFF2-40B4-BE49-F238E27FC236}">
                  <a16:creationId xmlns:a16="http://schemas.microsoft.com/office/drawing/2014/main" id="{5F39232F-C958-7D19-6584-C1E849E841F2}"/>
                </a:ext>
              </a:extLst>
            </p:cNvPr>
            <p:cNvPicPr/>
            <p:nvPr/>
          </p:nvPicPr>
          <p:blipFill>
            <a:blip r:embed="rId8" cstate="print"/>
            <a:stretch>
              <a:fillRect/>
            </a:stretch>
          </p:blipFill>
          <p:spPr>
            <a:xfrm>
              <a:off x="3408862" y="5529784"/>
              <a:ext cx="195601" cy="184003"/>
            </a:xfrm>
            <a:prstGeom prst="rect">
              <a:avLst/>
            </a:prstGeom>
          </p:spPr>
        </p:pic>
        <p:sp>
          <p:nvSpPr>
            <p:cNvPr id="10" name="object 9">
              <a:extLst>
                <a:ext uri="{FF2B5EF4-FFF2-40B4-BE49-F238E27FC236}">
                  <a16:creationId xmlns:a16="http://schemas.microsoft.com/office/drawing/2014/main" id="{A117FC11-CE8B-37AB-6141-A2FB99C79277}"/>
                </a:ext>
              </a:extLst>
            </p:cNvPr>
            <p:cNvSpPr/>
            <p:nvPr/>
          </p:nvSpPr>
          <p:spPr>
            <a:xfrm>
              <a:off x="3303515" y="5380701"/>
              <a:ext cx="406400" cy="399415"/>
            </a:xfrm>
            <a:custGeom>
              <a:avLst/>
              <a:gdLst/>
              <a:ahLst/>
              <a:cxnLst/>
              <a:rect l="l" t="t" r="r" b="b"/>
              <a:pathLst>
                <a:path w="406400" h="399414">
                  <a:moveTo>
                    <a:pt x="193319" y="0"/>
                  </a:moveTo>
                  <a:lnTo>
                    <a:pt x="150057" y="8157"/>
                  </a:lnTo>
                  <a:lnTo>
                    <a:pt x="111549" y="26470"/>
                  </a:lnTo>
                  <a:lnTo>
                    <a:pt x="79217" y="53416"/>
                  </a:lnTo>
                  <a:lnTo>
                    <a:pt x="54487" y="87472"/>
                  </a:lnTo>
                  <a:lnTo>
                    <a:pt x="38781" y="127117"/>
                  </a:lnTo>
                  <a:lnTo>
                    <a:pt x="33627" y="169980"/>
                  </a:lnTo>
                  <a:lnTo>
                    <a:pt x="33525" y="184289"/>
                  </a:lnTo>
                  <a:lnTo>
                    <a:pt x="33936" y="203396"/>
                  </a:lnTo>
                  <a:lnTo>
                    <a:pt x="36255" y="222318"/>
                  </a:lnTo>
                  <a:lnTo>
                    <a:pt x="40457" y="240912"/>
                  </a:lnTo>
                  <a:lnTo>
                    <a:pt x="46515" y="259034"/>
                  </a:lnTo>
                  <a:lnTo>
                    <a:pt x="38914" y="267278"/>
                  </a:lnTo>
                  <a:lnTo>
                    <a:pt x="35191" y="277443"/>
                  </a:lnTo>
                  <a:lnTo>
                    <a:pt x="35550" y="288263"/>
                  </a:lnTo>
                  <a:lnTo>
                    <a:pt x="40193" y="298470"/>
                  </a:lnTo>
                  <a:lnTo>
                    <a:pt x="42805" y="302079"/>
                  </a:lnTo>
                  <a:lnTo>
                    <a:pt x="46225" y="305013"/>
                  </a:lnTo>
                  <a:lnTo>
                    <a:pt x="50186" y="307045"/>
                  </a:lnTo>
                  <a:lnTo>
                    <a:pt x="49764" y="315316"/>
                  </a:lnTo>
                  <a:lnTo>
                    <a:pt x="38007" y="351981"/>
                  </a:lnTo>
                  <a:lnTo>
                    <a:pt x="6887" y="379248"/>
                  </a:lnTo>
                  <a:lnTo>
                    <a:pt x="2141" y="381358"/>
                  </a:lnTo>
                  <a:lnTo>
                    <a:pt x="0" y="386920"/>
                  </a:lnTo>
                  <a:lnTo>
                    <a:pt x="25995" y="399056"/>
                  </a:lnTo>
                  <a:lnTo>
                    <a:pt x="34467" y="399017"/>
                  </a:lnTo>
                  <a:lnTo>
                    <a:pt x="75601" y="391203"/>
                  </a:lnTo>
                  <a:lnTo>
                    <a:pt x="99526" y="353597"/>
                  </a:lnTo>
                  <a:lnTo>
                    <a:pt x="99530" y="351957"/>
                  </a:lnTo>
                  <a:lnTo>
                    <a:pt x="98993" y="341978"/>
                  </a:lnTo>
                  <a:lnTo>
                    <a:pt x="96250" y="331155"/>
                  </a:lnTo>
                  <a:lnTo>
                    <a:pt x="91415" y="320977"/>
                  </a:lnTo>
                  <a:lnTo>
                    <a:pt x="88089" y="314066"/>
                  </a:lnTo>
                  <a:lnTo>
                    <a:pt x="86073" y="306597"/>
                  </a:lnTo>
                  <a:lnTo>
                    <a:pt x="85485" y="298949"/>
                  </a:lnTo>
                  <a:lnTo>
                    <a:pt x="87101" y="296854"/>
                  </a:lnTo>
                  <a:lnTo>
                    <a:pt x="88395" y="294540"/>
                  </a:lnTo>
                  <a:lnTo>
                    <a:pt x="89390" y="291936"/>
                  </a:lnTo>
                  <a:lnTo>
                    <a:pt x="90317" y="289088"/>
                  </a:lnTo>
                  <a:lnTo>
                    <a:pt x="90631" y="287770"/>
                  </a:lnTo>
                  <a:lnTo>
                    <a:pt x="90930" y="286044"/>
                  </a:lnTo>
                  <a:lnTo>
                    <a:pt x="91156" y="284946"/>
                  </a:lnTo>
                  <a:lnTo>
                    <a:pt x="91232" y="284216"/>
                  </a:lnTo>
                  <a:lnTo>
                    <a:pt x="91359" y="279826"/>
                  </a:lnTo>
                  <a:lnTo>
                    <a:pt x="91447" y="274983"/>
                  </a:lnTo>
                  <a:lnTo>
                    <a:pt x="88960" y="268260"/>
                  </a:lnTo>
                  <a:lnTo>
                    <a:pt x="84355" y="263082"/>
                  </a:lnTo>
                  <a:lnTo>
                    <a:pt x="91461" y="244122"/>
                  </a:lnTo>
                  <a:lnTo>
                    <a:pt x="96363" y="224542"/>
                  </a:lnTo>
                  <a:lnTo>
                    <a:pt x="99010" y="204657"/>
                  </a:lnTo>
                  <a:lnTo>
                    <a:pt x="99048" y="203394"/>
                  </a:lnTo>
                  <a:lnTo>
                    <a:pt x="99416" y="184289"/>
                  </a:lnTo>
                  <a:lnTo>
                    <a:pt x="99416" y="169980"/>
                  </a:lnTo>
                  <a:lnTo>
                    <a:pt x="124121" y="166930"/>
                  </a:lnTo>
                  <a:lnTo>
                    <a:pt x="144210" y="158284"/>
                  </a:lnTo>
                  <a:lnTo>
                    <a:pt x="159128" y="144802"/>
                  </a:lnTo>
                  <a:lnTo>
                    <a:pt x="168319" y="127242"/>
                  </a:lnTo>
                  <a:lnTo>
                    <a:pt x="177732" y="95235"/>
                  </a:lnTo>
                  <a:lnTo>
                    <a:pt x="353857" y="95235"/>
                  </a:lnTo>
                  <a:lnTo>
                    <a:pt x="344154" y="75462"/>
                  </a:lnTo>
                  <a:lnTo>
                    <a:pt x="315754" y="42731"/>
                  </a:lnTo>
                  <a:lnTo>
                    <a:pt x="280012" y="18230"/>
                  </a:lnTo>
                  <a:lnTo>
                    <a:pt x="238632" y="3479"/>
                  </a:lnTo>
                  <a:lnTo>
                    <a:pt x="193319" y="0"/>
                  </a:lnTo>
                  <a:close/>
                </a:path>
                <a:path w="406400" h="399414">
                  <a:moveTo>
                    <a:pt x="353857" y="95235"/>
                  </a:moveTo>
                  <a:lnTo>
                    <a:pt x="177732" y="95235"/>
                  </a:lnTo>
                  <a:lnTo>
                    <a:pt x="189310" y="127619"/>
                  </a:lnTo>
                  <a:lnTo>
                    <a:pt x="198513" y="145006"/>
                  </a:lnTo>
                  <a:lnTo>
                    <a:pt x="212281" y="158425"/>
                  </a:lnTo>
                  <a:lnTo>
                    <a:pt x="229459" y="167055"/>
                  </a:lnTo>
                  <a:lnTo>
                    <a:pt x="248894" y="170075"/>
                  </a:lnTo>
                  <a:lnTo>
                    <a:pt x="307914" y="170075"/>
                  </a:lnTo>
                  <a:lnTo>
                    <a:pt x="307914" y="184289"/>
                  </a:lnTo>
                  <a:lnTo>
                    <a:pt x="308289" y="204657"/>
                  </a:lnTo>
                  <a:lnTo>
                    <a:pt x="310964" y="224786"/>
                  </a:lnTo>
                  <a:lnTo>
                    <a:pt x="315904" y="244483"/>
                  </a:lnTo>
                  <a:lnTo>
                    <a:pt x="323069" y="263553"/>
                  </a:lnTo>
                  <a:lnTo>
                    <a:pt x="318519" y="268762"/>
                  </a:lnTo>
                  <a:lnTo>
                    <a:pt x="316218" y="274983"/>
                  </a:lnTo>
                  <a:lnTo>
                    <a:pt x="316099" y="281910"/>
                  </a:lnTo>
                  <a:lnTo>
                    <a:pt x="316225" y="284946"/>
                  </a:lnTo>
                  <a:lnTo>
                    <a:pt x="316339" y="286044"/>
                  </a:lnTo>
                  <a:lnTo>
                    <a:pt x="316655" y="287770"/>
                  </a:lnTo>
                  <a:lnTo>
                    <a:pt x="316668" y="289629"/>
                  </a:lnTo>
                  <a:lnTo>
                    <a:pt x="317421" y="290476"/>
                  </a:lnTo>
                  <a:lnTo>
                    <a:pt x="317633" y="291214"/>
                  </a:lnTo>
                  <a:lnTo>
                    <a:pt x="317940" y="292077"/>
                  </a:lnTo>
                  <a:lnTo>
                    <a:pt x="319131" y="295058"/>
                  </a:lnTo>
                  <a:lnTo>
                    <a:pt x="320394" y="297333"/>
                  </a:lnTo>
                  <a:lnTo>
                    <a:pt x="321939" y="299419"/>
                  </a:lnTo>
                  <a:lnTo>
                    <a:pt x="321382" y="307076"/>
                  </a:lnTo>
                  <a:lnTo>
                    <a:pt x="319374" y="314552"/>
                  </a:lnTo>
                  <a:lnTo>
                    <a:pt x="316009" y="321448"/>
                  </a:lnTo>
                  <a:lnTo>
                    <a:pt x="311174" y="331626"/>
                  </a:lnTo>
                  <a:lnTo>
                    <a:pt x="308432" y="342449"/>
                  </a:lnTo>
                  <a:lnTo>
                    <a:pt x="307831" y="353597"/>
                  </a:lnTo>
                  <a:lnTo>
                    <a:pt x="309420" y="364751"/>
                  </a:lnTo>
                  <a:lnTo>
                    <a:pt x="341615" y="395190"/>
                  </a:lnTo>
                  <a:lnTo>
                    <a:pt x="380872" y="399048"/>
                  </a:lnTo>
                  <a:lnTo>
                    <a:pt x="389336" y="398421"/>
                  </a:lnTo>
                  <a:lnTo>
                    <a:pt x="397714" y="397134"/>
                  </a:lnTo>
                  <a:lnTo>
                    <a:pt x="402844" y="396271"/>
                  </a:lnTo>
                  <a:lnTo>
                    <a:pt x="406295" y="391415"/>
                  </a:lnTo>
                  <a:lnTo>
                    <a:pt x="404915" y="383178"/>
                  </a:lnTo>
                  <a:lnTo>
                    <a:pt x="402860" y="380535"/>
                  </a:lnTo>
                  <a:lnTo>
                    <a:pt x="399973" y="379248"/>
                  </a:lnTo>
                  <a:lnTo>
                    <a:pt x="387758" y="372078"/>
                  </a:lnTo>
                  <a:lnTo>
                    <a:pt x="362227" y="339522"/>
                  </a:lnTo>
                  <a:lnTo>
                    <a:pt x="356673" y="307045"/>
                  </a:lnTo>
                  <a:lnTo>
                    <a:pt x="365444" y="300055"/>
                  </a:lnTo>
                  <a:lnTo>
                    <a:pt x="370670" y="290575"/>
                  </a:lnTo>
                  <a:lnTo>
                    <a:pt x="360344" y="259034"/>
                  </a:lnTo>
                  <a:lnTo>
                    <a:pt x="366379" y="240905"/>
                  </a:lnTo>
                  <a:lnTo>
                    <a:pt x="370572" y="222312"/>
                  </a:lnTo>
                  <a:lnTo>
                    <a:pt x="372898" y="203394"/>
                  </a:lnTo>
                  <a:lnTo>
                    <a:pt x="373334" y="184289"/>
                  </a:lnTo>
                  <a:lnTo>
                    <a:pt x="373255" y="166930"/>
                  </a:lnTo>
                  <a:lnTo>
                    <a:pt x="372110" y="159531"/>
                  </a:lnTo>
                  <a:lnTo>
                    <a:pt x="363508" y="114903"/>
                  </a:lnTo>
                  <a:lnTo>
                    <a:pt x="353857" y="95235"/>
                  </a:lnTo>
                  <a:close/>
                </a:path>
              </a:pathLst>
            </a:custGeom>
            <a:solidFill>
              <a:srgbClr val="00AF50"/>
            </a:solidFill>
          </p:spPr>
          <p:txBody>
            <a:bodyPr wrap="square" lIns="0" tIns="0" rIns="0" bIns="0" rtlCol="0"/>
            <a:lstStyle/>
            <a:p>
              <a:endParaRPr/>
            </a:p>
          </p:txBody>
        </p:sp>
      </p:grpSp>
      <p:sp>
        <p:nvSpPr>
          <p:cNvPr id="13" name="object 10">
            <a:extLst>
              <a:ext uri="{FF2B5EF4-FFF2-40B4-BE49-F238E27FC236}">
                <a16:creationId xmlns:a16="http://schemas.microsoft.com/office/drawing/2014/main" id="{00EEACC1-2BE9-9316-8571-E56F316B526C}"/>
              </a:ext>
            </a:extLst>
          </p:cNvPr>
          <p:cNvSpPr/>
          <p:nvPr/>
        </p:nvSpPr>
        <p:spPr>
          <a:xfrm>
            <a:off x="5395328" y="3616540"/>
            <a:ext cx="489584" cy="664845"/>
          </a:xfrm>
          <a:custGeom>
            <a:avLst/>
            <a:gdLst/>
            <a:ahLst/>
            <a:cxnLst/>
            <a:rect l="l" t="t" r="r" b="b"/>
            <a:pathLst>
              <a:path w="489585" h="664845">
                <a:moveTo>
                  <a:pt x="383387" y="271094"/>
                </a:moveTo>
                <a:lnTo>
                  <a:pt x="376021" y="233578"/>
                </a:lnTo>
                <a:lnTo>
                  <a:pt x="364185" y="197205"/>
                </a:lnTo>
                <a:lnTo>
                  <a:pt x="336715" y="151549"/>
                </a:lnTo>
                <a:lnTo>
                  <a:pt x="325031" y="138087"/>
                </a:lnTo>
                <a:lnTo>
                  <a:pt x="312293" y="150596"/>
                </a:lnTo>
                <a:lnTo>
                  <a:pt x="298792" y="162267"/>
                </a:lnTo>
                <a:lnTo>
                  <a:pt x="247726" y="194818"/>
                </a:lnTo>
                <a:lnTo>
                  <a:pt x="202272" y="215493"/>
                </a:lnTo>
                <a:lnTo>
                  <a:pt x="173926" y="225894"/>
                </a:lnTo>
                <a:lnTo>
                  <a:pt x="168579" y="223240"/>
                </a:lnTo>
                <a:lnTo>
                  <a:pt x="165633" y="214503"/>
                </a:lnTo>
                <a:lnTo>
                  <a:pt x="166916" y="210299"/>
                </a:lnTo>
                <a:lnTo>
                  <a:pt x="170091" y="207835"/>
                </a:lnTo>
                <a:lnTo>
                  <a:pt x="176415" y="201460"/>
                </a:lnTo>
                <a:lnTo>
                  <a:pt x="182016" y="194475"/>
                </a:lnTo>
                <a:lnTo>
                  <a:pt x="186855" y="186956"/>
                </a:lnTo>
                <a:lnTo>
                  <a:pt x="193725" y="172161"/>
                </a:lnTo>
                <a:lnTo>
                  <a:pt x="184099" y="181330"/>
                </a:lnTo>
                <a:lnTo>
                  <a:pt x="173672" y="189572"/>
                </a:lnTo>
                <a:lnTo>
                  <a:pt x="161836" y="197269"/>
                </a:lnTo>
                <a:lnTo>
                  <a:pt x="149440" y="203987"/>
                </a:lnTo>
                <a:lnTo>
                  <a:pt x="136550" y="209677"/>
                </a:lnTo>
                <a:lnTo>
                  <a:pt x="123215" y="214337"/>
                </a:lnTo>
                <a:lnTo>
                  <a:pt x="118237" y="222008"/>
                </a:lnTo>
                <a:lnTo>
                  <a:pt x="105689" y="261632"/>
                </a:lnTo>
                <a:lnTo>
                  <a:pt x="105244" y="268833"/>
                </a:lnTo>
                <a:lnTo>
                  <a:pt x="130263" y="310057"/>
                </a:lnTo>
                <a:lnTo>
                  <a:pt x="165620" y="340321"/>
                </a:lnTo>
                <a:lnTo>
                  <a:pt x="208089" y="358267"/>
                </a:lnTo>
                <a:lnTo>
                  <a:pt x="254444" y="362534"/>
                </a:lnTo>
                <a:lnTo>
                  <a:pt x="301447" y="351739"/>
                </a:lnTo>
                <a:lnTo>
                  <a:pt x="327621" y="337972"/>
                </a:lnTo>
                <a:lnTo>
                  <a:pt x="350418" y="319557"/>
                </a:lnTo>
                <a:lnTo>
                  <a:pt x="369201" y="297065"/>
                </a:lnTo>
                <a:lnTo>
                  <a:pt x="383387" y="271094"/>
                </a:lnTo>
                <a:close/>
              </a:path>
              <a:path w="489585" h="664845">
                <a:moveTo>
                  <a:pt x="407111" y="203695"/>
                </a:moveTo>
                <a:lnTo>
                  <a:pt x="403237" y="168465"/>
                </a:lnTo>
                <a:lnTo>
                  <a:pt x="391909" y="135305"/>
                </a:lnTo>
                <a:lnTo>
                  <a:pt x="373659" y="105410"/>
                </a:lnTo>
                <a:lnTo>
                  <a:pt x="349034" y="79908"/>
                </a:lnTo>
                <a:lnTo>
                  <a:pt x="384441" y="62293"/>
                </a:lnTo>
                <a:lnTo>
                  <a:pt x="385965" y="57404"/>
                </a:lnTo>
                <a:lnTo>
                  <a:pt x="382270" y="50355"/>
                </a:lnTo>
                <a:lnTo>
                  <a:pt x="378841" y="48653"/>
                </a:lnTo>
                <a:lnTo>
                  <a:pt x="330682" y="57315"/>
                </a:lnTo>
                <a:lnTo>
                  <a:pt x="343916" y="38125"/>
                </a:lnTo>
                <a:lnTo>
                  <a:pt x="343484" y="33731"/>
                </a:lnTo>
                <a:lnTo>
                  <a:pt x="337807" y="28194"/>
                </a:lnTo>
                <a:lnTo>
                  <a:pt x="333349" y="27952"/>
                </a:lnTo>
                <a:lnTo>
                  <a:pt x="306489" y="48272"/>
                </a:lnTo>
                <a:lnTo>
                  <a:pt x="280657" y="1333"/>
                </a:lnTo>
                <a:lnTo>
                  <a:pt x="275717" y="0"/>
                </a:lnTo>
                <a:lnTo>
                  <a:pt x="268960" y="3848"/>
                </a:lnTo>
                <a:lnTo>
                  <a:pt x="267360" y="7061"/>
                </a:lnTo>
                <a:lnTo>
                  <a:pt x="272973" y="45072"/>
                </a:lnTo>
                <a:lnTo>
                  <a:pt x="252539" y="42811"/>
                </a:lnTo>
                <a:lnTo>
                  <a:pt x="202882" y="48425"/>
                </a:lnTo>
                <a:lnTo>
                  <a:pt x="164426" y="64693"/>
                </a:lnTo>
                <a:lnTo>
                  <a:pt x="131851" y="89890"/>
                </a:lnTo>
                <a:lnTo>
                  <a:pt x="106692" y="122504"/>
                </a:lnTo>
                <a:lnTo>
                  <a:pt x="90462" y="160972"/>
                </a:lnTo>
                <a:lnTo>
                  <a:pt x="84721" y="203784"/>
                </a:lnTo>
                <a:lnTo>
                  <a:pt x="85382" y="211239"/>
                </a:lnTo>
                <a:lnTo>
                  <a:pt x="87045" y="218503"/>
                </a:lnTo>
                <a:lnTo>
                  <a:pt x="89687" y="225463"/>
                </a:lnTo>
                <a:lnTo>
                  <a:pt x="93281" y="232029"/>
                </a:lnTo>
                <a:lnTo>
                  <a:pt x="96621" y="223608"/>
                </a:lnTo>
                <a:lnTo>
                  <a:pt x="100596" y="215480"/>
                </a:lnTo>
                <a:lnTo>
                  <a:pt x="127863" y="192786"/>
                </a:lnTo>
                <a:lnTo>
                  <a:pt x="139903" y="187617"/>
                </a:lnTo>
                <a:lnTo>
                  <a:pt x="172504" y="166217"/>
                </a:lnTo>
                <a:lnTo>
                  <a:pt x="199453" y="134035"/>
                </a:lnTo>
                <a:lnTo>
                  <a:pt x="202755" y="132257"/>
                </a:lnTo>
                <a:lnTo>
                  <a:pt x="209715" y="132638"/>
                </a:lnTo>
                <a:lnTo>
                  <a:pt x="212788" y="134734"/>
                </a:lnTo>
                <a:lnTo>
                  <a:pt x="215607" y="142062"/>
                </a:lnTo>
                <a:lnTo>
                  <a:pt x="216712" y="151752"/>
                </a:lnTo>
                <a:lnTo>
                  <a:pt x="214960" y="166776"/>
                </a:lnTo>
                <a:lnTo>
                  <a:pt x="206527" y="189572"/>
                </a:lnTo>
                <a:lnTo>
                  <a:pt x="203987" y="194284"/>
                </a:lnTo>
                <a:lnTo>
                  <a:pt x="232308" y="181571"/>
                </a:lnTo>
                <a:lnTo>
                  <a:pt x="275424" y="156337"/>
                </a:lnTo>
                <a:lnTo>
                  <a:pt x="319074" y="116217"/>
                </a:lnTo>
                <a:lnTo>
                  <a:pt x="321500" y="114985"/>
                </a:lnTo>
                <a:lnTo>
                  <a:pt x="359968" y="151333"/>
                </a:lnTo>
                <a:lnTo>
                  <a:pt x="381698" y="190144"/>
                </a:lnTo>
                <a:lnTo>
                  <a:pt x="395820" y="234759"/>
                </a:lnTo>
                <a:lnTo>
                  <a:pt x="400392" y="227711"/>
                </a:lnTo>
                <a:lnTo>
                  <a:pt x="403834" y="220091"/>
                </a:lnTo>
                <a:lnTo>
                  <a:pt x="406095" y="212039"/>
                </a:lnTo>
                <a:lnTo>
                  <a:pt x="407111" y="203695"/>
                </a:lnTo>
                <a:close/>
              </a:path>
              <a:path w="489585" h="664845">
                <a:moveTo>
                  <a:pt x="489483" y="551256"/>
                </a:moveTo>
                <a:lnTo>
                  <a:pt x="475475" y="504037"/>
                </a:lnTo>
                <a:lnTo>
                  <a:pt x="438353" y="468160"/>
                </a:lnTo>
                <a:lnTo>
                  <a:pt x="378434" y="432219"/>
                </a:lnTo>
                <a:lnTo>
                  <a:pt x="321195" y="411378"/>
                </a:lnTo>
                <a:lnTo>
                  <a:pt x="270548" y="401942"/>
                </a:lnTo>
                <a:lnTo>
                  <a:pt x="244741" y="400634"/>
                </a:lnTo>
                <a:lnTo>
                  <a:pt x="218986" y="402259"/>
                </a:lnTo>
                <a:lnTo>
                  <a:pt x="168351" y="411695"/>
                </a:lnTo>
                <a:lnTo>
                  <a:pt x="111467" y="433019"/>
                </a:lnTo>
                <a:lnTo>
                  <a:pt x="51638" y="468922"/>
                </a:lnTo>
                <a:lnTo>
                  <a:pt x="14008" y="504037"/>
                </a:lnTo>
                <a:lnTo>
                  <a:pt x="0" y="551256"/>
                </a:lnTo>
                <a:lnTo>
                  <a:pt x="0" y="664210"/>
                </a:lnTo>
                <a:lnTo>
                  <a:pt x="235331" y="664222"/>
                </a:lnTo>
                <a:lnTo>
                  <a:pt x="235331" y="477545"/>
                </a:lnTo>
                <a:lnTo>
                  <a:pt x="141986" y="522833"/>
                </a:lnTo>
                <a:lnTo>
                  <a:pt x="136855" y="522224"/>
                </a:lnTo>
                <a:lnTo>
                  <a:pt x="132651" y="519137"/>
                </a:lnTo>
                <a:lnTo>
                  <a:pt x="131279" y="515823"/>
                </a:lnTo>
                <a:lnTo>
                  <a:pt x="143459" y="439788"/>
                </a:lnTo>
                <a:lnTo>
                  <a:pt x="186283" y="426897"/>
                </a:lnTo>
                <a:lnTo>
                  <a:pt x="205371" y="446709"/>
                </a:lnTo>
                <a:lnTo>
                  <a:pt x="229730" y="457301"/>
                </a:lnTo>
                <a:lnTo>
                  <a:pt x="256286" y="457987"/>
                </a:lnTo>
                <a:lnTo>
                  <a:pt x="281940" y="448081"/>
                </a:lnTo>
                <a:lnTo>
                  <a:pt x="293928" y="438404"/>
                </a:lnTo>
                <a:lnTo>
                  <a:pt x="303479" y="426326"/>
                </a:lnTo>
                <a:lnTo>
                  <a:pt x="346024" y="439699"/>
                </a:lnTo>
                <a:lnTo>
                  <a:pt x="358305" y="515823"/>
                </a:lnTo>
                <a:lnTo>
                  <a:pt x="356933" y="519137"/>
                </a:lnTo>
                <a:lnTo>
                  <a:pt x="350850" y="522859"/>
                </a:lnTo>
                <a:lnTo>
                  <a:pt x="345084" y="521881"/>
                </a:lnTo>
                <a:lnTo>
                  <a:pt x="254152" y="477545"/>
                </a:lnTo>
                <a:lnTo>
                  <a:pt x="254152" y="664222"/>
                </a:lnTo>
                <a:lnTo>
                  <a:pt x="489483" y="664222"/>
                </a:lnTo>
                <a:lnTo>
                  <a:pt x="489483" y="551256"/>
                </a:lnTo>
                <a:close/>
              </a:path>
            </a:pathLst>
          </a:custGeom>
          <a:solidFill>
            <a:srgbClr val="6F2F9F"/>
          </a:solidFill>
        </p:spPr>
        <p:txBody>
          <a:bodyPr wrap="square" lIns="0" tIns="0" rIns="0" bIns="0" rtlCol="0"/>
          <a:lstStyle/>
          <a:p>
            <a:endParaRPr/>
          </a:p>
        </p:txBody>
      </p:sp>
      <p:sp>
        <p:nvSpPr>
          <p:cNvPr id="14" name="object 11">
            <a:extLst>
              <a:ext uri="{FF2B5EF4-FFF2-40B4-BE49-F238E27FC236}">
                <a16:creationId xmlns:a16="http://schemas.microsoft.com/office/drawing/2014/main" id="{BA0AB328-2C58-58F0-F800-A178EB831B43}"/>
              </a:ext>
            </a:extLst>
          </p:cNvPr>
          <p:cNvSpPr/>
          <p:nvPr/>
        </p:nvSpPr>
        <p:spPr>
          <a:xfrm>
            <a:off x="1733067" y="5060987"/>
            <a:ext cx="602615" cy="640715"/>
          </a:xfrm>
          <a:custGeom>
            <a:avLst/>
            <a:gdLst/>
            <a:ahLst/>
            <a:cxnLst/>
            <a:rect l="l" t="t" r="r" b="b"/>
            <a:pathLst>
              <a:path w="602614" h="640714">
                <a:moveTo>
                  <a:pt x="451827" y="150622"/>
                </a:moveTo>
                <a:lnTo>
                  <a:pt x="444144" y="103009"/>
                </a:lnTo>
                <a:lnTo>
                  <a:pt x="422770" y="61671"/>
                </a:lnTo>
                <a:lnTo>
                  <a:pt x="390169" y="29057"/>
                </a:lnTo>
                <a:lnTo>
                  <a:pt x="348818" y="7683"/>
                </a:lnTo>
                <a:lnTo>
                  <a:pt x="301218" y="0"/>
                </a:lnTo>
                <a:lnTo>
                  <a:pt x="253619" y="7683"/>
                </a:lnTo>
                <a:lnTo>
                  <a:pt x="212267" y="29057"/>
                </a:lnTo>
                <a:lnTo>
                  <a:pt x="179666" y="61671"/>
                </a:lnTo>
                <a:lnTo>
                  <a:pt x="158292" y="103009"/>
                </a:lnTo>
                <a:lnTo>
                  <a:pt x="150609" y="150622"/>
                </a:lnTo>
                <a:lnTo>
                  <a:pt x="158292" y="198234"/>
                </a:lnTo>
                <a:lnTo>
                  <a:pt x="179666" y="239572"/>
                </a:lnTo>
                <a:lnTo>
                  <a:pt x="212267" y="272186"/>
                </a:lnTo>
                <a:lnTo>
                  <a:pt x="253619" y="293560"/>
                </a:lnTo>
                <a:lnTo>
                  <a:pt x="301218" y="301244"/>
                </a:lnTo>
                <a:lnTo>
                  <a:pt x="348818" y="293560"/>
                </a:lnTo>
                <a:lnTo>
                  <a:pt x="390169" y="272186"/>
                </a:lnTo>
                <a:lnTo>
                  <a:pt x="422770" y="239572"/>
                </a:lnTo>
                <a:lnTo>
                  <a:pt x="444144" y="198234"/>
                </a:lnTo>
                <a:lnTo>
                  <a:pt x="451827" y="150622"/>
                </a:lnTo>
                <a:close/>
              </a:path>
              <a:path w="602614" h="640714">
                <a:moveTo>
                  <a:pt x="602437" y="489521"/>
                </a:moveTo>
                <a:lnTo>
                  <a:pt x="584962" y="441858"/>
                </a:lnTo>
                <a:lnTo>
                  <a:pt x="539305" y="405917"/>
                </a:lnTo>
                <a:lnTo>
                  <a:pt x="503123" y="386435"/>
                </a:lnTo>
                <a:lnTo>
                  <a:pt x="464832" y="370497"/>
                </a:lnTo>
                <a:lnTo>
                  <a:pt x="425462" y="357720"/>
                </a:lnTo>
                <a:lnTo>
                  <a:pt x="366166" y="344081"/>
                </a:lnTo>
                <a:lnTo>
                  <a:pt x="301218" y="338899"/>
                </a:lnTo>
                <a:lnTo>
                  <a:pt x="270154" y="340245"/>
                </a:lnTo>
                <a:lnTo>
                  <a:pt x="208026" y="350012"/>
                </a:lnTo>
                <a:lnTo>
                  <a:pt x="137604" y="371017"/>
                </a:lnTo>
                <a:lnTo>
                  <a:pt x="99314" y="387845"/>
                </a:lnTo>
                <a:lnTo>
                  <a:pt x="63131" y="407504"/>
                </a:lnTo>
                <a:lnTo>
                  <a:pt x="30124" y="429272"/>
                </a:lnTo>
                <a:lnTo>
                  <a:pt x="2057" y="472694"/>
                </a:lnTo>
                <a:lnTo>
                  <a:pt x="0" y="489521"/>
                </a:lnTo>
                <a:lnTo>
                  <a:pt x="0" y="640130"/>
                </a:lnTo>
                <a:lnTo>
                  <a:pt x="602437" y="640143"/>
                </a:lnTo>
                <a:lnTo>
                  <a:pt x="602437" y="489521"/>
                </a:lnTo>
                <a:close/>
              </a:path>
            </a:pathLst>
          </a:custGeom>
          <a:solidFill>
            <a:srgbClr val="FFC000"/>
          </a:solidFill>
        </p:spPr>
        <p:txBody>
          <a:bodyPr wrap="square" lIns="0" tIns="0" rIns="0" bIns="0" rtlCol="0"/>
          <a:lstStyle/>
          <a:p>
            <a:endParaRPr/>
          </a:p>
        </p:txBody>
      </p:sp>
      <p:sp>
        <p:nvSpPr>
          <p:cNvPr id="15" name="object 12">
            <a:extLst>
              <a:ext uri="{FF2B5EF4-FFF2-40B4-BE49-F238E27FC236}">
                <a16:creationId xmlns:a16="http://schemas.microsoft.com/office/drawing/2014/main" id="{0C14AA39-19E1-EBD1-DC56-D132CF28C2AE}"/>
              </a:ext>
            </a:extLst>
          </p:cNvPr>
          <p:cNvSpPr/>
          <p:nvPr/>
        </p:nvSpPr>
        <p:spPr>
          <a:xfrm>
            <a:off x="5063007" y="2528823"/>
            <a:ext cx="602615" cy="668655"/>
          </a:xfrm>
          <a:custGeom>
            <a:avLst/>
            <a:gdLst/>
            <a:ahLst/>
            <a:cxnLst/>
            <a:rect l="l" t="t" r="r" b="b"/>
            <a:pathLst>
              <a:path w="602614" h="668655">
                <a:moveTo>
                  <a:pt x="450418" y="198907"/>
                </a:moveTo>
                <a:lnTo>
                  <a:pt x="436956" y="180454"/>
                </a:lnTo>
                <a:lnTo>
                  <a:pt x="405130" y="134366"/>
                </a:lnTo>
                <a:lnTo>
                  <a:pt x="395541" y="123024"/>
                </a:lnTo>
                <a:lnTo>
                  <a:pt x="384848" y="112725"/>
                </a:lnTo>
                <a:lnTo>
                  <a:pt x="369963" y="101231"/>
                </a:lnTo>
                <a:lnTo>
                  <a:pt x="362877" y="97891"/>
                </a:lnTo>
                <a:lnTo>
                  <a:pt x="324091" y="126707"/>
                </a:lnTo>
                <a:lnTo>
                  <a:pt x="301345" y="142773"/>
                </a:lnTo>
                <a:lnTo>
                  <a:pt x="253758" y="166624"/>
                </a:lnTo>
                <a:lnTo>
                  <a:pt x="183515" y="178041"/>
                </a:lnTo>
                <a:lnTo>
                  <a:pt x="150698" y="179603"/>
                </a:lnTo>
                <a:lnTo>
                  <a:pt x="158978" y="227114"/>
                </a:lnTo>
                <a:lnTo>
                  <a:pt x="180860" y="268198"/>
                </a:lnTo>
                <a:lnTo>
                  <a:pt x="213868" y="300393"/>
                </a:lnTo>
                <a:lnTo>
                  <a:pt x="255473" y="321259"/>
                </a:lnTo>
                <a:lnTo>
                  <a:pt x="303174" y="328358"/>
                </a:lnTo>
                <a:lnTo>
                  <a:pt x="346011" y="321602"/>
                </a:lnTo>
                <a:lnTo>
                  <a:pt x="384086" y="303568"/>
                </a:lnTo>
                <a:lnTo>
                  <a:pt x="415467" y="275983"/>
                </a:lnTo>
                <a:lnTo>
                  <a:pt x="438226" y="240525"/>
                </a:lnTo>
                <a:lnTo>
                  <a:pt x="450418" y="198907"/>
                </a:lnTo>
                <a:close/>
              </a:path>
              <a:path w="602614" h="668655">
                <a:moveTo>
                  <a:pt x="455434" y="145084"/>
                </a:moveTo>
                <a:lnTo>
                  <a:pt x="454914" y="127927"/>
                </a:lnTo>
                <a:lnTo>
                  <a:pt x="453047" y="109855"/>
                </a:lnTo>
                <a:lnTo>
                  <a:pt x="449465" y="89001"/>
                </a:lnTo>
                <a:lnTo>
                  <a:pt x="445820" y="77939"/>
                </a:lnTo>
                <a:lnTo>
                  <a:pt x="444500" y="73914"/>
                </a:lnTo>
                <a:lnTo>
                  <a:pt x="412737" y="41465"/>
                </a:lnTo>
                <a:lnTo>
                  <a:pt x="374167" y="32943"/>
                </a:lnTo>
                <a:lnTo>
                  <a:pt x="354914" y="20142"/>
                </a:lnTo>
                <a:lnTo>
                  <a:pt x="334124" y="10299"/>
                </a:lnTo>
                <a:lnTo>
                  <a:pt x="312127" y="3543"/>
                </a:lnTo>
                <a:lnTo>
                  <a:pt x="289267" y="0"/>
                </a:lnTo>
                <a:lnTo>
                  <a:pt x="253682" y="3302"/>
                </a:lnTo>
                <a:lnTo>
                  <a:pt x="190360" y="31203"/>
                </a:lnTo>
                <a:lnTo>
                  <a:pt x="150431" y="81280"/>
                </a:lnTo>
                <a:lnTo>
                  <a:pt x="139534" y="122377"/>
                </a:lnTo>
                <a:lnTo>
                  <a:pt x="139598" y="133286"/>
                </a:lnTo>
                <a:lnTo>
                  <a:pt x="137909" y="141846"/>
                </a:lnTo>
                <a:lnTo>
                  <a:pt x="134823" y="150863"/>
                </a:lnTo>
                <a:lnTo>
                  <a:pt x="133248" y="157975"/>
                </a:lnTo>
                <a:lnTo>
                  <a:pt x="136118" y="160870"/>
                </a:lnTo>
                <a:lnTo>
                  <a:pt x="151828" y="160870"/>
                </a:lnTo>
                <a:lnTo>
                  <a:pt x="179070" y="159588"/>
                </a:lnTo>
                <a:lnTo>
                  <a:pt x="245414" y="149720"/>
                </a:lnTo>
                <a:lnTo>
                  <a:pt x="296545" y="123253"/>
                </a:lnTo>
                <a:lnTo>
                  <a:pt x="347903" y="85432"/>
                </a:lnTo>
                <a:lnTo>
                  <a:pt x="357695" y="77939"/>
                </a:lnTo>
                <a:lnTo>
                  <a:pt x="364718" y="79082"/>
                </a:lnTo>
                <a:lnTo>
                  <a:pt x="408597" y="109969"/>
                </a:lnTo>
                <a:lnTo>
                  <a:pt x="436143" y="147180"/>
                </a:lnTo>
                <a:lnTo>
                  <a:pt x="442620" y="156565"/>
                </a:lnTo>
                <a:lnTo>
                  <a:pt x="447649" y="163728"/>
                </a:lnTo>
                <a:lnTo>
                  <a:pt x="450786" y="168122"/>
                </a:lnTo>
                <a:lnTo>
                  <a:pt x="451827" y="169443"/>
                </a:lnTo>
                <a:lnTo>
                  <a:pt x="454444" y="159588"/>
                </a:lnTo>
                <a:lnTo>
                  <a:pt x="455434" y="145084"/>
                </a:lnTo>
                <a:close/>
              </a:path>
              <a:path w="602614" h="668655">
                <a:moveTo>
                  <a:pt x="602437" y="517753"/>
                </a:moveTo>
                <a:lnTo>
                  <a:pt x="584784" y="469734"/>
                </a:lnTo>
                <a:lnTo>
                  <a:pt x="539305" y="434149"/>
                </a:lnTo>
                <a:lnTo>
                  <a:pt x="503123" y="414667"/>
                </a:lnTo>
                <a:lnTo>
                  <a:pt x="464832" y="398729"/>
                </a:lnTo>
                <a:lnTo>
                  <a:pt x="425462" y="385953"/>
                </a:lnTo>
                <a:lnTo>
                  <a:pt x="364032" y="371983"/>
                </a:lnTo>
                <a:lnTo>
                  <a:pt x="301218" y="367131"/>
                </a:lnTo>
                <a:lnTo>
                  <a:pt x="269735" y="368719"/>
                </a:lnTo>
                <a:lnTo>
                  <a:pt x="207505" y="378155"/>
                </a:lnTo>
                <a:lnTo>
                  <a:pt x="138074" y="399122"/>
                </a:lnTo>
                <a:lnTo>
                  <a:pt x="100507" y="415493"/>
                </a:lnTo>
                <a:lnTo>
                  <a:pt x="64452" y="434987"/>
                </a:lnTo>
                <a:lnTo>
                  <a:pt x="30124" y="457504"/>
                </a:lnTo>
                <a:lnTo>
                  <a:pt x="2311" y="500430"/>
                </a:lnTo>
                <a:lnTo>
                  <a:pt x="0" y="517753"/>
                </a:lnTo>
                <a:lnTo>
                  <a:pt x="0" y="668362"/>
                </a:lnTo>
                <a:lnTo>
                  <a:pt x="602437" y="668362"/>
                </a:lnTo>
                <a:lnTo>
                  <a:pt x="602437" y="517753"/>
                </a:lnTo>
                <a:close/>
              </a:path>
            </a:pathLst>
          </a:custGeom>
          <a:solidFill>
            <a:srgbClr val="00AFEF"/>
          </a:solidFill>
        </p:spPr>
        <p:txBody>
          <a:bodyPr wrap="square" lIns="0" tIns="0" rIns="0" bIns="0" rtlCol="0"/>
          <a:lstStyle/>
          <a:p>
            <a:endParaRPr/>
          </a:p>
        </p:txBody>
      </p:sp>
      <p:grpSp>
        <p:nvGrpSpPr>
          <p:cNvPr id="16" name="object 13">
            <a:extLst>
              <a:ext uri="{FF2B5EF4-FFF2-40B4-BE49-F238E27FC236}">
                <a16:creationId xmlns:a16="http://schemas.microsoft.com/office/drawing/2014/main" id="{FE13A622-42E3-256D-2E56-06630B5DCF1C}"/>
              </a:ext>
            </a:extLst>
          </p:cNvPr>
          <p:cNvGrpSpPr/>
          <p:nvPr/>
        </p:nvGrpSpPr>
        <p:grpSpPr>
          <a:xfrm>
            <a:off x="1187573" y="3608289"/>
            <a:ext cx="489584" cy="634365"/>
            <a:chOff x="1187573" y="3608289"/>
            <a:chExt cx="489584" cy="634365"/>
          </a:xfrm>
        </p:grpSpPr>
        <p:sp>
          <p:nvSpPr>
            <p:cNvPr id="17" name="object 14">
              <a:extLst>
                <a:ext uri="{FF2B5EF4-FFF2-40B4-BE49-F238E27FC236}">
                  <a16:creationId xmlns:a16="http://schemas.microsoft.com/office/drawing/2014/main" id="{D592F84E-3430-9BBF-8BD3-55AF5E23A5E0}"/>
                </a:ext>
              </a:extLst>
            </p:cNvPr>
            <p:cNvSpPr/>
            <p:nvPr/>
          </p:nvSpPr>
          <p:spPr>
            <a:xfrm>
              <a:off x="1187573" y="3979065"/>
              <a:ext cx="489584" cy="264160"/>
            </a:xfrm>
            <a:custGeom>
              <a:avLst/>
              <a:gdLst/>
              <a:ahLst/>
              <a:cxnLst/>
              <a:rect l="l" t="t" r="r" b="b"/>
              <a:pathLst>
                <a:path w="489585" h="264160">
                  <a:moveTo>
                    <a:pt x="244737" y="0"/>
                  </a:moveTo>
                  <a:lnTo>
                    <a:pt x="193475" y="5321"/>
                  </a:lnTo>
                  <a:lnTo>
                    <a:pt x="143736" y="18827"/>
                  </a:lnTo>
                  <a:lnTo>
                    <a:pt x="80698" y="48919"/>
                  </a:lnTo>
                  <a:lnTo>
                    <a:pt x="24473" y="90371"/>
                  </a:lnTo>
                  <a:lnTo>
                    <a:pt x="1588" y="133971"/>
                  </a:lnTo>
                  <a:lnTo>
                    <a:pt x="0" y="150619"/>
                  </a:lnTo>
                  <a:lnTo>
                    <a:pt x="0" y="263584"/>
                  </a:lnTo>
                  <a:lnTo>
                    <a:pt x="235324" y="263584"/>
                  </a:lnTo>
                  <a:lnTo>
                    <a:pt x="235324" y="76910"/>
                  </a:lnTo>
                  <a:lnTo>
                    <a:pt x="141971" y="122159"/>
                  </a:lnTo>
                  <a:lnTo>
                    <a:pt x="136896" y="121515"/>
                  </a:lnTo>
                  <a:lnTo>
                    <a:pt x="132676" y="118471"/>
                  </a:lnTo>
                  <a:lnTo>
                    <a:pt x="131326" y="115185"/>
                  </a:lnTo>
                  <a:lnTo>
                    <a:pt x="143453" y="39067"/>
                  </a:lnTo>
                  <a:lnTo>
                    <a:pt x="186282" y="26170"/>
                  </a:lnTo>
                  <a:lnTo>
                    <a:pt x="205355" y="45998"/>
                  </a:lnTo>
                  <a:lnTo>
                    <a:pt x="229704" y="56606"/>
                  </a:lnTo>
                  <a:lnTo>
                    <a:pt x="256253" y="57308"/>
                  </a:lnTo>
                  <a:lnTo>
                    <a:pt x="281926" y="47421"/>
                  </a:lnTo>
                  <a:lnTo>
                    <a:pt x="293918" y="37766"/>
                  </a:lnTo>
                  <a:lnTo>
                    <a:pt x="303474" y="25699"/>
                  </a:lnTo>
                  <a:lnTo>
                    <a:pt x="346021" y="39067"/>
                  </a:lnTo>
                  <a:lnTo>
                    <a:pt x="358242" y="115185"/>
                  </a:lnTo>
                  <a:lnTo>
                    <a:pt x="356893" y="118472"/>
                  </a:lnTo>
                  <a:lnTo>
                    <a:pt x="350837" y="122143"/>
                  </a:lnTo>
                  <a:lnTo>
                    <a:pt x="345080" y="121249"/>
                  </a:lnTo>
                  <a:lnTo>
                    <a:pt x="254150" y="76910"/>
                  </a:lnTo>
                  <a:lnTo>
                    <a:pt x="254150" y="263584"/>
                  </a:lnTo>
                  <a:lnTo>
                    <a:pt x="489475" y="263584"/>
                  </a:lnTo>
                  <a:lnTo>
                    <a:pt x="489475" y="150620"/>
                  </a:lnTo>
                  <a:lnTo>
                    <a:pt x="475476" y="103410"/>
                  </a:lnTo>
                  <a:lnTo>
                    <a:pt x="438352" y="67533"/>
                  </a:lnTo>
                  <a:lnTo>
                    <a:pt x="378436" y="31591"/>
                  </a:lnTo>
                  <a:lnTo>
                    <a:pt x="321197" y="10752"/>
                  </a:lnTo>
                  <a:lnTo>
                    <a:pt x="270545" y="1310"/>
                  </a:lnTo>
                  <a:lnTo>
                    <a:pt x="244737" y="0"/>
                  </a:lnTo>
                  <a:close/>
                </a:path>
              </a:pathLst>
            </a:custGeom>
            <a:solidFill>
              <a:srgbClr val="C00000"/>
            </a:solidFill>
          </p:spPr>
          <p:txBody>
            <a:bodyPr wrap="square" lIns="0" tIns="0" rIns="0" bIns="0" rtlCol="0"/>
            <a:lstStyle/>
            <a:p>
              <a:endParaRPr/>
            </a:p>
          </p:txBody>
        </p:sp>
        <p:pic>
          <p:nvPicPr>
            <p:cNvPr id="18" name="object 15">
              <a:extLst>
                <a:ext uri="{FF2B5EF4-FFF2-40B4-BE49-F238E27FC236}">
                  <a16:creationId xmlns:a16="http://schemas.microsoft.com/office/drawing/2014/main" id="{8A06029A-E576-1468-6606-ED540D9EE00E}"/>
                </a:ext>
              </a:extLst>
            </p:cNvPr>
            <p:cNvPicPr/>
            <p:nvPr/>
          </p:nvPicPr>
          <p:blipFill>
            <a:blip r:embed="rId9" cstate="print"/>
            <a:stretch>
              <a:fillRect/>
            </a:stretch>
          </p:blipFill>
          <p:spPr>
            <a:xfrm>
              <a:off x="1334698" y="3757372"/>
              <a:ext cx="195601" cy="184003"/>
            </a:xfrm>
            <a:prstGeom prst="rect">
              <a:avLst/>
            </a:prstGeom>
          </p:spPr>
        </p:pic>
        <p:sp>
          <p:nvSpPr>
            <p:cNvPr id="19" name="object 16">
              <a:extLst>
                <a:ext uri="{FF2B5EF4-FFF2-40B4-BE49-F238E27FC236}">
                  <a16:creationId xmlns:a16="http://schemas.microsoft.com/office/drawing/2014/main" id="{5B86F4EA-23BF-D202-254C-11D1FAA8956D}"/>
                </a:ext>
              </a:extLst>
            </p:cNvPr>
            <p:cNvSpPr/>
            <p:nvPr/>
          </p:nvSpPr>
          <p:spPr>
            <a:xfrm>
              <a:off x="1229351" y="3608289"/>
              <a:ext cx="406400" cy="399415"/>
            </a:xfrm>
            <a:custGeom>
              <a:avLst/>
              <a:gdLst/>
              <a:ahLst/>
              <a:cxnLst/>
              <a:rect l="l" t="t" r="r" b="b"/>
              <a:pathLst>
                <a:path w="406400" h="399414">
                  <a:moveTo>
                    <a:pt x="193319" y="0"/>
                  </a:moveTo>
                  <a:lnTo>
                    <a:pt x="150058" y="8157"/>
                  </a:lnTo>
                  <a:lnTo>
                    <a:pt x="111549" y="26470"/>
                  </a:lnTo>
                  <a:lnTo>
                    <a:pt x="79218" y="53416"/>
                  </a:lnTo>
                  <a:lnTo>
                    <a:pt x="54487" y="87472"/>
                  </a:lnTo>
                  <a:lnTo>
                    <a:pt x="38782" y="127116"/>
                  </a:lnTo>
                  <a:lnTo>
                    <a:pt x="33525" y="171487"/>
                  </a:lnTo>
                  <a:lnTo>
                    <a:pt x="33936" y="203396"/>
                  </a:lnTo>
                  <a:lnTo>
                    <a:pt x="36255" y="222318"/>
                  </a:lnTo>
                  <a:lnTo>
                    <a:pt x="40457" y="240912"/>
                  </a:lnTo>
                  <a:lnTo>
                    <a:pt x="46515" y="259034"/>
                  </a:lnTo>
                  <a:lnTo>
                    <a:pt x="38914" y="267278"/>
                  </a:lnTo>
                  <a:lnTo>
                    <a:pt x="35191" y="277443"/>
                  </a:lnTo>
                  <a:lnTo>
                    <a:pt x="35550" y="288263"/>
                  </a:lnTo>
                  <a:lnTo>
                    <a:pt x="40193" y="298470"/>
                  </a:lnTo>
                  <a:lnTo>
                    <a:pt x="42805" y="302079"/>
                  </a:lnTo>
                  <a:lnTo>
                    <a:pt x="46225" y="305013"/>
                  </a:lnTo>
                  <a:lnTo>
                    <a:pt x="50186" y="307045"/>
                  </a:lnTo>
                  <a:lnTo>
                    <a:pt x="48677" y="323513"/>
                  </a:lnTo>
                  <a:lnTo>
                    <a:pt x="29416" y="362895"/>
                  </a:lnTo>
                  <a:lnTo>
                    <a:pt x="2141" y="381358"/>
                  </a:lnTo>
                  <a:lnTo>
                    <a:pt x="0" y="386920"/>
                  </a:lnTo>
                  <a:lnTo>
                    <a:pt x="3388" y="394561"/>
                  </a:lnTo>
                  <a:lnTo>
                    <a:pt x="6032" y="396609"/>
                  </a:lnTo>
                  <a:lnTo>
                    <a:pt x="25995" y="399056"/>
                  </a:lnTo>
                  <a:lnTo>
                    <a:pt x="45033" y="398811"/>
                  </a:lnTo>
                  <a:lnTo>
                    <a:pt x="83295" y="386414"/>
                  </a:lnTo>
                  <a:lnTo>
                    <a:pt x="99594" y="353127"/>
                  </a:lnTo>
                  <a:lnTo>
                    <a:pt x="98993" y="341978"/>
                  </a:lnTo>
                  <a:lnTo>
                    <a:pt x="96250" y="331155"/>
                  </a:lnTo>
                  <a:lnTo>
                    <a:pt x="88089" y="314066"/>
                  </a:lnTo>
                  <a:lnTo>
                    <a:pt x="86073" y="306597"/>
                  </a:lnTo>
                  <a:lnTo>
                    <a:pt x="85485" y="298949"/>
                  </a:lnTo>
                  <a:lnTo>
                    <a:pt x="91313" y="283432"/>
                  </a:lnTo>
                  <a:lnTo>
                    <a:pt x="91447" y="274983"/>
                  </a:lnTo>
                  <a:lnTo>
                    <a:pt x="88960" y="268260"/>
                  </a:lnTo>
                  <a:lnTo>
                    <a:pt x="84356" y="263082"/>
                  </a:lnTo>
                  <a:lnTo>
                    <a:pt x="91461" y="244122"/>
                  </a:lnTo>
                  <a:lnTo>
                    <a:pt x="96363" y="224542"/>
                  </a:lnTo>
                  <a:lnTo>
                    <a:pt x="99027" y="204534"/>
                  </a:lnTo>
                  <a:lnTo>
                    <a:pt x="99416" y="169980"/>
                  </a:lnTo>
                  <a:lnTo>
                    <a:pt x="124121" y="166930"/>
                  </a:lnTo>
                  <a:lnTo>
                    <a:pt x="144210" y="158284"/>
                  </a:lnTo>
                  <a:lnTo>
                    <a:pt x="159128" y="144802"/>
                  </a:lnTo>
                  <a:lnTo>
                    <a:pt x="168319" y="127242"/>
                  </a:lnTo>
                  <a:lnTo>
                    <a:pt x="177732" y="95235"/>
                  </a:lnTo>
                  <a:lnTo>
                    <a:pt x="189310" y="127619"/>
                  </a:lnTo>
                  <a:lnTo>
                    <a:pt x="212281" y="158425"/>
                  </a:lnTo>
                  <a:lnTo>
                    <a:pt x="248895" y="170075"/>
                  </a:lnTo>
                  <a:lnTo>
                    <a:pt x="307914" y="170075"/>
                  </a:lnTo>
                  <a:lnTo>
                    <a:pt x="308289" y="204657"/>
                  </a:lnTo>
                  <a:lnTo>
                    <a:pt x="310964" y="224786"/>
                  </a:lnTo>
                  <a:lnTo>
                    <a:pt x="315904" y="244483"/>
                  </a:lnTo>
                  <a:lnTo>
                    <a:pt x="323069" y="263553"/>
                  </a:lnTo>
                  <a:lnTo>
                    <a:pt x="318519" y="268762"/>
                  </a:lnTo>
                  <a:lnTo>
                    <a:pt x="316040" y="275461"/>
                  </a:lnTo>
                  <a:lnTo>
                    <a:pt x="316668" y="289629"/>
                  </a:lnTo>
                  <a:lnTo>
                    <a:pt x="321939" y="299419"/>
                  </a:lnTo>
                  <a:lnTo>
                    <a:pt x="321382" y="307076"/>
                  </a:lnTo>
                  <a:lnTo>
                    <a:pt x="319374" y="314552"/>
                  </a:lnTo>
                  <a:lnTo>
                    <a:pt x="311174" y="331626"/>
                  </a:lnTo>
                  <a:lnTo>
                    <a:pt x="308432" y="342449"/>
                  </a:lnTo>
                  <a:lnTo>
                    <a:pt x="317703" y="380642"/>
                  </a:lnTo>
                  <a:lnTo>
                    <a:pt x="361992" y="398877"/>
                  </a:lnTo>
                  <a:lnTo>
                    <a:pt x="380872" y="399048"/>
                  </a:lnTo>
                  <a:lnTo>
                    <a:pt x="402844" y="396271"/>
                  </a:lnTo>
                  <a:lnTo>
                    <a:pt x="406295" y="391415"/>
                  </a:lnTo>
                  <a:lnTo>
                    <a:pt x="404915" y="383178"/>
                  </a:lnTo>
                  <a:lnTo>
                    <a:pt x="402860" y="380535"/>
                  </a:lnTo>
                  <a:lnTo>
                    <a:pt x="399879" y="379248"/>
                  </a:lnTo>
                  <a:lnTo>
                    <a:pt x="387791" y="372106"/>
                  </a:lnTo>
                  <a:lnTo>
                    <a:pt x="362227" y="339522"/>
                  </a:lnTo>
                  <a:lnTo>
                    <a:pt x="356673" y="307045"/>
                  </a:lnTo>
                  <a:lnTo>
                    <a:pt x="365444" y="300056"/>
                  </a:lnTo>
                  <a:lnTo>
                    <a:pt x="370670" y="290575"/>
                  </a:lnTo>
                  <a:lnTo>
                    <a:pt x="360344" y="259034"/>
                  </a:lnTo>
                  <a:lnTo>
                    <a:pt x="366379" y="240905"/>
                  </a:lnTo>
                  <a:lnTo>
                    <a:pt x="370572" y="222312"/>
                  </a:lnTo>
                  <a:lnTo>
                    <a:pt x="372898" y="203394"/>
                  </a:lnTo>
                  <a:lnTo>
                    <a:pt x="373334" y="167439"/>
                  </a:lnTo>
                  <a:lnTo>
                    <a:pt x="363508" y="114903"/>
                  </a:lnTo>
                  <a:lnTo>
                    <a:pt x="344154" y="75462"/>
                  </a:lnTo>
                  <a:lnTo>
                    <a:pt x="315754" y="42731"/>
                  </a:lnTo>
                  <a:lnTo>
                    <a:pt x="280012" y="18230"/>
                  </a:lnTo>
                  <a:lnTo>
                    <a:pt x="238632" y="3479"/>
                  </a:lnTo>
                  <a:lnTo>
                    <a:pt x="193319" y="0"/>
                  </a:lnTo>
                  <a:close/>
                </a:path>
              </a:pathLst>
            </a:custGeom>
            <a:solidFill>
              <a:srgbClr val="C00000"/>
            </a:solidFill>
          </p:spPr>
          <p:txBody>
            <a:bodyPr wrap="square" lIns="0" tIns="0" rIns="0" bIns="0" rtlCol="0"/>
            <a:lstStyle/>
            <a:p>
              <a:endParaRPr/>
            </a:p>
          </p:txBody>
        </p:sp>
      </p:grpSp>
      <p:sp>
        <p:nvSpPr>
          <p:cNvPr id="20" name="object 17">
            <a:extLst>
              <a:ext uri="{FF2B5EF4-FFF2-40B4-BE49-F238E27FC236}">
                <a16:creationId xmlns:a16="http://schemas.microsoft.com/office/drawing/2014/main" id="{287406E1-5610-77EA-71C3-9C13C33FF953}"/>
              </a:ext>
            </a:extLst>
          </p:cNvPr>
          <p:cNvSpPr txBox="1"/>
          <p:nvPr/>
        </p:nvSpPr>
        <p:spPr>
          <a:xfrm>
            <a:off x="916939" y="1485646"/>
            <a:ext cx="11033760" cy="2982227"/>
          </a:xfrm>
          <a:prstGeom prst="rect">
            <a:avLst/>
          </a:prstGeom>
        </p:spPr>
        <p:txBody>
          <a:bodyPr vert="horz" wrap="square" lIns="0" tIns="12065" rIns="0" bIns="0" rtlCol="0">
            <a:spAutoFit/>
          </a:bodyPr>
          <a:lstStyle/>
          <a:p>
            <a:pPr marL="241300" indent="-229235">
              <a:lnSpc>
                <a:spcPct val="100000"/>
              </a:lnSpc>
              <a:spcBef>
                <a:spcPts val="95"/>
              </a:spcBef>
              <a:buFont typeface="Arial"/>
              <a:buChar char="•"/>
              <a:tabLst>
                <a:tab pos="241935" algn="l"/>
              </a:tabLst>
            </a:pPr>
            <a:r>
              <a:rPr lang="zh-CN" altLang="en-US" sz="2800" dirty="0">
                <a:latin typeface="Calibri"/>
                <a:cs typeface="Calibri"/>
              </a:rPr>
              <a:t>场景</a:t>
            </a:r>
            <a:r>
              <a:rPr sz="2800" spc="-80" dirty="0">
                <a:latin typeface="Calibri"/>
                <a:cs typeface="Calibri"/>
              </a:rPr>
              <a:t> </a:t>
            </a:r>
            <a:r>
              <a:rPr sz="2800" dirty="0">
                <a:latin typeface="Calibri"/>
                <a:cs typeface="Calibri"/>
              </a:rPr>
              <a:t>4:</a:t>
            </a:r>
            <a:r>
              <a:rPr sz="2800" spc="-80" dirty="0">
                <a:latin typeface="Calibri"/>
                <a:cs typeface="Calibri"/>
              </a:rPr>
              <a:t> </a:t>
            </a:r>
            <a:r>
              <a:rPr lang="zh-CN" altLang="en-US" sz="2800" dirty="0">
                <a:latin typeface="Calibri"/>
                <a:cs typeface="Calibri"/>
              </a:rPr>
              <a:t>用户生成内容</a:t>
            </a:r>
            <a:r>
              <a:rPr sz="2800" spc="-10" dirty="0">
                <a:latin typeface="Calibri"/>
                <a:cs typeface="Calibri"/>
              </a:rPr>
              <a:t>/</a:t>
            </a:r>
            <a:r>
              <a:rPr lang="zh-CN" altLang="en-US" sz="2800" spc="-10" dirty="0">
                <a:latin typeface="Calibri"/>
                <a:cs typeface="Calibri"/>
              </a:rPr>
              <a:t>社交互动</a:t>
            </a:r>
            <a:endParaRPr sz="4400" dirty="0">
              <a:latin typeface="Calibri"/>
              <a:cs typeface="Calibri"/>
            </a:endParaRPr>
          </a:p>
          <a:p>
            <a:pPr marL="5944235">
              <a:lnSpc>
                <a:spcPct val="100000"/>
              </a:lnSpc>
            </a:pPr>
            <a:r>
              <a:rPr lang="zh-CN" altLang="en-US" sz="2000" b="1" spc="-10" dirty="0">
                <a:latin typeface="Calibri"/>
                <a:cs typeface="Calibri"/>
              </a:rPr>
              <a:t>传统社交媒体</a:t>
            </a:r>
            <a:r>
              <a:rPr sz="2000" b="1" spc="-10" dirty="0">
                <a:latin typeface="Calibri"/>
                <a:cs typeface="Calibri"/>
              </a:rPr>
              <a:t>:</a:t>
            </a:r>
            <a:endParaRPr sz="2000" dirty="0">
              <a:latin typeface="Calibri"/>
              <a:cs typeface="Calibri"/>
            </a:endParaRPr>
          </a:p>
          <a:p>
            <a:pPr marL="6230620" lvl="1" indent="-287020">
              <a:lnSpc>
                <a:spcPct val="100000"/>
              </a:lnSpc>
              <a:spcBef>
                <a:spcPts val="600"/>
              </a:spcBef>
              <a:buFont typeface="Arial"/>
              <a:buChar char="•"/>
              <a:tabLst>
                <a:tab pos="6230620" algn="l"/>
                <a:tab pos="6231255" algn="l"/>
              </a:tabLst>
            </a:pPr>
            <a:r>
              <a:rPr lang="zh-CN" altLang="en-US" sz="2000" dirty="0">
                <a:latin typeface="Calibri"/>
                <a:cs typeface="Calibri"/>
              </a:rPr>
              <a:t>内容创作者得不到公平补偿</a:t>
            </a:r>
          </a:p>
          <a:p>
            <a:pPr marL="6230620" lvl="1" indent="-287020">
              <a:lnSpc>
                <a:spcPct val="100000"/>
              </a:lnSpc>
              <a:spcBef>
                <a:spcPts val="600"/>
              </a:spcBef>
              <a:buFont typeface="Arial"/>
              <a:buChar char="•"/>
              <a:tabLst>
                <a:tab pos="6230620" algn="l"/>
                <a:tab pos="6231255" algn="l"/>
              </a:tabLst>
            </a:pPr>
            <a:r>
              <a:rPr lang="zh-CN" altLang="en-US" sz="2000" dirty="0">
                <a:latin typeface="Calibri"/>
                <a:cs typeface="Calibri"/>
              </a:rPr>
              <a:t>平台不披露真实的消费情况</a:t>
            </a:r>
          </a:p>
          <a:p>
            <a:pPr marL="6230620" lvl="1" indent="-287020">
              <a:lnSpc>
                <a:spcPct val="100000"/>
              </a:lnSpc>
              <a:spcBef>
                <a:spcPts val="600"/>
              </a:spcBef>
              <a:buFont typeface="Arial"/>
              <a:buChar char="•"/>
              <a:tabLst>
                <a:tab pos="6230620" algn="l"/>
                <a:tab pos="6231255" algn="l"/>
              </a:tabLst>
            </a:pPr>
            <a:r>
              <a:rPr lang="zh-CN" altLang="en-US" sz="2000" dirty="0">
                <a:latin typeface="Calibri"/>
                <a:cs typeface="Calibri"/>
              </a:rPr>
              <a:t>内容很容易被他人盗用</a:t>
            </a:r>
          </a:p>
          <a:p>
            <a:pPr marL="6230620" lvl="1" indent="-287020">
              <a:lnSpc>
                <a:spcPct val="100000"/>
              </a:lnSpc>
              <a:spcBef>
                <a:spcPts val="600"/>
              </a:spcBef>
              <a:buFont typeface="Arial"/>
              <a:buChar char="•"/>
              <a:tabLst>
                <a:tab pos="6230620" algn="l"/>
                <a:tab pos="6231255" algn="l"/>
              </a:tabLst>
            </a:pPr>
            <a:r>
              <a:rPr lang="zh-CN" altLang="en-US" sz="2000" dirty="0">
                <a:latin typeface="Calibri"/>
                <a:cs typeface="Calibri"/>
              </a:rPr>
              <a:t>我们能有一个公平的系统吗？</a:t>
            </a:r>
          </a:p>
          <a:p>
            <a:pPr marL="6230620" lvl="1" indent="-287020">
              <a:lnSpc>
                <a:spcPct val="100000"/>
              </a:lnSpc>
              <a:spcBef>
                <a:spcPts val="600"/>
              </a:spcBef>
              <a:buFont typeface="Arial"/>
              <a:buChar char="•"/>
              <a:tabLst>
                <a:tab pos="6230620" algn="l"/>
                <a:tab pos="6231255" algn="l"/>
              </a:tabLst>
            </a:pPr>
            <a:r>
              <a:rPr lang="zh-CN" altLang="en-US" sz="2000" dirty="0">
                <a:latin typeface="Calibri"/>
                <a:cs typeface="Calibri"/>
              </a:rPr>
              <a:t>可以，如果：</a:t>
            </a:r>
            <a:r>
              <a:rPr lang="zh-CN" altLang="en-US" sz="2000" b="1" dirty="0">
                <a:solidFill>
                  <a:srgbClr val="FF0000"/>
                </a:solidFill>
                <a:latin typeface="Calibri"/>
                <a:cs typeface="Calibri"/>
              </a:rPr>
              <a:t>跟踪并认可所有的贡献和消费！</a:t>
            </a:r>
            <a:endParaRPr sz="2000" b="1" dirty="0">
              <a:solidFill>
                <a:srgbClr val="FF0000"/>
              </a:solidFill>
              <a:latin typeface="Calibri"/>
              <a:cs typeface="Calibri"/>
            </a:endParaRPr>
          </a:p>
        </p:txBody>
      </p:sp>
      <p:pic>
        <p:nvPicPr>
          <p:cNvPr id="23" name="object 18">
            <a:extLst>
              <a:ext uri="{FF2B5EF4-FFF2-40B4-BE49-F238E27FC236}">
                <a16:creationId xmlns:a16="http://schemas.microsoft.com/office/drawing/2014/main" id="{5128E3E0-F491-EB2A-52A3-37B69B9FE6FC}"/>
              </a:ext>
            </a:extLst>
          </p:cNvPr>
          <p:cNvPicPr/>
          <p:nvPr/>
        </p:nvPicPr>
        <p:blipFill>
          <a:blip r:embed="rId10" cstate="print"/>
          <a:stretch>
            <a:fillRect/>
          </a:stretch>
        </p:blipFill>
        <p:spPr>
          <a:xfrm>
            <a:off x="2874264" y="3208020"/>
            <a:ext cx="1556003" cy="586739"/>
          </a:xfrm>
          <a:prstGeom prst="rect">
            <a:avLst/>
          </a:prstGeom>
        </p:spPr>
      </p:pic>
      <p:pic>
        <p:nvPicPr>
          <p:cNvPr id="24" name="object 19">
            <a:extLst>
              <a:ext uri="{FF2B5EF4-FFF2-40B4-BE49-F238E27FC236}">
                <a16:creationId xmlns:a16="http://schemas.microsoft.com/office/drawing/2014/main" id="{D14D9440-58A1-936C-DDC2-E763F5EC4244}"/>
              </a:ext>
            </a:extLst>
          </p:cNvPr>
          <p:cNvPicPr/>
          <p:nvPr/>
        </p:nvPicPr>
        <p:blipFill>
          <a:blip r:embed="rId11" cstate="print"/>
          <a:stretch>
            <a:fillRect/>
          </a:stretch>
        </p:blipFill>
        <p:spPr>
          <a:xfrm>
            <a:off x="2189519" y="4090246"/>
            <a:ext cx="1125386" cy="222616"/>
          </a:xfrm>
          <a:prstGeom prst="rect">
            <a:avLst/>
          </a:prstGeom>
        </p:spPr>
      </p:pic>
      <p:pic>
        <p:nvPicPr>
          <p:cNvPr id="25" name="object 20">
            <a:extLst>
              <a:ext uri="{FF2B5EF4-FFF2-40B4-BE49-F238E27FC236}">
                <a16:creationId xmlns:a16="http://schemas.microsoft.com/office/drawing/2014/main" id="{15E8C326-0CC9-E845-4D1C-DA4470276462}"/>
              </a:ext>
            </a:extLst>
          </p:cNvPr>
          <p:cNvPicPr/>
          <p:nvPr/>
        </p:nvPicPr>
        <p:blipFill>
          <a:blip r:embed="rId12" cstate="print"/>
          <a:stretch>
            <a:fillRect/>
          </a:stretch>
        </p:blipFill>
        <p:spPr>
          <a:xfrm>
            <a:off x="3653028" y="4107179"/>
            <a:ext cx="1528572" cy="746760"/>
          </a:xfrm>
          <a:prstGeom prst="rect">
            <a:avLst/>
          </a:prstGeom>
        </p:spPr>
      </p:pic>
      <p:sp>
        <p:nvSpPr>
          <p:cNvPr id="26" name="object 21">
            <a:extLst>
              <a:ext uri="{FF2B5EF4-FFF2-40B4-BE49-F238E27FC236}">
                <a16:creationId xmlns:a16="http://schemas.microsoft.com/office/drawing/2014/main" id="{40689D3E-71A6-9BA7-E655-94E9BFA6FF03}"/>
              </a:ext>
            </a:extLst>
          </p:cNvPr>
          <p:cNvSpPr txBox="1">
            <a:spLocks/>
          </p:cNvSpPr>
          <p:nvPr/>
        </p:nvSpPr>
        <p:spPr>
          <a:xfrm>
            <a:off x="11068811" y="6465214"/>
            <a:ext cx="244475" cy="177800"/>
          </a:xfrm>
          <a:prstGeom prst="rect">
            <a:avLst/>
          </a:prstGeom>
        </p:spPr>
        <p:txBody>
          <a:bodyPr vert="horz" wrap="square" lIns="0" tIns="0" rIns="0" bIns="0" rtlCol="0">
            <a:spAutoFit/>
          </a:bodyPr>
          <a:lstStyle>
            <a:defPPr>
              <a:defRPr lang="zh-CN" kern="0"/>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US" altLang="zh-CN" spc="-25" smtClean="0"/>
              <a:pPr marL="38100">
                <a:lnSpc>
                  <a:spcPts val="1240"/>
                </a:lnSpc>
              </a:pPr>
              <a:t>12</a:t>
            </a:fld>
            <a:endParaRPr lang="en-US" spc="-25" dirty="0"/>
          </a:p>
        </p:txBody>
      </p:sp>
    </p:spTree>
    <p:custDataLst>
      <p:tags r:id="rId1"/>
    </p:custDataLst>
    <p:extLst>
      <p:ext uri="{BB962C8B-B14F-4D97-AF65-F5344CB8AC3E}">
        <p14:creationId xmlns:p14="http://schemas.microsoft.com/office/powerpoint/2010/main" val="4065267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3"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1" name="组合 10"/>
          <p:cNvGrpSpPr/>
          <p:nvPr/>
        </p:nvGrpSpPr>
        <p:grpSpPr>
          <a:xfrm>
            <a:off x="0" y="127651"/>
            <a:ext cx="281652" cy="663919"/>
            <a:chOff x="0" y="127651"/>
            <a:chExt cx="281652" cy="663919"/>
          </a:xfrm>
        </p:grpSpPr>
        <p:sp>
          <p:nvSpPr>
            <p:cNvPr id="12" name="任意多边形: 形状 11"/>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21" name="任意多边形: 形状 20"/>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2" name="文本框 14"/>
          <p:cNvSpPr txBox="1"/>
          <p:nvPr/>
        </p:nvSpPr>
        <p:spPr>
          <a:xfrm>
            <a:off x="473075" y="198120"/>
            <a:ext cx="2905125"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000000"/>
                </a:solidFill>
                <a:latin typeface="微软雅黑" panose="020B0503020204020204" charset="-122"/>
                <a:ea typeface="微软雅黑" panose="020B0503020204020204" charset="-122"/>
                <a:cs typeface="+mn-ea"/>
                <a:sym typeface="+mn-lt"/>
              </a:rPr>
              <a:t>可能的场景</a:t>
            </a:r>
          </a:p>
        </p:txBody>
      </p:sp>
      <p:sp>
        <p:nvSpPr>
          <p:cNvPr id="2" name="object 3">
            <a:extLst>
              <a:ext uri="{FF2B5EF4-FFF2-40B4-BE49-F238E27FC236}">
                <a16:creationId xmlns:a16="http://schemas.microsoft.com/office/drawing/2014/main" id="{3D7911D3-24F2-9575-6275-95C8201FF50E}"/>
              </a:ext>
            </a:extLst>
          </p:cNvPr>
          <p:cNvSpPr txBox="1"/>
          <p:nvPr/>
        </p:nvSpPr>
        <p:spPr>
          <a:xfrm>
            <a:off x="916939" y="1485646"/>
            <a:ext cx="2786380" cy="452120"/>
          </a:xfrm>
          <a:prstGeom prst="rect">
            <a:avLst/>
          </a:prstGeom>
        </p:spPr>
        <p:txBody>
          <a:bodyPr vert="horz" wrap="square" lIns="0" tIns="12065" rIns="0" bIns="0" rtlCol="0">
            <a:spAutoFit/>
          </a:bodyPr>
          <a:lstStyle/>
          <a:p>
            <a:pPr marL="241300" indent="-229235">
              <a:lnSpc>
                <a:spcPct val="100000"/>
              </a:lnSpc>
              <a:spcBef>
                <a:spcPts val="95"/>
              </a:spcBef>
              <a:buFont typeface="Arial"/>
              <a:buChar char="•"/>
              <a:tabLst>
                <a:tab pos="241935" algn="l"/>
              </a:tabLst>
            </a:pPr>
            <a:r>
              <a:rPr lang="zh-CN" altLang="en-US" sz="2800" dirty="0">
                <a:latin typeface="Calibri"/>
                <a:cs typeface="Calibri"/>
              </a:rPr>
              <a:t>场景</a:t>
            </a:r>
            <a:r>
              <a:rPr sz="2800" spc="-60" dirty="0">
                <a:latin typeface="Calibri"/>
                <a:cs typeface="Calibri"/>
              </a:rPr>
              <a:t> </a:t>
            </a:r>
            <a:r>
              <a:rPr sz="2800" dirty="0">
                <a:latin typeface="Calibri"/>
                <a:cs typeface="Calibri"/>
              </a:rPr>
              <a:t>5:</a:t>
            </a:r>
            <a:r>
              <a:rPr sz="2800" spc="-60" dirty="0">
                <a:latin typeface="Calibri"/>
                <a:cs typeface="Calibri"/>
              </a:rPr>
              <a:t> </a:t>
            </a:r>
            <a:r>
              <a:rPr lang="zh-CN" altLang="en-US" sz="2800" spc="-20" dirty="0">
                <a:latin typeface="Calibri"/>
                <a:cs typeface="Calibri"/>
              </a:rPr>
              <a:t>游戏</a:t>
            </a:r>
            <a:endParaRPr sz="2800" dirty="0">
              <a:latin typeface="Calibri"/>
              <a:cs typeface="Calibri"/>
            </a:endParaRPr>
          </a:p>
        </p:txBody>
      </p:sp>
      <p:sp>
        <p:nvSpPr>
          <p:cNvPr id="5" name="object 4">
            <a:extLst>
              <a:ext uri="{FF2B5EF4-FFF2-40B4-BE49-F238E27FC236}">
                <a16:creationId xmlns:a16="http://schemas.microsoft.com/office/drawing/2014/main" id="{CB82E371-ECD6-223E-CA6E-5FE38F585B21}"/>
              </a:ext>
            </a:extLst>
          </p:cNvPr>
          <p:cNvSpPr txBox="1"/>
          <p:nvPr/>
        </p:nvSpPr>
        <p:spPr>
          <a:xfrm>
            <a:off x="6848602" y="2523845"/>
            <a:ext cx="5183505" cy="1936428"/>
          </a:xfrm>
          <a:prstGeom prst="rect">
            <a:avLst/>
          </a:prstGeom>
        </p:spPr>
        <p:txBody>
          <a:bodyPr vert="horz" wrap="square" lIns="0" tIns="88900" rIns="0" bIns="0" rtlCol="0">
            <a:spAutoFit/>
          </a:bodyPr>
          <a:lstStyle/>
          <a:p>
            <a:pPr marL="12700">
              <a:lnSpc>
                <a:spcPct val="100000"/>
              </a:lnSpc>
              <a:spcBef>
                <a:spcPts val="700"/>
              </a:spcBef>
            </a:pPr>
            <a:r>
              <a:rPr lang="zh-CN" altLang="en-US" sz="2000" b="1" dirty="0">
                <a:latin typeface="Calibri"/>
                <a:cs typeface="Calibri"/>
              </a:rPr>
              <a:t>中心化的游戏运营商</a:t>
            </a:r>
            <a:r>
              <a:rPr sz="2000" b="1" spc="-10" dirty="0">
                <a:latin typeface="Calibri"/>
                <a:cs typeface="Calibri"/>
              </a:rPr>
              <a:t>:</a:t>
            </a:r>
            <a:endParaRPr sz="2000" dirty="0">
              <a:latin typeface="Calibri"/>
              <a:cs typeface="Calibri"/>
            </a:endParaRPr>
          </a:p>
          <a:p>
            <a:pPr marL="299085" indent="-287020">
              <a:lnSpc>
                <a:spcPct val="100000"/>
              </a:lnSpc>
              <a:spcBef>
                <a:spcPts val="600"/>
              </a:spcBef>
              <a:buFont typeface="Arial"/>
              <a:buChar char="•"/>
              <a:tabLst>
                <a:tab pos="299085" algn="l"/>
                <a:tab pos="299720" algn="l"/>
              </a:tabLst>
            </a:pPr>
            <a:r>
              <a:rPr lang="zh-CN" altLang="en-US" sz="2000" dirty="0">
                <a:latin typeface="Calibri"/>
                <a:cs typeface="Calibri"/>
              </a:rPr>
              <a:t>遭受服务器故障</a:t>
            </a:r>
          </a:p>
          <a:p>
            <a:pPr marL="299085" indent="-287020">
              <a:lnSpc>
                <a:spcPct val="100000"/>
              </a:lnSpc>
              <a:spcBef>
                <a:spcPts val="600"/>
              </a:spcBef>
              <a:buFont typeface="Arial"/>
              <a:buChar char="•"/>
              <a:tabLst>
                <a:tab pos="299085" algn="l"/>
                <a:tab pos="299720" algn="l"/>
              </a:tabLst>
            </a:pPr>
            <a:r>
              <a:rPr lang="zh-CN" altLang="en-US" sz="2000" dirty="0">
                <a:latin typeface="Calibri"/>
                <a:cs typeface="Calibri"/>
              </a:rPr>
              <a:t>游戏公司可以操控游戏</a:t>
            </a:r>
          </a:p>
          <a:p>
            <a:pPr marL="299085" indent="-287020">
              <a:lnSpc>
                <a:spcPct val="100000"/>
              </a:lnSpc>
              <a:spcBef>
                <a:spcPts val="600"/>
              </a:spcBef>
              <a:buFont typeface="Arial"/>
              <a:buChar char="•"/>
              <a:tabLst>
                <a:tab pos="299085" algn="l"/>
                <a:tab pos="299720" algn="l"/>
              </a:tabLst>
            </a:pPr>
            <a:r>
              <a:rPr lang="zh-CN" altLang="en-US" sz="2000" dirty="0">
                <a:latin typeface="Calibri"/>
                <a:cs typeface="Calibri"/>
              </a:rPr>
              <a:t>用户数据在平台间难以转移</a:t>
            </a:r>
          </a:p>
          <a:p>
            <a:pPr marL="299085" indent="-287020">
              <a:lnSpc>
                <a:spcPct val="100000"/>
              </a:lnSpc>
              <a:spcBef>
                <a:spcPts val="600"/>
              </a:spcBef>
              <a:buFont typeface="Arial"/>
              <a:buChar char="•"/>
              <a:tabLst>
                <a:tab pos="299085" algn="l"/>
                <a:tab pos="299720" algn="l"/>
              </a:tabLst>
            </a:pPr>
            <a:r>
              <a:rPr lang="zh-CN" altLang="en-US" sz="2000" dirty="0">
                <a:latin typeface="Calibri"/>
                <a:cs typeface="Calibri"/>
              </a:rPr>
              <a:t>需要一个</a:t>
            </a:r>
            <a:r>
              <a:rPr lang="zh-CN" altLang="en-US" sz="2000" b="1" dirty="0">
                <a:solidFill>
                  <a:srgbClr val="FF0000"/>
                </a:solidFill>
                <a:latin typeface="Calibri"/>
                <a:cs typeface="Calibri"/>
              </a:rPr>
              <a:t>透明的去中心化平台！</a:t>
            </a:r>
            <a:endParaRPr sz="2000" b="1" dirty="0">
              <a:solidFill>
                <a:srgbClr val="FF0000"/>
              </a:solidFill>
              <a:latin typeface="Calibri"/>
              <a:cs typeface="Calibri"/>
            </a:endParaRPr>
          </a:p>
        </p:txBody>
      </p:sp>
      <p:pic>
        <p:nvPicPr>
          <p:cNvPr id="6" name="object 5">
            <a:extLst>
              <a:ext uri="{FF2B5EF4-FFF2-40B4-BE49-F238E27FC236}">
                <a16:creationId xmlns:a16="http://schemas.microsoft.com/office/drawing/2014/main" id="{630D53C0-D1D1-FA5B-DCC4-5177A48F549A}"/>
              </a:ext>
            </a:extLst>
          </p:cNvPr>
          <p:cNvPicPr/>
          <p:nvPr/>
        </p:nvPicPr>
        <p:blipFill>
          <a:blip r:embed="rId8" cstate="print"/>
          <a:stretch>
            <a:fillRect/>
          </a:stretch>
        </p:blipFill>
        <p:spPr>
          <a:xfrm>
            <a:off x="803148" y="2167127"/>
            <a:ext cx="5292852" cy="2977896"/>
          </a:xfrm>
          <a:prstGeom prst="rect">
            <a:avLst/>
          </a:prstGeom>
        </p:spPr>
      </p:pic>
      <p:sp>
        <p:nvSpPr>
          <p:cNvPr id="7" name="object 6">
            <a:extLst>
              <a:ext uri="{FF2B5EF4-FFF2-40B4-BE49-F238E27FC236}">
                <a16:creationId xmlns:a16="http://schemas.microsoft.com/office/drawing/2014/main" id="{08D230F8-7017-05FF-8EB4-B617FE080303}"/>
              </a:ext>
            </a:extLst>
          </p:cNvPr>
          <p:cNvSpPr txBox="1">
            <a:spLocks/>
          </p:cNvSpPr>
          <p:nvPr/>
        </p:nvSpPr>
        <p:spPr>
          <a:xfrm>
            <a:off x="11068811" y="6465214"/>
            <a:ext cx="244475" cy="177800"/>
          </a:xfrm>
          <a:prstGeom prst="rect">
            <a:avLst/>
          </a:prstGeom>
        </p:spPr>
        <p:txBody>
          <a:bodyPr vert="horz" wrap="square" lIns="0" tIns="0" rIns="0" bIns="0" rtlCol="0">
            <a:spAutoFit/>
          </a:bodyPr>
          <a:lstStyle>
            <a:defPPr>
              <a:defRPr lang="zh-CN" kern="0"/>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US" altLang="zh-CN" spc="-25" smtClean="0"/>
              <a:pPr marL="38100">
                <a:lnSpc>
                  <a:spcPts val="1240"/>
                </a:lnSpc>
              </a:pPr>
              <a:t>13</a:t>
            </a:fld>
            <a:endParaRPr lang="en-US" spc="-25" dirty="0"/>
          </a:p>
        </p:txBody>
      </p:sp>
    </p:spTree>
    <p:custDataLst>
      <p:tags r:id="rId1"/>
    </p:custDataLst>
    <p:extLst>
      <p:ext uri="{BB962C8B-B14F-4D97-AF65-F5344CB8AC3E}">
        <p14:creationId xmlns:p14="http://schemas.microsoft.com/office/powerpoint/2010/main" val="2868593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3"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1" name="组合 10"/>
          <p:cNvGrpSpPr/>
          <p:nvPr/>
        </p:nvGrpSpPr>
        <p:grpSpPr>
          <a:xfrm>
            <a:off x="0" y="127651"/>
            <a:ext cx="281652" cy="663919"/>
            <a:chOff x="0" y="127651"/>
            <a:chExt cx="281652" cy="663919"/>
          </a:xfrm>
        </p:grpSpPr>
        <p:sp>
          <p:nvSpPr>
            <p:cNvPr id="12" name="任意多边形: 形状 11"/>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21" name="任意多边形: 形状 20"/>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2" name="文本框 14"/>
          <p:cNvSpPr txBox="1"/>
          <p:nvPr/>
        </p:nvSpPr>
        <p:spPr>
          <a:xfrm>
            <a:off x="473075" y="198120"/>
            <a:ext cx="2905125" cy="52322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000000"/>
                </a:solidFill>
                <a:latin typeface="微软雅黑" panose="020B0503020204020204" charset="-122"/>
                <a:ea typeface="微软雅黑" panose="020B0503020204020204" charset="-122"/>
                <a:cs typeface="+mn-ea"/>
                <a:sym typeface="+mn-lt"/>
              </a:rPr>
              <a:t>关键问题</a:t>
            </a:r>
          </a:p>
        </p:txBody>
      </p:sp>
      <p:sp>
        <p:nvSpPr>
          <p:cNvPr id="2" name="object 4">
            <a:extLst>
              <a:ext uri="{FF2B5EF4-FFF2-40B4-BE49-F238E27FC236}">
                <a16:creationId xmlns:a16="http://schemas.microsoft.com/office/drawing/2014/main" id="{9D803929-5377-0477-C127-43C33C522518}"/>
              </a:ext>
            </a:extLst>
          </p:cNvPr>
          <p:cNvSpPr txBox="1">
            <a:spLocks/>
          </p:cNvSpPr>
          <p:nvPr/>
        </p:nvSpPr>
        <p:spPr>
          <a:xfrm>
            <a:off x="11068811" y="6465214"/>
            <a:ext cx="244475" cy="177800"/>
          </a:xfrm>
          <a:prstGeom prst="rect">
            <a:avLst/>
          </a:prstGeom>
        </p:spPr>
        <p:txBody>
          <a:bodyPr vert="horz" wrap="square" lIns="0" tIns="0" rIns="0" bIns="0" rtlCol="0">
            <a:spAutoFit/>
          </a:bodyPr>
          <a:lstStyle>
            <a:defPPr>
              <a:defRPr lang="zh-CN" kern="0"/>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US" altLang="zh-CN" spc="-25" smtClean="0"/>
              <a:pPr marL="38100">
                <a:lnSpc>
                  <a:spcPts val="1240"/>
                </a:lnSpc>
              </a:pPr>
              <a:t>14</a:t>
            </a:fld>
            <a:endParaRPr lang="en-US" spc="-25" dirty="0"/>
          </a:p>
        </p:txBody>
      </p:sp>
      <p:sp>
        <p:nvSpPr>
          <p:cNvPr id="5" name="object 3">
            <a:extLst>
              <a:ext uri="{FF2B5EF4-FFF2-40B4-BE49-F238E27FC236}">
                <a16:creationId xmlns:a16="http://schemas.microsoft.com/office/drawing/2014/main" id="{7A29BADB-5DCC-51F6-C1EE-D54D5DE467DD}"/>
              </a:ext>
            </a:extLst>
          </p:cNvPr>
          <p:cNvSpPr txBox="1"/>
          <p:nvPr/>
        </p:nvSpPr>
        <p:spPr>
          <a:xfrm>
            <a:off x="916939" y="1399692"/>
            <a:ext cx="8231505" cy="1570943"/>
          </a:xfrm>
          <a:prstGeom prst="rect">
            <a:avLst/>
          </a:prstGeom>
        </p:spPr>
        <p:txBody>
          <a:bodyPr vert="horz" wrap="square" lIns="0" tIns="97790" rIns="0" bIns="0" rtlCol="0">
            <a:spAutoFit/>
          </a:bodyPr>
          <a:lstStyle/>
          <a:p>
            <a:pPr marL="12700">
              <a:lnSpc>
                <a:spcPct val="100000"/>
              </a:lnSpc>
              <a:spcBef>
                <a:spcPts val="770"/>
              </a:spcBef>
            </a:pPr>
            <a:r>
              <a:rPr lang="zh-CN" altLang="en-US" sz="2800" dirty="0">
                <a:latin typeface="Calibri"/>
                <a:cs typeface="Calibri"/>
              </a:rPr>
              <a:t>在一下情况下如何在分布式各方之间建立</a:t>
            </a:r>
            <a:r>
              <a:rPr lang="zh-CN" altLang="en-US" sz="2800" b="1" dirty="0">
                <a:solidFill>
                  <a:srgbClr val="FF0000"/>
                </a:solidFill>
                <a:latin typeface="Calibri"/>
                <a:cs typeface="Calibri"/>
              </a:rPr>
              <a:t>信任</a:t>
            </a:r>
            <a:r>
              <a:rPr sz="2800" spc="-10" dirty="0">
                <a:latin typeface="Calibri"/>
                <a:cs typeface="Calibri"/>
              </a:rPr>
              <a:t>:</a:t>
            </a:r>
            <a:endParaRPr sz="2800" dirty="0">
              <a:latin typeface="Calibri"/>
              <a:cs typeface="Calibri"/>
            </a:endParaRPr>
          </a:p>
          <a:p>
            <a:pPr marL="241300" indent="-229235">
              <a:lnSpc>
                <a:spcPct val="100000"/>
              </a:lnSpc>
              <a:spcBef>
                <a:spcPts val="675"/>
              </a:spcBef>
              <a:buFont typeface="Arial"/>
              <a:buChar char="•"/>
              <a:tabLst>
                <a:tab pos="241935" algn="l"/>
              </a:tabLst>
            </a:pPr>
            <a:r>
              <a:rPr lang="zh-CN" altLang="en-US" sz="2800" dirty="0">
                <a:latin typeface="Calibri"/>
                <a:cs typeface="Calibri"/>
              </a:rPr>
              <a:t>每个参与方都不信任其他参与方</a:t>
            </a:r>
          </a:p>
          <a:p>
            <a:pPr marL="241300" indent="-229235">
              <a:lnSpc>
                <a:spcPct val="100000"/>
              </a:lnSpc>
              <a:spcBef>
                <a:spcPts val="675"/>
              </a:spcBef>
              <a:buFont typeface="Arial"/>
              <a:buChar char="•"/>
              <a:tabLst>
                <a:tab pos="241935" algn="l"/>
              </a:tabLst>
            </a:pPr>
            <a:r>
              <a:rPr lang="zh-CN" altLang="en-US" sz="2800" dirty="0">
                <a:latin typeface="Calibri"/>
                <a:cs typeface="Calibri"/>
              </a:rPr>
              <a:t>没有可信的第三方</a:t>
            </a:r>
            <a:r>
              <a:rPr lang="en-US" altLang="zh-CN" sz="2800" dirty="0">
                <a:latin typeface="Calibri"/>
                <a:cs typeface="Calibri"/>
              </a:rPr>
              <a:t>/</a:t>
            </a:r>
            <a:r>
              <a:rPr lang="zh-CN" altLang="en-US" sz="2800" dirty="0">
                <a:latin typeface="Calibri"/>
                <a:cs typeface="Calibri"/>
              </a:rPr>
              <a:t>中介？</a:t>
            </a:r>
            <a:endParaRPr sz="2800" dirty="0">
              <a:latin typeface="Calibri"/>
              <a:cs typeface="Calibri"/>
            </a:endParaRPr>
          </a:p>
        </p:txBody>
      </p:sp>
      <p:pic>
        <p:nvPicPr>
          <p:cNvPr id="6" name="图片 1">
            <a:extLst>
              <a:ext uri="{FF2B5EF4-FFF2-40B4-BE49-F238E27FC236}">
                <a16:creationId xmlns:a16="http://schemas.microsoft.com/office/drawing/2014/main" id="{17A38DA0-B34B-1BF4-F1BE-854680CE7C3C}"/>
              </a:ext>
            </a:extLst>
          </p:cNvPr>
          <p:cNvPicPr>
            <a:picLocks noChangeAspect="1"/>
          </p:cNvPicPr>
          <p:nvPr/>
        </p:nvPicPr>
        <p:blipFill>
          <a:blip r:embed="rId8"/>
          <a:stretch>
            <a:fillRect/>
          </a:stretch>
        </p:blipFill>
        <p:spPr>
          <a:xfrm>
            <a:off x="6256987" y="3648987"/>
            <a:ext cx="4934062" cy="2555801"/>
          </a:xfrm>
          <a:prstGeom prst="rect">
            <a:avLst/>
          </a:prstGeom>
        </p:spPr>
      </p:pic>
    </p:spTree>
    <p:custDataLst>
      <p:tags r:id="rId1"/>
    </p:custDataLst>
    <p:extLst>
      <p:ext uri="{BB962C8B-B14F-4D97-AF65-F5344CB8AC3E}">
        <p14:creationId xmlns:p14="http://schemas.microsoft.com/office/powerpoint/2010/main" val="406229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3"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1" name="组合 10"/>
          <p:cNvGrpSpPr/>
          <p:nvPr/>
        </p:nvGrpSpPr>
        <p:grpSpPr>
          <a:xfrm>
            <a:off x="0" y="127651"/>
            <a:ext cx="281652" cy="663919"/>
            <a:chOff x="0" y="127651"/>
            <a:chExt cx="281652" cy="663919"/>
          </a:xfrm>
        </p:grpSpPr>
        <p:sp>
          <p:nvSpPr>
            <p:cNvPr id="12" name="任意多边形: 形状 11"/>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21" name="任意多边形: 形状 20"/>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2" name="文本框 14"/>
          <p:cNvSpPr txBox="1"/>
          <p:nvPr/>
        </p:nvSpPr>
        <p:spPr>
          <a:xfrm>
            <a:off x="473075" y="198120"/>
            <a:ext cx="2905125" cy="52322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000000"/>
                </a:solidFill>
                <a:latin typeface="微软雅黑" panose="020B0503020204020204" charset="-122"/>
                <a:ea typeface="微软雅黑" panose="020B0503020204020204" charset="-122"/>
                <a:cs typeface="+mn-ea"/>
                <a:sym typeface="+mn-lt"/>
              </a:rPr>
              <a:t>我们想要解决的</a:t>
            </a:r>
          </a:p>
        </p:txBody>
      </p:sp>
      <p:sp>
        <p:nvSpPr>
          <p:cNvPr id="2" name="object 4">
            <a:extLst>
              <a:ext uri="{FF2B5EF4-FFF2-40B4-BE49-F238E27FC236}">
                <a16:creationId xmlns:a16="http://schemas.microsoft.com/office/drawing/2014/main" id="{9D803929-5377-0477-C127-43C33C522518}"/>
              </a:ext>
            </a:extLst>
          </p:cNvPr>
          <p:cNvSpPr txBox="1">
            <a:spLocks/>
          </p:cNvSpPr>
          <p:nvPr/>
        </p:nvSpPr>
        <p:spPr>
          <a:xfrm>
            <a:off x="11068811" y="6465214"/>
            <a:ext cx="244475" cy="177800"/>
          </a:xfrm>
          <a:prstGeom prst="rect">
            <a:avLst/>
          </a:prstGeom>
        </p:spPr>
        <p:txBody>
          <a:bodyPr vert="horz" wrap="square" lIns="0" tIns="0" rIns="0" bIns="0" rtlCol="0">
            <a:spAutoFit/>
          </a:bodyPr>
          <a:lstStyle>
            <a:defPPr>
              <a:defRPr lang="zh-CN" kern="0"/>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US" altLang="zh-CN" spc="-25" smtClean="0"/>
              <a:pPr marL="38100">
                <a:lnSpc>
                  <a:spcPts val="1240"/>
                </a:lnSpc>
              </a:pPr>
              <a:t>15</a:t>
            </a:fld>
            <a:endParaRPr lang="en-US" spc="-25" dirty="0"/>
          </a:p>
        </p:txBody>
      </p:sp>
      <p:sp>
        <p:nvSpPr>
          <p:cNvPr id="6" name="object 3">
            <a:extLst>
              <a:ext uri="{FF2B5EF4-FFF2-40B4-BE49-F238E27FC236}">
                <a16:creationId xmlns:a16="http://schemas.microsoft.com/office/drawing/2014/main" id="{3480226F-C9A3-4531-F6AE-59CA59039EFE}"/>
              </a:ext>
            </a:extLst>
          </p:cNvPr>
          <p:cNvSpPr txBox="1"/>
          <p:nvPr/>
        </p:nvSpPr>
        <p:spPr>
          <a:xfrm>
            <a:off x="916939" y="1399692"/>
            <a:ext cx="9917430" cy="3838230"/>
          </a:xfrm>
          <a:prstGeom prst="rect">
            <a:avLst/>
          </a:prstGeom>
        </p:spPr>
        <p:txBody>
          <a:bodyPr vert="horz" wrap="square" lIns="0" tIns="97790" rIns="0" bIns="0" rtlCol="0">
            <a:spAutoFit/>
          </a:bodyPr>
          <a:lstStyle/>
          <a:p>
            <a:pPr marL="12700">
              <a:lnSpc>
                <a:spcPct val="100000"/>
              </a:lnSpc>
              <a:spcBef>
                <a:spcPts val="770"/>
              </a:spcBef>
            </a:pPr>
            <a:r>
              <a:rPr lang="zh-CN" altLang="en-US" sz="2800" dirty="0">
                <a:latin typeface="Calibri"/>
                <a:cs typeface="Calibri"/>
              </a:rPr>
              <a:t>我们需要一个这样的系统</a:t>
            </a:r>
            <a:r>
              <a:rPr sz="2800" spc="-10" dirty="0">
                <a:latin typeface="Calibri"/>
                <a:cs typeface="Calibri"/>
              </a:rPr>
              <a:t>:</a:t>
            </a:r>
            <a:endParaRPr sz="2800" dirty="0">
              <a:latin typeface="Calibri"/>
              <a:cs typeface="Calibri"/>
            </a:endParaRPr>
          </a:p>
          <a:p>
            <a:pPr marL="241300" indent="-229235">
              <a:lnSpc>
                <a:spcPct val="100000"/>
              </a:lnSpc>
              <a:spcBef>
                <a:spcPts val="675"/>
              </a:spcBef>
              <a:buFont typeface="Arial"/>
              <a:buChar char="•"/>
              <a:tabLst>
                <a:tab pos="241935" algn="l"/>
              </a:tabLst>
            </a:pPr>
            <a:r>
              <a:rPr lang="zh-CN" altLang="en-US" sz="2400" dirty="0">
                <a:latin typeface="Calibri"/>
                <a:cs typeface="Calibri"/>
              </a:rPr>
              <a:t>这是一个有多个用户的</a:t>
            </a:r>
            <a:r>
              <a:rPr lang="zh-CN" altLang="en-US" sz="2400" dirty="0">
                <a:solidFill>
                  <a:srgbClr val="FF0000"/>
                </a:solidFill>
                <a:latin typeface="Calibri"/>
                <a:cs typeface="Calibri"/>
              </a:rPr>
              <a:t>去中心化</a:t>
            </a:r>
            <a:r>
              <a:rPr lang="zh-CN" altLang="en-US" sz="2400" dirty="0">
                <a:latin typeface="Calibri"/>
                <a:cs typeface="Calibri"/>
              </a:rPr>
              <a:t>系统；</a:t>
            </a:r>
          </a:p>
          <a:p>
            <a:pPr marL="241300" indent="-229235">
              <a:lnSpc>
                <a:spcPct val="100000"/>
              </a:lnSpc>
              <a:spcBef>
                <a:spcPts val="675"/>
              </a:spcBef>
              <a:buFont typeface="Arial"/>
              <a:buChar char="•"/>
              <a:tabLst>
                <a:tab pos="241935" algn="l"/>
              </a:tabLst>
            </a:pPr>
            <a:r>
              <a:rPr lang="zh-CN" altLang="en-US" sz="2400" dirty="0">
                <a:latin typeface="Calibri"/>
                <a:cs typeface="Calibri"/>
              </a:rPr>
              <a:t>每个成员都可以</a:t>
            </a:r>
            <a:r>
              <a:rPr lang="zh-CN" altLang="en-US" sz="2400" dirty="0">
                <a:solidFill>
                  <a:srgbClr val="FF0000"/>
                </a:solidFill>
                <a:latin typeface="Calibri"/>
                <a:cs typeface="Calibri"/>
              </a:rPr>
              <a:t>追踪</a:t>
            </a:r>
            <a:r>
              <a:rPr lang="zh-CN" altLang="en-US" sz="2400" dirty="0">
                <a:latin typeface="Calibri"/>
                <a:cs typeface="Calibri"/>
              </a:rPr>
              <a:t>所有历史系统记录和交易；</a:t>
            </a:r>
          </a:p>
          <a:p>
            <a:pPr marL="241300" indent="-229235">
              <a:lnSpc>
                <a:spcPct val="100000"/>
              </a:lnSpc>
              <a:spcBef>
                <a:spcPts val="675"/>
              </a:spcBef>
              <a:buFont typeface="Arial"/>
              <a:buChar char="•"/>
              <a:tabLst>
                <a:tab pos="241935" algn="l"/>
              </a:tabLst>
            </a:pPr>
            <a:r>
              <a:rPr lang="zh-CN" altLang="en-US" sz="2400" dirty="0">
                <a:latin typeface="Calibri"/>
                <a:cs typeface="Calibri"/>
              </a:rPr>
              <a:t>记录一旦确认就</a:t>
            </a:r>
            <a:r>
              <a:rPr lang="zh-CN" altLang="en-US" sz="2400" dirty="0">
                <a:solidFill>
                  <a:srgbClr val="FF0000"/>
                </a:solidFill>
                <a:latin typeface="Calibri"/>
                <a:cs typeface="Calibri"/>
              </a:rPr>
              <a:t>不可更改</a:t>
            </a:r>
            <a:r>
              <a:rPr lang="zh-CN" altLang="en-US" sz="2400" dirty="0">
                <a:latin typeface="Calibri"/>
                <a:cs typeface="Calibri"/>
              </a:rPr>
              <a:t>；</a:t>
            </a:r>
          </a:p>
          <a:p>
            <a:pPr marL="241300" indent="-229235">
              <a:lnSpc>
                <a:spcPct val="100000"/>
              </a:lnSpc>
              <a:spcBef>
                <a:spcPts val="675"/>
              </a:spcBef>
              <a:buFont typeface="Arial"/>
              <a:buChar char="•"/>
              <a:tabLst>
                <a:tab pos="241935" algn="l"/>
              </a:tabLst>
            </a:pPr>
            <a:r>
              <a:rPr lang="zh-CN" altLang="en-US" sz="2400" dirty="0">
                <a:latin typeface="Calibri"/>
                <a:cs typeface="Calibri"/>
              </a:rPr>
              <a:t>用户可以有效达成对确认记录的</a:t>
            </a:r>
            <a:r>
              <a:rPr lang="zh-CN" altLang="en-US" sz="2400" dirty="0">
                <a:solidFill>
                  <a:srgbClr val="FF0000"/>
                </a:solidFill>
                <a:latin typeface="Calibri"/>
                <a:cs typeface="Calibri"/>
              </a:rPr>
              <a:t>共识</a:t>
            </a:r>
            <a:r>
              <a:rPr lang="zh-CN" altLang="en-US" sz="2400" dirty="0">
                <a:latin typeface="Calibri"/>
                <a:cs typeface="Calibri"/>
              </a:rPr>
              <a:t>。</a:t>
            </a:r>
          </a:p>
          <a:p>
            <a:pPr marL="241300" indent="-229235">
              <a:lnSpc>
                <a:spcPct val="100000"/>
              </a:lnSpc>
              <a:spcBef>
                <a:spcPts val="675"/>
              </a:spcBef>
              <a:buFont typeface="Arial"/>
              <a:buChar char="•"/>
              <a:tabLst>
                <a:tab pos="241935" algn="l"/>
              </a:tabLst>
            </a:pPr>
            <a:endParaRPr lang="zh-CN" altLang="en-US" sz="2800" dirty="0">
              <a:latin typeface="Calibri"/>
              <a:cs typeface="Calibri"/>
            </a:endParaRPr>
          </a:p>
          <a:p>
            <a:pPr marL="12065">
              <a:lnSpc>
                <a:spcPct val="100000"/>
              </a:lnSpc>
              <a:spcBef>
                <a:spcPts val="675"/>
              </a:spcBef>
              <a:tabLst>
                <a:tab pos="241935" algn="l"/>
              </a:tabLst>
            </a:pPr>
            <a:r>
              <a:rPr lang="zh-CN" altLang="en-US" sz="2800" b="1" dirty="0">
                <a:latin typeface="Calibri"/>
                <a:cs typeface="Calibri"/>
              </a:rPr>
              <a:t>这需要对网络结构和数据结构进行</a:t>
            </a:r>
            <a:r>
              <a:rPr lang="zh-CN" altLang="en-US" sz="2800" b="1" dirty="0">
                <a:solidFill>
                  <a:srgbClr val="0070C0"/>
                </a:solidFill>
                <a:latin typeface="Calibri"/>
                <a:cs typeface="Calibri"/>
              </a:rPr>
              <a:t>根本性的重新设计</a:t>
            </a:r>
            <a:r>
              <a:rPr lang="en-US" altLang="zh-CN" sz="2800" b="1" dirty="0">
                <a:latin typeface="Calibri"/>
                <a:cs typeface="Calibri"/>
              </a:rPr>
              <a:t>——</a:t>
            </a:r>
            <a:r>
              <a:rPr lang="zh-CN" altLang="en-US" sz="2800" b="1" dirty="0">
                <a:solidFill>
                  <a:srgbClr val="FF0000"/>
                </a:solidFill>
                <a:latin typeface="Calibri"/>
                <a:cs typeface="Calibri"/>
              </a:rPr>
              <a:t>区块链</a:t>
            </a:r>
            <a:r>
              <a:rPr lang="zh-CN" altLang="en-US" sz="2800" b="1" dirty="0">
                <a:latin typeface="Calibri"/>
                <a:cs typeface="Calibri"/>
              </a:rPr>
              <a:t>可以提供帮助！</a:t>
            </a:r>
            <a:endParaRPr lang="en-US" sz="2800" b="1" dirty="0">
              <a:latin typeface="Calibri"/>
              <a:cs typeface="Calibri"/>
            </a:endParaRPr>
          </a:p>
        </p:txBody>
      </p:sp>
    </p:spTree>
    <p:custDataLst>
      <p:tags r:id="rId1"/>
    </p:custDataLst>
    <p:extLst>
      <p:ext uri="{BB962C8B-B14F-4D97-AF65-F5344CB8AC3E}">
        <p14:creationId xmlns:p14="http://schemas.microsoft.com/office/powerpoint/2010/main" val="226012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3"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14" name="文本框 13"/>
          <p:cNvSpPr txBox="1">
            <a:spLocks noChangeArrowheads="1"/>
          </p:cNvSpPr>
          <p:nvPr/>
        </p:nvSpPr>
        <p:spPr bwMode="auto">
          <a:xfrm>
            <a:off x="853440" y="1339215"/>
            <a:ext cx="6442710"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50000"/>
              </a:lnSpc>
              <a:spcBef>
                <a:spcPts val="1800"/>
              </a:spcBef>
            </a:pPr>
            <a:r>
              <a:rPr lang="zh-CN" altLang="en-US" sz="2000" b="1" dirty="0">
                <a:solidFill>
                  <a:srgbClr val="000000"/>
                </a:solidFill>
                <a:latin typeface="微软雅黑" panose="020B0503020204020204" charset="-122"/>
                <a:ea typeface="微软雅黑" panose="020B0503020204020204" charset="-122"/>
                <a:cs typeface="+mn-ea"/>
                <a:sym typeface="+mn-lt"/>
              </a:rPr>
              <a:t>区块链</a:t>
            </a:r>
            <a:r>
              <a:rPr lang="zh-CN" altLang="en-US" sz="2000" dirty="0">
                <a:solidFill>
                  <a:srgbClr val="000000"/>
                </a:solidFill>
                <a:latin typeface="微软雅黑" panose="020B0503020204020204" charset="-122"/>
                <a:ea typeface="微软雅黑" panose="020B0503020204020204" charset="-122"/>
                <a:cs typeface="+mn-ea"/>
                <a:sym typeface="+mn-lt"/>
              </a:rPr>
              <a:t>（blockchain）是一种按照时间顺序将若干数据区块相连的链式、无中心、不可篡改、不可伪造、集体维护、全程留下痕迹、交易可以追溯的分布式账本（数据库）。即一种</a:t>
            </a:r>
            <a:r>
              <a:rPr lang="zh-CN" altLang="en-US" sz="2000" b="1" dirty="0">
                <a:solidFill>
                  <a:srgbClr val="000000"/>
                </a:solidFill>
                <a:latin typeface="微软雅黑" panose="020B0503020204020204" charset="-122"/>
                <a:ea typeface="微软雅黑" panose="020B0503020204020204" charset="-122"/>
                <a:cs typeface="+mn-ea"/>
                <a:sym typeface="+mn-lt"/>
              </a:rPr>
              <a:t>去中心化（</a:t>
            </a:r>
            <a:r>
              <a:rPr lang="en-US" altLang="zh-CN" sz="2000" b="1" dirty="0">
                <a:solidFill>
                  <a:srgbClr val="000000"/>
                </a:solidFill>
                <a:latin typeface="微软雅黑" panose="020B0503020204020204" charset="-122"/>
                <a:ea typeface="微软雅黑" panose="020B0503020204020204" charset="-122"/>
                <a:cs typeface="+mn-ea"/>
                <a:sym typeface="+mn-lt"/>
              </a:rPr>
              <a:t>decentralized</a:t>
            </a:r>
            <a:r>
              <a:rPr lang="zh-CN" altLang="en-US" sz="2000" b="1" dirty="0">
                <a:solidFill>
                  <a:srgbClr val="000000"/>
                </a:solidFill>
                <a:latin typeface="微软雅黑" panose="020B0503020204020204" charset="-122"/>
                <a:ea typeface="微软雅黑" panose="020B0503020204020204" charset="-122"/>
                <a:cs typeface="+mn-ea"/>
                <a:sym typeface="+mn-lt"/>
              </a:rPr>
              <a:t>）</a:t>
            </a:r>
            <a:r>
              <a:rPr lang="zh-CN" altLang="en-US" sz="2000" dirty="0">
                <a:solidFill>
                  <a:srgbClr val="000000"/>
                </a:solidFill>
                <a:latin typeface="微软雅黑" panose="020B0503020204020204" charset="-122"/>
                <a:ea typeface="微软雅黑" panose="020B0503020204020204" charset="-122"/>
                <a:cs typeface="+mn-ea"/>
                <a:sym typeface="+mn-lt"/>
              </a:rPr>
              <a:t>的</a:t>
            </a:r>
            <a:r>
              <a:rPr lang="zh-CN" altLang="en-US" sz="2000" b="1" dirty="0">
                <a:solidFill>
                  <a:srgbClr val="000000"/>
                </a:solidFill>
                <a:latin typeface="微软雅黑" panose="020B0503020204020204" charset="-122"/>
                <a:ea typeface="微软雅黑" panose="020B0503020204020204" charset="-122"/>
                <a:cs typeface="+mn-ea"/>
                <a:sym typeface="+mn-lt"/>
              </a:rPr>
              <a:t>分布（</a:t>
            </a:r>
            <a:r>
              <a:rPr lang="en-US" altLang="zh-CN" sz="2000" b="1" dirty="0">
                <a:solidFill>
                  <a:srgbClr val="000000"/>
                </a:solidFill>
                <a:latin typeface="微软雅黑" panose="020B0503020204020204" charset="-122"/>
                <a:ea typeface="微软雅黑" panose="020B0503020204020204" charset="-122"/>
                <a:cs typeface="+mn-ea"/>
                <a:sym typeface="+mn-lt"/>
              </a:rPr>
              <a:t>distributed</a:t>
            </a:r>
            <a:r>
              <a:rPr lang="zh-CN" altLang="en-US" sz="2000" b="1" dirty="0">
                <a:solidFill>
                  <a:srgbClr val="000000"/>
                </a:solidFill>
                <a:latin typeface="微软雅黑" panose="020B0503020204020204" charset="-122"/>
                <a:ea typeface="微软雅黑" panose="020B0503020204020204" charset="-122"/>
                <a:cs typeface="+mn-ea"/>
                <a:sym typeface="+mn-lt"/>
              </a:rPr>
              <a:t>）式账本</a:t>
            </a:r>
            <a:r>
              <a:rPr lang="zh-CN" altLang="en-US" sz="2000" dirty="0">
                <a:solidFill>
                  <a:srgbClr val="000000"/>
                </a:solidFill>
                <a:latin typeface="微软雅黑" panose="020B0503020204020204" charset="-122"/>
                <a:ea typeface="微软雅黑" panose="020B0503020204020204" charset="-122"/>
                <a:cs typeface="+mn-ea"/>
                <a:sym typeface="+mn-lt"/>
              </a:rPr>
              <a:t>，记录交易和数据，通过一套标准自证而不需要第三方来验证。区块链建构在一个平等的端对端网络上，所有人都能平等地获取全部数据，但对数据中的信息具有有限的获取权限。</a:t>
            </a:r>
          </a:p>
          <a:p>
            <a:pPr indent="0" fontAlgn="auto">
              <a:lnSpc>
                <a:spcPct val="150000"/>
              </a:lnSpc>
              <a:spcBef>
                <a:spcPts val="1800"/>
              </a:spcBef>
            </a:pPr>
            <a:r>
              <a:rPr lang="zh-CN" altLang="en-US" sz="2000" dirty="0">
                <a:solidFill>
                  <a:srgbClr val="000000"/>
                </a:solidFill>
                <a:latin typeface="微软雅黑" panose="020B0503020204020204" charset="-122"/>
                <a:ea typeface="微软雅黑" panose="020B0503020204020204" charset="-122"/>
                <a:cs typeface="+mn-ea"/>
                <a:sym typeface="+mn-lt"/>
              </a:rPr>
              <a:t>区块链技术具有</a:t>
            </a:r>
            <a:r>
              <a:rPr lang="zh-CN" altLang="en-US" sz="2000" b="1" dirty="0">
                <a:solidFill>
                  <a:srgbClr val="000000"/>
                </a:solidFill>
                <a:latin typeface="微软雅黑" panose="020B0503020204020204" charset="-122"/>
                <a:ea typeface="微软雅黑" panose="020B0503020204020204" charset="-122"/>
                <a:cs typeface="+mn-ea"/>
                <a:sym typeface="+mn-lt"/>
              </a:rPr>
              <a:t>透明、安全、可追溯</a:t>
            </a:r>
            <a:r>
              <a:rPr lang="zh-CN" altLang="en-US" sz="2000" dirty="0">
                <a:solidFill>
                  <a:srgbClr val="000000"/>
                </a:solidFill>
                <a:latin typeface="微软雅黑" panose="020B0503020204020204" charset="-122"/>
                <a:ea typeface="微软雅黑" panose="020B0503020204020204" charset="-122"/>
                <a:cs typeface="+mn-ea"/>
                <a:sym typeface="+mn-lt"/>
              </a:rPr>
              <a:t>的特点，因而比中心化系统更具优势。</a:t>
            </a:r>
          </a:p>
        </p:txBody>
      </p:sp>
      <p:grpSp>
        <p:nvGrpSpPr>
          <p:cNvPr id="11" name="组合 10"/>
          <p:cNvGrpSpPr/>
          <p:nvPr/>
        </p:nvGrpSpPr>
        <p:grpSpPr>
          <a:xfrm>
            <a:off x="0" y="127651"/>
            <a:ext cx="281652" cy="663919"/>
            <a:chOff x="0" y="127651"/>
            <a:chExt cx="281652" cy="663919"/>
          </a:xfrm>
        </p:grpSpPr>
        <p:sp>
          <p:nvSpPr>
            <p:cNvPr id="12" name="任意多边形: 形状 11"/>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21" name="任意多边形: 形状 20"/>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2" name="文本框 14"/>
          <p:cNvSpPr txBox="1"/>
          <p:nvPr/>
        </p:nvSpPr>
        <p:spPr>
          <a:xfrm>
            <a:off x="473075" y="198120"/>
            <a:ext cx="2905125"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000000"/>
                </a:solidFill>
                <a:latin typeface="微软雅黑" panose="020B0503020204020204" charset="-122"/>
                <a:ea typeface="微软雅黑" panose="020B0503020204020204" charset="-122"/>
                <a:cs typeface="+mn-ea"/>
                <a:sym typeface="+mn-lt"/>
              </a:rPr>
              <a:t>区块链</a:t>
            </a:r>
          </a:p>
        </p:txBody>
      </p:sp>
      <p:pic>
        <p:nvPicPr>
          <p:cNvPr id="198249183" name="图片 2" descr="Understanding Ethereum Smart Contracts - Gjermund Bjaane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7729220" y="2171065"/>
            <a:ext cx="3629025" cy="2267585"/>
          </a:xfrm>
          <a:prstGeom prst="rect">
            <a:avLst/>
          </a:prstGeom>
          <a:noFill/>
          <a:ln>
            <a:noFill/>
          </a:ln>
        </p:spPr>
      </p:pic>
      <p:sp>
        <p:nvSpPr>
          <p:cNvPr id="102" name="文本框 101"/>
          <p:cNvSpPr txBox="1"/>
          <p:nvPr/>
        </p:nvSpPr>
        <p:spPr>
          <a:xfrm>
            <a:off x="9025890" y="4558030"/>
            <a:ext cx="1522730" cy="368300"/>
          </a:xfrm>
          <a:prstGeom prst="rect">
            <a:avLst/>
          </a:prstGeom>
          <a:noFill/>
          <a:ln w="9525">
            <a:noFill/>
          </a:ln>
        </p:spPr>
        <p:txBody>
          <a:bodyPr wrap="square">
            <a:spAutoFit/>
          </a:bodyPr>
          <a:lstStyle/>
          <a:p>
            <a:pPr indent="0"/>
            <a:r>
              <a:rPr lang="zh-CN">
                <a:latin typeface="黑体" panose="02010609060101010101" charset="-122"/>
                <a:ea typeface="黑体" panose="02010609060101010101" charset="-122"/>
              </a:rPr>
              <a:t>分布式账本</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nodeType="withEffect">
                                  <p:stCondLst>
                                    <p:cond delay="0"/>
                                  </p:stCondLst>
                                  <p:childTnLst>
                                    <p:set>
                                      <p:cBhvr>
                                        <p:cTn id="9" dur="1" fill="hold">
                                          <p:stCondLst>
                                            <p:cond delay="0"/>
                                          </p:stCondLst>
                                        </p:cTn>
                                        <p:tgtEl>
                                          <p:spTgt spid="198249183"/>
                                        </p:tgtEl>
                                        <p:attrNameLst>
                                          <p:attrName>style.visibility</p:attrName>
                                        </p:attrNameLst>
                                      </p:cBhvr>
                                      <p:to>
                                        <p:strVal val="visible"/>
                                      </p:to>
                                    </p:set>
                                    <p:animEffect transition="in" filter="randombar(horizontal)">
                                      <p:cBhvr>
                                        <p:cTn id="10" dur="500"/>
                                        <p:tgtEl>
                                          <p:spTgt spid="19824918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randombar(horizontal)">
                                      <p:cBhvr>
                                        <p:cTn id="13"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02" grpId="0"/>
      <p:bldP spid="102"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3"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13" name="文本框 12"/>
          <p:cNvSpPr txBox="1">
            <a:spLocks noChangeArrowheads="1"/>
          </p:cNvSpPr>
          <p:nvPr/>
        </p:nvSpPr>
        <p:spPr bwMode="auto">
          <a:xfrm>
            <a:off x="853440" y="1219128"/>
            <a:ext cx="211714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zh-CN" altLang="en-US" sz="2000" b="1" dirty="0">
                <a:solidFill>
                  <a:srgbClr val="000000"/>
                </a:solidFill>
                <a:latin typeface="微软雅黑" panose="020B0503020204020204" charset="-122"/>
                <a:ea typeface="微软雅黑" panose="020B0503020204020204" charset="-122"/>
                <a:cs typeface="+mn-ea"/>
                <a:sym typeface="+mn-lt"/>
              </a:rPr>
              <a:t>中心化</a:t>
            </a:r>
          </a:p>
        </p:txBody>
      </p:sp>
      <p:sp>
        <p:nvSpPr>
          <p:cNvPr id="14" name="文本框 13"/>
          <p:cNvSpPr txBox="1">
            <a:spLocks noChangeArrowheads="1"/>
          </p:cNvSpPr>
          <p:nvPr/>
        </p:nvSpPr>
        <p:spPr bwMode="auto">
          <a:xfrm>
            <a:off x="853440" y="1684020"/>
            <a:ext cx="10433685" cy="98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solidFill>
                  <a:srgbClr val="000000"/>
                </a:solidFill>
                <a:latin typeface="微软雅黑" panose="020B0503020204020204" charset="-122"/>
                <a:ea typeface="微软雅黑" panose="020B0503020204020204" charset="-122"/>
                <a:cs typeface="+mn-ea"/>
                <a:sym typeface="+mn-lt"/>
              </a:rPr>
              <a:t>中心化是指权力或控制权集中在一个社会实体。集中化可以有一些好处，如效率、标准化和协调，但也会有很多缺点，如腐败、不平等、审查和脆弱性。</a:t>
            </a:r>
          </a:p>
        </p:txBody>
      </p:sp>
      <p:grpSp>
        <p:nvGrpSpPr>
          <p:cNvPr id="11" name="组合 10"/>
          <p:cNvGrpSpPr/>
          <p:nvPr/>
        </p:nvGrpSpPr>
        <p:grpSpPr>
          <a:xfrm>
            <a:off x="0" y="127651"/>
            <a:ext cx="281652" cy="663919"/>
            <a:chOff x="0" y="127651"/>
            <a:chExt cx="281652" cy="663919"/>
          </a:xfrm>
        </p:grpSpPr>
        <p:sp>
          <p:nvSpPr>
            <p:cNvPr id="12" name="任意多边形: 形状 11"/>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21" name="任意多边形: 形状 20"/>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2" name="文本框 14"/>
          <p:cNvSpPr txBox="1"/>
          <p:nvPr/>
        </p:nvSpPr>
        <p:spPr>
          <a:xfrm>
            <a:off x="473075" y="198120"/>
            <a:ext cx="330581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中心化和去中心化</a:t>
            </a:r>
          </a:p>
        </p:txBody>
      </p:sp>
      <p:sp>
        <p:nvSpPr>
          <p:cNvPr id="5" name="文本框 4"/>
          <p:cNvSpPr txBox="1">
            <a:spLocks noChangeArrowheads="1"/>
          </p:cNvSpPr>
          <p:nvPr/>
        </p:nvSpPr>
        <p:spPr bwMode="auto">
          <a:xfrm>
            <a:off x="853440" y="3115238"/>
            <a:ext cx="211714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zh-CN" altLang="en-US" sz="2000" b="1" dirty="0">
                <a:solidFill>
                  <a:srgbClr val="000000"/>
                </a:solidFill>
                <a:latin typeface="微软雅黑" panose="020B0503020204020204" charset="-122"/>
                <a:ea typeface="微软雅黑" panose="020B0503020204020204" charset="-122"/>
                <a:cs typeface="+mn-ea"/>
                <a:sym typeface="+mn-lt"/>
              </a:rPr>
              <a:t>去中心化</a:t>
            </a:r>
          </a:p>
        </p:txBody>
      </p:sp>
      <p:graphicFrame>
        <p:nvGraphicFramePr>
          <p:cNvPr id="9" name="表格 8"/>
          <p:cNvGraphicFramePr/>
          <p:nvPr/>
        </p:nvGraphicFramePr>
        <p:xfrm>
          <a:off x="6096000" y="2740660"/>
          <a:ext cx="416560" cy="73152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10" name="图片 9"/>
          <p:cNvPicPr/>
          <p:nvPr/>
        </p:nvPicPr>
        <p:blipFill>
          <a:blip r:embed="rId7"/>
          <a:stretch>
            <a:fillRect/>
          </a:stretch>
        </p:blipFill>
        <p:spPr>
          <a:xfrm>
            <a:off x="7117080" y="2739390"/>
            <a:ext cx="4170045" cy="2863215"/>
          </a:xfrm>
          <a:prstGeom prst="rect">
            <a:avLst/>
          </a:prstGeom>
          <a:noFill/>
          <a:ln w="9525">
            <a:noFill/>
          </a:ln>
        </p:spPr>
      </p:pic>
      <p:sp>
        <p:nvSpPr>
          <p:cNvPr id="23" name="文本框 22"/>
          <p:cNvSpPr txBox="1"/>
          <p:nvPr/>
        </p:nvSpPr>
        <p:spPr>
          <a:xfrm>
            <a:off x="866775" y="3599180"/>
            <a:ext cx="5479415" cy="2245360"/>
          </a:xfrm>
          <a:prstGeom prst="rect">
            <a:avLst/>
          </a:prstGeom>
          <a:noFill/>
          <a:ln w="9525">
            <a:noFill/>
          </a:ln>
        </p:spPr>
        <p:txBody>
          <a:bodyPr wrap="square">
            <a:spAutoFit/>
          </a:bodyPr>
          <a:lstStyle/>
          <a:p>
            <a:pPr indent="0">
              <a:lnSpc>
                <a:spcPct val="140000"/>
              </a:lnSpc>
            </a:pPr>
            <a:r>
              <a:rPr lang="zh-CN" sz="2000" b="0">
                <a:latin typeface="微软雅黑" panose="020B0503020204020204" charset="-122"/>
                <a:ea typeface="微软雅黑" panose="020B0503020204020204" charset="-122"/>
              </a:rPr>
              <a:t>去中心化则将决策权和控制权分配给多个实体或当局，如地方政府、社区或个人。分权可以带来一些好处，如透明度、安全性、可追溯性，但也可以带来一些挑战，如复杂性、不一致性和利益冲突。</a:t>
            </a:r>
            <a:endParaRPr lang="zh-CN" altLang="en-US" sz="2000">
              <a:latin typeface="微软雅黑" panose="020B0503020204020204" charset="-122"/>
              <a:ea typeface="微软雅黑" panose="020B0503020204020204" charset="-122"/>
            </a:endParaRPr>
          </a:p>
        </p:txBody>
      </p:sp>
      <p:sp>
        <p:nvSpPr>
          <p:cNvPr id="24" name="文本框 23"/>
          <p:cNvSpPr txBox="1"/>
          <p:nvPr/>
        </p:nvSpPr>
        <p:spPr>
          <a:xfrm>
            <a:off x="7776845" y="5668645"/>
            <a:ext cx="3011805" cy="368300"/>
          </a:xfrm>
          <a:prstGeom prst="rect">
            <a:avLst/>
          </a:prstGeom>
          <a:noFill/>
          <a:ln w="9525">
            <a:noFill/>
          </a:ln>
        </p:spPr>
        <p:txBody>
          <a:bodyPr wrap="square">
            <a:spAutoFit/>
          </a:bodyPr>
          <a:lstStyle/>
          <a:p>
            <a:pPr indent="0"/>
            <a:r>
              <a:rPr lang="zh-CN">
                <a:latin typeface="华文新魏" panose="02010800040101010101" charset="-122"/>
                <a:ea typeface="华文新魏" panose="02010800040101010101" charset="-122"/>
              </a:rPr>
              <a:t>中心化和几种去中心化模型</a:t>
            </a:r>
            <a:endParaRPr lang="zh-CN" altLang="en-US">
              <a:latin typeface="华文新魏" panose="02010800040101010101" charset="-122"/>
              <a:ea typeface="华文新魏" panose="02010800040101010101"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randombar(horizontal)">
                                      <p:cBhvr>
                                        <p:cTn id="15" dur="500"/>
                                        <p:tgtEl>
                                          <p:spTgt spid="23"/>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randombar(horizontal)">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5" grpId="0"/>
      <p:bldP spid="5" grpId="1"/>
      <p:bldP spid="23" grpId="0"/>
      <p:bldP spid="23" grpId="1"/>
      <p:bldP spid="24" grpId="0"/>
      <p:bldP spid="24"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a:blip r:embed="rId7"/>
          <a:stretch>
            <a:fillRect/>
          </a:stretch>
        </p:blipFill>
        <p:spPr>
          <a:xfrm>
            <a:off x="281940" y="4081145"/>
            <a:ext cx="7565390" cy="2790190"/>
          </a:xfrm>
          <a:prstGeom prst="rect">
            <a:avLst/>
          </a:prstGeom>
        </p:spPr>
      </p:pic>
      <p:sp>
        <p:nvSpPr>
          <p:cNvPr id="16"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15"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4" name="文本框 3"/>
          <p:cNvSpPr txBox="1">
            <a:spLocks noChangeArrowheads="1"/>
          </p:cNvSpPr>
          <p:nvPr/>
        </p:nvSpPr>
        <p:spPr bwMode="auto">
          <a:xfrm>
            <a:off x="4210050" y="1046480"/>
            <a:ext cx="396494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rgbClr val="000000"/>
                </a:solidFill>
                <a:latin typeface="微软雅黑" panose="020B0503020204020204" charset="-122"/>
                <a:ea typeface="微软雅黑" panose="020B0503020204020204" charset="-122"/>
                <a:cs typeface="+mn-ea"/>
                <a:sym typeface="+mn-lt"/>
              </a:rPr>
              <a:t>两个标志性事件</a:t>
            </a:r>
          </a:p>
        </p:txBody>
      </p:sp>
      <p:sp>
        <p:nvSpPr>
          <p:cNvPr id="5" name="文本框 4"/>
          <p:cNvSpPr txBox="1">
            <a:spLocks noChangeArrowheads="1"/>
          </p:cNvSpPr>
          <p:nvPr/>
        </p:nvSpPr>
        <p:spPr bwMode="auto">
          <a:xfrm>
            <a:off x="4210050" y="1574165"/>
            <a:ext cx="7189470"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dirty="0">
                <a:solidFill>
                  <a:srgbClr val="000000"/>
                </a:solidFill>
                <a:latin typeface="微软雅黑" panose="020B0503020204020204" charset="-122"/>
                <a:ea typeface="微软雅黑" panose="020B0503020204020204" charset="-122"/>
                <a:cs typeface="微软雅黑" panose="020B0503020204020204" charset="-122"/>
                <a:sym typeface="+mn-lt"/>
              </a:rPr>
              <a:t>2008年11月：Satoshi Nakamoto（中本聪）发布的一篇论文《Bitcoin: A Peer-to-PeerElectronic Cash System》, 翻译名为《比特币：一种点对点的电子现金系统》</a:t>
            </a:r>
          </a:p>
          <a:p>
            <a:pPr>
              <a:lnSpc>
                <a:spcPct val="150000"/>
              </a:lnSpc>
            </a:pPr>
            <a:endParaRPr lang="zh-CN" altLang="en-US" sz="2000" dirty="0">
              <a:solidFill>
                <a:srgbClr val="000000"/>
              </a:solidFill>
              <a:latin typeface="微软雅黑" panose="020B0503020204020204" charset="-122"/>
              <a:ea typeface="微软雅黑" panose="020B0503020204020204" charset="-122"/>
              <a:cs typeface="微软雅黑" panose="020B0503020204020204" charset="-122"/>
              <a:sym typeface="+mn-lt"/>
            </a:endParaRPr>
          </a:p>
        </p:txBody>
      </p:sp>
      <p:sp>
        <p:nvSpPr>
          <p:cNvPr id="7" name="文本框 6"/>
          <p:cNvSpPr txBox="1">
            <a:spLocks noChangeArrowheads="1"/>
          </p:cNvSpPr>
          <p:nvPr/>
        </p:nvSpPr>
        <p:spPr bwMode="auto">
          <a:xfrm>
            <a:off x="4210124" y="3142090"/>
            <a:ext cx="7189394"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dirty="0">
                <a:solidFill>
                  <a:srgbClr val="000000"/>
                </a:solidFill>
                <a:latin typeface="微软雅黑" panose="020B0503020204020204" charset="-122"/>
                <a:ea typeface="微软雅黑" panose="020B0503020204020204" charset="-122"/>
                <a:cs typeface="微软雅黑" panose="020B0503020204020204" charset="-122"/>
                <a:sym typeface="+mn-lt"/>
              </a:rPr>
              <a:t>2009年1月3日，中本聪公布比特币系统的第一个区块——创世区块，世界上第一个区块链数据诞生</a:t>
            </a:r>
          </a:p>
        </p:txBody>
      </p:sp>
      <p:grpSp>
        <p:nvGrpSpPr>
          <p:cNvPr id="8" name="组合 7"/>
          <p:cNvGrpSpPr/>
          <p:nvPr/>
        </p:nvGrpSpPr>
        <p:grpSpPr>
          <a:xfrm>
            <a:off x="0" y="127651"/>
            <a:ext cx="281652" cy="663919"/>
            <a:chOff x="0" y="127651"/>
            <a:chExt cx="281652" cy="663919"/>
          </a:xfrm>
        </p:grpSpPr>
        <p:sp>
          <p:nvSpPr>
            <p:cNvPr id="9" name="任意多边形: 形状 8"/>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0" name="任意多边形: 形状 9"/>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11" name="文本框 14"/>
          <p:cNvSpPr txBox="1"/>
          <p:nvPr/>
        </p:nvSpPr>
        <p:spPr>
          <a:xfrm>
            <a:off x="473124" y="198000"/>
            <a:ext cx="2884226"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区块链起源</a:t>
            </a:r>
          </a:p>
        </p:txBody>
      </p:sp>
      <p:pic>
        <p:nvPicPr>
          <p:cNvPr id="12" name="图片 11"/>
          <p:cNvPicPr>
            <a:picLocks noChangeAspect="1"/>
          </p:cNvPicPr>
          <p:nvPr/>
        </p:nvPicPr>
        <p:blipFill>
          <a:blip r:embed="rId8"/>
          <a:stretch>
            <a:fillRect/>
          </a:stretch>
        </p:blipFill>
        <p:spPr>
          <a:xfrm>
            <a:off x="8706485" y="791845"/>
            <a:ext cx="2693035" cy="567055"/>
          </a:xfrm>
          <a:prstGeom prst="rect">
            <a:avLst/>
          </a:prstGeom>
        </p:spPr>
      </p:pic>
      <p:pic>
        <p:nvPicPr>
          <p:cNvPr id="14" name="图片 13"/>
          <p:cNvPicPr>
            <a:picLocks noChangeAspect="1"/>
          </p:cNvPicPr>
          <p:nvPr/>
        </p:nvPicPr>
        <p:blipFill>
          <a:blip r:embed="rId9"/>
          <a:stretch>
            <a:fillRect/>
          </a:stretch>
        </p:blipFill>
        <p:spPr>
          <a:xfrm>
            <a:off x="8903970" y="4361815"/>
            <a:ext cx="2061210" cy="1415415"/>
          </a:xfrm>
          <a:prstGeom prst="rect">
            <a:avLst/>
          </a:prstGeom>
        </p:spPr>
      </p:pic>
      <p:sp>
        <p:nvSpPr>
          <p:cNvPr id="17" name="文本框 16"/>
          <p:cNvSpPr txBox="1"/>
          <p:nvPr/>
        </p:nvSpPr>
        <p:spPr>
          <a:xfrm>
            <a:off x="8562975" y="5939155"/>
            <a:ext cx="3105150" cy="681355"/>
          </a:xfrm>
          <a:prstGeom prst="rect">
            <a:avLst/>
          </a:prstGeom>
          <a:noFill/>
        </p:spPr>
        <p:txBody>
          <a:bodyPr wrap="square" rtlCol="0">
            <a:spAutoFit/>
          </a:bodyPr>
          <a:lstStyle/>
          <a:p>
            <a:pPr>
              <a:lnSpc>
                <a:spcPct val="120000"/>
              </a:lnSpc>
            </a:pPr>
            <a:r>
              <a:rPr lang="zh-CN" altLang="en-US" sz="1600">
                <a:latin typeface="华文楷体" panose="02010600040101010101" charset="-122"/>
                <a:ea typeface="华文楷体" panose="02010600040101010101" charset="-122"/>
                <a:cs typeface="华文楷体" panose="02010600040101010101" charset="-122"/>
              </a:rPr>
              <a:t>2013年，程序员Vitalik Buterin受比特币启发提出以太坊的概念</a:t>
            </a:r>
          </a:p>
        </p:txBody>
      </p:sp>
      <p:pic>
        <p:nvPicPr>
          <p:cNvPr id="20" name="图片 19"/>
          <p:cNvPicPr>
            <a:picLocks noChangeAspect="1"/>
          </p:cNvPicPr>
          <p:nvPr/>
        </p:nvPicPr>
        <p:blipFill>
          <a:blip r:embed="rId10"/>
          <a:stretch>
            <a:fillRect/>
          </a:stretch>
        </p:blipFill>
        <p:spPr>
          <a:xfrm>
            <a:off x="390525" y="1476375"/>
            <a:ext cx="3556635" cy="199961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randombar(horizontal)">
                                      <p:cBhvr>
                                        <p:cTn id="29" dur="500"/>
                                        <p:tgtEl>
                                          <p:spTgt spid="14"/>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randombar(horizontal)">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7" grpId="0"/>
      <p:bldP spid="7" grpId="1"/>
      <p:bldP spid="17" grpId="0"/>
      <p:bldP spid="17"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3"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15" name="文本框 14"/>
          <p:cNvSpPr txBox="1">
            <a:spLocks noChangeArrowheads="1"/>
          </p:cNvSpPr>
          <p:nvPr/>
        </p:nvSpPr>
        <p:spPr bwMode="auto">
          <a:xfrm>
            <a:off x="589747" y="1877161"/>
            <a:ext cx="2117142"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rgbClr val="000000"/>
                </a:solidFill>
                <a:latin typeface="微软雅黑" panose="020B0503020204020204" charset="-122"/>
                <a:ea typeface="微软雅黑" panose="020B0503020204020204" charset="-122"/>
                <a:cs typeface="+mn-ea"/>
                <a:sym typeface="+mn-lt"/>
              </a:rPr>
              <a:t>技术层面</a:t>
            </a:r>
          </a:p>
        </p:txBody>
      </p:sp>
      <p:sp>
        <p:nvSpPr>
          <p:cNvPr id="16" name="文本框 15"/>
          <p:cNvSpPr txBox="1">
            <a:spLocks noChangeArrowheads="1"/>
          </p:cNvSpPr>
          <p:nvPr/>
        </p:nvSpPr>
        <p:spPr bwMode="auto">
          <a:xfrm>
            <a:off x="911860" y="2403475"/>
            <a:ext cx="10368915"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charset="0"/>
              <a:buChar char="l"/>
            </a:pPr>
            <a:r>
              <a:rPr lang="zh-CN" altLang="en-US" sz="2000" b="1" dirty="0">
                <a:solidFill>
                  <a:srgbClr val="000000"/>
                </a:solidFill>
                <a:latin typeface="微软雅黑" panose="020B0503020204020204" charset="-122"/>
                <a:ea typeface="微软雅黑" panose="020B0503020204020204" charset="-122"/>
                <a:cs typeface="+mn-ea"/>
                <a:sym typeface="+mn-lt"/>
              </a:rPr>
              <a:t>去中心化架构</a:t>
            </a:r>
            <a:r>
              <a:rPr lang="zh-CN" altLang="en-US" sz="2000" dirty="0">
                <a:solidFill>
                  <a:srgbClr val="000000"/>
                </a:solidFill>
                <a:latin typeface="微软雅黑" panose="020B0503020204020204" charset="-122"/>
                <a:ea typeface="微软雅黑" panose="020B0503020204020204" charset="-122"/>
                <a:cs typeface="+mn-ea"/>
                <a:sym typeface="+mn-lt"/>
              </a:rPr>
              <a:t>：区块链技术通过去中心化的架构，打破了传统中心化系统的限制，使得数据不再依赖于单一的中心节点，从而增强了用户对自己数据的控制权。</a:t>
            </a:r>
          </a:p>
          <a:p>
            <a:pPr marL="342900" indent="-342900">
              <a:lnSpc>
                <a:spcPct val="150000"/>
              </a:lnSpc>
              <a:buFont typeface="Wingdings" panose="05000000000000000000" charset="0"/>
              <a:buChar char="l"/>
            </a:pPr>
            <a:r>
              <a:rPr lang="zh-CN" altLang="en-US" sz="2000" b="1" dirty="0">
                <a:solidFill>
                  <a:srgbClr val="000000"/>
                </a:solidFill>
                <a:latin typeface="微软雅黑" panose="020B0503020204020204" charset="-122"/>
                <a:ea typeface="微软雅黑" panose="020B0503020204020204" charset="-122"/>
                <a:cs typeface="+mn-ea"/>
                <a:sym typeface="+mn-lt"/>
              </a:rPr>
              <a:t>数据安全性保障</a:t>
            </a:r>
            <a:r>
              <a:rPr lang="zh-CN" altLang="en-US" sz="2000" dirty="0">
                <a:solidFill>
                  <a:srgbClr val="000000"/>
                </a:solidFill>
                <a:latin typeface="微软雅黑" panose="020B0503020204020204" charset="-122"/>
                <a:ea typeface="微软雅黑" panose="020B0503020204020204" charset="-122"/>
                <a:cs typeface="+mn-ea"/>
                <a:sym typeface="+mn-lt"/>
              </a:rPr>
              <a:t>：区块链结合密码学技术，如哈希函数和公钥/私钥系统，确保了数据的安全性和不可篡改性。</a:t>
            </a:r>
          </a:p>
        </p:txBody>
      </p:sp>
      <p:sp>
        <p:nvSpPr>
          <p:cNvPr id="24" name="文本框 23"/>
          <p:cNvSpPr txBox="1">
            <a:spLocks noChangeArrowheads="1"/>
          </p:cNvSpPr>
          <p:nvPr/>
        </p:nvSpPr>
        <p:spPr bwMode="auto">
          <a:xfrm>
            <a:off x="472902" y="1055579"/>
            <a:ext cx="11212976"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dirty="0">
                <a:solidFill>
                  <a:srgbClr val="000000"/>
                </a:solidFill>
                <a:latin typeface="微软雅黑" panose="020B0503020204020204" charset="-122"/>
                <a:ea typeface="微软雅黑" panose="020B0503020204020204" charset="-122"/>
                <a:cs typeface="+mn-ea"/>
                <a:sym typeface="+mn-lt"/>
              </a:rPr>
              <a:t>以去中心化为核心，分为技术、社会、行业、政府四个方面。</a:t>
            </a:r>
          </a:p>
        </p:txBody>
      </p:sp>
      <p:grpSp>
        <p:nvGrpSpPr>
          <p:cNvPr id="23" name="组合 22"/>
          <p:cNvGrpSpPr/>
          <p:nvPr/>
        </p:nvGrpSpPr>
        <p:grpSpPr>
          <a:xfrm>
            <a:off x="0" y="127651"/>
            <a:ext cx="281652" cy="663919"/>
            <a:chOff x="0" y="127651"/>
            <a:chExt cx="281652" cy="663919"/>
          </a:xfrm>
        </p:grpSpPr>
        <p:sp>
          <p:nvSpPr>
            <p:cNvPr id="25" name="任意多边形: 形状 24"/>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26" name="任意多边形: 形状 25"/>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7" name="文本框 14"/>
          <p:cNvSpPr txBox="1"/>
          <p:nvPr/>
        </p:nvSpPr>
        <p:spPr>
          <a:xfrm>
            <a:off x="473124" y="198000"/>
            <a:ext cx="2884226"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区块链的影响</a:t>
            </a:r>
          </a:p>
        </p:txBody>
      </p:sp>
      <p:grpSp>
        <p:nvGrpSpPr>
          <p:cNvPr id="2" name="组合 1"/>
          <p:cNvGrpSpPr/>
          <p:nvPr/>
        </p:nvGrpSpPr>
        <p:grpSpPr>
          <a:xfrm>
            <a:off x="1962150" y="4710430"/>
            <a:ext cx="7997825" cy="1403985"/>
            <a:chOff x="2783" y="7430"/>
            <a:chExt cx="12595" cy="2211"/>
          </a:xfrm>
        </p:grpSpPr>
        <p:pic>
          <p:nvPicPr>
            <p:cNvPr id="2082594603" name="图片 3" descr="baidu logo 的图像结果"/>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2783" y="7430"/>
              <a:ext cx="2179" cy="2200"/>
            </a:xfrm>
            <a:prstGeom prst="rect">
              <a:avLst/>
            </a:prstGeom>
            <a:noFill/>
            <a:ln>
              <a:noFill/>
            </a:ln>
          </p:spPr>
        </p:pic>
        <p:pic>
          <p:nvPicPr>
            <p:cNvPr id="80508245" name="图片 4" descr="google logo 的图像结果"/>
            <p:cNvPicPr>
              <a:picLocks noChangeAspect="1" noChangeArrowheads="1"/>
            </p:cNvPicPr>
            <p:nvPr/>
          </p:nvPicPr>
          <p:blipFill>
            <a:blip r:embed="rId9" cstate="print">
              <a:extLst>
                <a:ext uri="{28A0092B-C50C-407E-A947-70E740481C1C}">
                  <a14:useLocalDpi xmlns:a14="http://schemas.microsoft.com/office/drawing/2010/main" val="0"/>
                </a:ext>
              </a:extLst>
            </a:blip>
            <a:srcRect l="19316" r="18746" b="154"/>
            <a:stretch>
              <a:fillRect/>
            </a:stretch>
          </p:blipFill>
          <p:spPr>
            <a:xfrm>
              <a:off x="5468" y="7434"/>
              <a:ext cx="2231" cy="2196"/>
            </a:xfrm>
            <a:prstGeom prst="rect">
              <a:avLst/>
            </a:prstGeom>
            <a:noFill/>
            <a:ln>
              <a:noFill/>
            </a:ln>
          </p:spPr>
        </p:pic>
        <p:pic>
          <p:nvPicPr>
            <p:cNvPr id="1200220295" name="图片 5" descr="microsoft logo 的图像结果"/>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a:xfrm>
              <a:off x="8205" y="7441"/>
              <a:ext cx="2177" cy="2201"/>
            </a:xfrm>
            <a:prstGeom prst="rect">
              <a:avLst/>
            </a:prstGeom>
            <a:noFill/>
            <a:ln>
              <a:noFill/>
            </a:ln>
          </p:spPr>
        </p:pic>
        <p:pic>
          <p:nvPicPr>
            <p:cNvPr id="834453759" name="图片 6" descr="alibaba logo 的图像结果"/>
            <p:cNvPicPr>
              <a:picLocks noChangeAspect="1" noChangeArrowheads="1"/>
            </p:cNvPicPr>
            <p:nvPr/>
          </p:nvPicPr>
          <p:blipFill>
            <a:blip r:embed="rId11">
              <a:extLst>
                <a:ext uri="{28A0092B-C50C-407E-A947-70E740481C1C}">
                  <a14:useLocalDpi xmlns:a14="http://schemas.microsoft.com/office/drawing/2010/main" val="0"/>
                </a:ext>
              </a:extLst>
            </a:blip>
            <a:srcRect t="26279" b="27305"/>
            <a:stretch>
              <a:fillRect/>
            </a:stretch>
          </p:blipFill>
          <p:spPr>
            <a:xfrm>
              <a:off x="10888" y="7453"/>
              <a:ext cx="4491" cy="2189"/>
            </a:xfrm>
            <a:prstGeom prst="rect">
              <a:avLst/>
            </a:prstGeom>
            <a:noFill/>
            <a:ln>
              <a:noFill/>
            </a:ln>
          </p:spPr>
        </p:pic>
      </p:grpSp>
      <p:sp>
        <p:nvSpPr>
          <p:cNvPr id="5" name="文本框 4"/>
          <p:cNvSpPr txBox="1"/>
          <p:nvPr/>
        </p:nvSpPr>
        <p:spPr>
          <a:xfrm>
            <a:off x="4325620" y="6282055"/>
            <a:ext cx="3198495" cy="368300"/>
          </a:xfrm>
          <a:prstGeom prst="rect">
            <a:avLst/>
          </a:prstGeom>
          <a:noFill/>
          <a:ln w="9525">
            <a:noFill/>
          </a:ln>
        </p:spPr>
        <p:txBody>
          <a:bodyPr wrap="square">
            <a:spAutoFit/>
          </a:bodyPr>
          <a:lstStyle/>
          <a:p>
            <a:pPr indent="0"/>
            <a:r>
              <a:rPr lang="en-US" b="0">
                <a:latin typeface="Times New Roman" panose="02020603050405020304" charset="0"/>
                <a:ea typeface="宋体" panose="02010600030101010101" pitchFamily="2" charset="-122"/>
              </a:rPr>
              <a:t>logos of those Internet giants</a:t>
            </a:r>
            <a:endParaRPr lang="en-US" altLang="en-US" b="0">
              <a:latin typeface="Times New Roman" panose="02020603050405020304" charset="0"/>
              <a:ea typeface="宋体" panose="02010600030101010101" pitchFamily="2"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randombar(horizontal)">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p:bldP spid="16" grpId="1"/>
      <p:bldP spid="24" grpId="0"/>
      <p:bldP spid="24" grpId="1"/>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0" y="0"/>
            <a:ext cx="12192635" cy="1108710"/>
          </a:xfrm>
          <a:prstGeom prst="rect">
            <a:avLst/>
          </a:prstGeom>
          <a:solidFill>
            <a:schemeClr val="dk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lt1"/>
              </a:solidFill>
              <a:highlight>
                <a:srgbClr val="1171F1"/>
              </a:highlight>
              <a:latin typeface="Arial" panose="020B0604020202020204" pitchFamily="34" charset="0"/>
              <a:ea typeface="微软雅黑" panose="020B0503020204020204" charset="-122"/>
              <a:sym typeface="Arial" panose="020B0604020202020204" pitchFamily="34" charset="0"/>
            </a:endParaRPr>
          </a:p>
        </p:txBody>
      </p:sp>
      <p:sp>
        <p:nvSpPr>
          <p:cNvPr id="225" name="文本框 224"/>
          <p:cNvSpPr txBox="1"/>
          <p:nvPr>
            <p:custDataLst>
              <p:tags r:id="rId3"/>
            </p:custDataLst>
          </p:nvPr>
        </p:nvSpPr>
        <p:spPr>
          <a:xfrm>
            <a:off x="1600200" y="2216150"/>
            <a:ext cx="3239770" cy="723265"/>
          </a:xfrm>
          <a:prstGeom prst="rect">
            <a:avLst/>
          </a:prstGeom>
          <a:noFill/>
        </p:spPr>
        <p:txBody>
          <a:bodyPr wrap="square" rtlCol="0">
            <a:normAutofit/>
          </a:bodyPr>
          <a:lstStyle/>
          <a:p>
            <a:pPr indent="0" algn="just">
              <a:lnSpc>
                <a:spcPct val="150000"/>
              </a:lnSpc>
              <a:spcBef>
                <a:spcPts val="0"/>
              </a:spcBef>
              <a:spcAft>
                <a:spcPts val="2000"/>
              </a:spcAft>
              <a:buSzPct val="100000"/>
              <a:buNone/>
            </a:pPr>
            <a:r>
              <a:rPr lang="zh-CN" altLang="en-US" sz="2400" dirty="0">
                <a:solidFill>
                  <a:schemeClr val="dk1">
                    <a:lumMod val="75000"/>
                    <a:lumOff val="25000"/>
                  </a:schemeClr>
                </a:solidFill>
                <a:latin typeface="Arial" panose="020B0604020202020204" pitchFamily="34" charset="0"/>
                <a:ea typeface="微软雅黑" panose="020B0503020204020204" charset="-122"/>
                <a:sym typeface="+mn-lt"/>
              </a:rPr>
              <a:t>区块链背景</a:t>
            </a:r>
          </a:p>
        </p:txBody>
      </p:sp>
      <p:sp>
        <p:nvSpPr>
          <p:cNvPr id="222" name="文本框 221"/>
          <p:cNvSpPr txBox="1"/>
          <p:nvPr>
            <p:custDataLst>
              <p:tags r:id="rId4"/>
            </p:custDataLst>
          </p:nvPr>
        </p:nvSpPr>
        <p:spPr>
          <a:xfrm>
            <a:off x="846145" y="2270853"/>
            <a:ext cx="815340" cy="768350"/>
          </a:xfrm>
          <a:prstGeom prst="rect">
            <a:avLst/>
          </a:prstGeom>
          <a:noFill/>
        </p:spPr>
        <p:txBody>
          <a:bodyPr wrap="square" rtlCol="0">
            <a:normAutofit/>
          </a:bodyPr>
          <a:lstStyle/>
          <a:p>
            <a:r>
              <a:rPr lang="en-US" altLang="zh-CN" sz="3600" b="1" dirty="0">
                <a:solidFill>
                  <a:schemeClr val="accent1"/>
                </a:solidFill>
                <a:latin typeface="Arial" panose="020B0604020202020204" pitchFamily="34" charset="0"/>
                <a:ea typeface="微软雅黑" panose="020B0503020204020204" charset="-122"/>
                <a:sym typeface="Arial" panose="020B0604020202020204" pitchFamily="34" charset="0"/>
              </a:rPr>
              <a:t>01</a:t>
            </a:r>
          </a:p>
        </p:txBody>
      </p:sp>
      <p:cxnSp>
        <p:nvCxnSpPr>
          <p:cNvPr id="18" name="直接连接符 17"/>
          <p:cNvCxnSpPr/>
          <p:nvPr>
            <p:custDataLst>
              <p:tags r:id="rId5"/>
            </p:custDataLst>
          </p:nvPr>
        </p:nvCxnSpPr>
        <p:spPr>
          <a:xfrm flipH="1" flipV="1">
            <a:off x="714065" y="2836003"/>
            <a:ext cx="927735" cy="5080"/>
          </a:xfrm>
          <a:prstGeom prst="line">
            <a:avLst/>
          </a:prstGeom>
          <a:ln>
            <a:solidFill>
              <a:schemeClr val="lt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6"/>
            </p:custDataLst>
          </p:nvPr>
        </p:nvSpPr>
        <p:spPr>
          <a:xfrm>
            <a:off x="1600200" y="3905250"/>
            <a:ext cx="4262120" cy="778510"/>
          </a:xfrm>
          <a:prstGeom prst="rect">
            <a:avLst/>
          </a:prstGeom>
          <a:noFill/>
        </p:spPr>
        <p:txBody>
          <a:bodyPr wrap="square" rtlCol="0">
            <a:noAutofit/>
          </a:bodyPr>
          <a:lstStyle/>
          <a:p>
            <a:pPr indent="0" algn="just">
              <a:lnSpc>
                <a:spcPct val="150000"/>
              </a:lnSpc>
              <a:spcBef>
                <a:spcPts val="0"/>
              </a:spcBef>
              <a:spcAft>
                <a:spcPts val="2000"/>
              </a:spcAft>
              <a:buSzPct val="100000"/>
              <a:buNone/>
            </a:pPr>
            <a:r>
              <a:rPr lang="zh-CN" altLang="en-US" sz="2400" dirty="0">
                <a:solidFill>
                  <a:schemeClr val="dk1">
                    <a:lumMod val="75000"/>
                    <a:lumOff val="25000"/>
                  </a:schemeClr>
                </a:solidFill>
                <a:latin typeface="Arial" panose="020B0604020202020204" pitchFamily="34" charset="0"/>
                <a:ea typeface="微软雅黑" panose="020B0503020204020204" charset="-122"/>
                <a:sym typeface="+mn-lt"/>
              </a:rPr>
              <a:t>区块链核心——共识研究现状</a:t>
            </a:r>
          </a:p>
        </p:txBody>
      </p:sp>
      <p:sp>
        <p:nvSpPr>
          <p:cNvPr id="118" name="文本框 117"/>
          <p:cNvSpPr txBox="1"/>
          <p:nvPr>
            <p:custDataLst>
              <p:tags r:id="rId7"/>
            </p:custDataLst>
          </p:nvPr>
        </p:nvSpPr>
        <p:spPr>
          <a:xfrm>
            <a:off x="832810" y="3117046"/>
            <a:ext cx="815340" cy="768350"/>
          </a:xfrm>
          <a:prstGeom prst="rect">
            <a:avLst/>
          </a:prstGeom>
          <a:noFill/>
        </p:spPr>
        <p:txBody>
          <a:bodyPr wrap="square" rtlCol="0">
            <a:normAutofit/>
          </a:bodyPr>
          <a:lstStyle/>
          <a:p>
            <a:r>
              <a:rPr lang="en-US" altLang="zh-CN" sz="3600" b="1">
                <a:solidFill>
                  <a:schemeClr val="accent1"/>
                </a:solidFill>
                <a:latin typeface="Arial" panose="020B0604020202020204" pitchFamily="34" charset="0"/>
                <a:ea typeface="微软雅黑" panose="020B0503020204020204" charset="-122"/>
                <a:sym typeface="Arial" panose="020B0604020202020204" pitchFamily="34" charset="0"/>
              </a:rPr>
              <a:t>02</a:t>
            </a:r>
          </a:p>
        </p:txBody>
      </p:sp>
      <p:cxnSp>
        <p:nvCxnSpPr>
          <p:cNvPr id="119" name="直接连接符 118"/>
          <p:cNvCxnSpPr/>
          <p:nvPr>
            <p:custDataLst>
              <p:tags r:id="rId8"/>
            </p:custDataLst>
          </p:nvPr>
        </p:nvCxnSpPr>
        <p:spPr>
          <a:xfrm flipH="1">
            <a:off x="707080" y="3696801"/>
            <a:ext cx="934720" cy="635"/>
          </a:xfrm>
          <a:prstGeom prst="line">
            <a:avLst/>
          </a:prstGeom>
          <a:ln>
            <a:solidFill>
              <a:schemeClr val="lt1">
                <a:lumMod val="85000"/>
              </a:schemeClr>
            </a:solidFill>
          </a:ln>
        </p:spPr>
        <p:style>
          <a:lnRef idx="1">
            <a:schemeClr val="accent1"/>
          </a:lnRef>
          <a:fillRef idx="0">
            <a:schemeClr val="accent1"/>
          </a:fillRef>
          <a:effectRef idx="0">
            <a:schemeClr val="accent1"/>
          </a:effectRef>
          <a:fontRef idx="minor">
            <a:schemeClr val="tx1"/>
          </a:fontRef>
        </p:style>
      </p:cxnSp>
      <p:sp>
        <p:nvSpPr>
          <p:cNvPr id="125" name="文本框 124"/>
          <p:cNvSpPr txBox="1"/>
          <p:nvPr>
            <p:custDataLst>
              <p:tags r:id="rId9"/>
            </p:custDataLst>
          </p:nvPr>
        </p:nvSpPr>
        <p:spPr>
          <a:xfrm>
            <a:off x="1600200" y="3117215"/>
            <a:ext cx="3239770" cy="723265"/>
          </a:xfrm>
          <a:prstGeom prst="rect">
            <a:avLst/>
          </a:prstGeom>
          <a:noFill/>
        </p:spPr>
        <p:txBody>
          <a:bodyPr wrap="square" rtlCol="0">
            <a:normAutofit/>
          </a:bodyPr>
          <a:lstStyle/>
          <a:p>
            <a:pPr indent="0" algn="just">
              <a:lnSpc>
                <a:spcPct val="150000"/>
              </a:lnSpc>
              <a:spcBef>
                <a:spcPts val="0"/>
              </a:spcBef>
              <a:spcAft>
                <a:spcPts val="2000"/>
              </a:spcAft>
              <a:buSzPct val="100000"/>
              <a:buNone/>
            </a:pPr>
            <a:r>
              <a:rPr lang="zh-CN" altLang="en-US" sz="2400" dirty="0">
                <a:solidFill>
                  <a:schemeClr val="dk1">
                    <a:lumMod val="75000"/>
                    <a:lumOff val="25000"/>
                  </a:schemeClr>
                </a:solidFill>
                <a:latin typeface="Arial" panose="020B0604020202020204" pitchFamily="34" charset="0"/>
                <a:ea typeface="微软雅黑" panose="020B0503020204020204" charset="-122"/>
                <a:sym typeface="+mn-lt"/>
              </a:rPr>
              <a:t>区块链组成知识</a:t>
            </a:r>
          </a:p>
        </p:txBody>
      </p:sp>
      <p:sp>
        <p:nvSpPr>
          <p:cNvPr id="126" name="文本框 125"/>
          <p:cNvSpPr txBox="1"/>
          <p:nvPr>
            <p:custDataLst>
              <p:tags r:id="rId10"/>
            </p:custDataLst>
          </p:nvPr>
        </p:nvSpPr>
        <p:spPr>
          <a:xfrm>
            <a:off x="846145" y="3932648"/>
            <a:ext cx="815340" cy="768350"/>
          </a:xfrm>
          <a:prstGeom prst="rect">
            <a:avLst/>
          </a:prstGeom>
          <a:noFill/>
        </p:spPr>
        <p:txBody>
          <a:bodyPr wrap="square" rtlCol="0">
            <a:normAutofit/>
          </a:bodyPr>
          <a:lstStyle/>
          <a:p>
            <a:r>
              <a:rPr lang="en-US" altLang="zh-CN" sz="3600" b="1" dirty="0">
                <a:solidFill>
                  <a:schemeClr val="accent1"/>
                </a:solidFill>
                <a:latin typeface="Arial" panose="020B0604020202020204" pitchFamily="34" charset="0"/>
                <a:ea typeface="微软雅黑" panose="020B0503020204020204" charset="-122"/>
                <a:sym typeface="Arial" panose="020B0604020202020204" pitchFamily="34" charset="0"/>
              </a:rPr>
              <a:t>03</a:t>
            </a:r>
          </a:p>
        </p:txBody>
      </p:sp>
      <p:cxnSp>
        <p:nvCxnSpPr>
          <p:cNvPr id="127" name="直接连接符 126"/>
          <p:cNvCxnSpPr/>
          <p:nvPr>
            <p:custDataLst>
              <p:tags r:id="rId11"/>
            </p:custDataLst>
          </p:nvPr>
        </p:nvCxnSpPr>
        <p:spPr>
          <a:xfrm flipH="1" flipV="1">
            <a:off x="707080" y="4540343"/>
            <a:ext cx="920750" cy="5080"/>
          </a:xfrm>
          <a:prstGeom prst="line">
            <a:avLst/>
          </a:prstGeom>
          <a:ln>
            <a:solidFill>
              <a:schemeClr val="lt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文本框 128"/>
          <p:cNvSpPr txBox="1"/>
          <p:nvPr>
            <p:custDataLst>
              <p:tags r:id="rId12"/>
            </p:custDataLst>
          </p:nvPr>
        </p:nvSpPr>
        <p:spPr>
          <a:xfrm>
            <a:off x="1600199" y="4747895"/>
            <a:ext cx="3240000" cy="996950"/>
          </a:xfrm>
          <a:prstGeom prst="rect">
            <a:avLst/>
          </a:prstGeom>
          <a:noFill/>
        </p:spPr>
        <p:txBody>
          <a:bodyPr wrap="square" rtlCol="0">
            <a:normAutofit/>
          </a:bodyPr>
          <a:lstStyle/>
          <a:p>
            <a:pPr indent="0" algn="just">
              <a:lnSpc>
                <a:spcPct val="150000"/>
              </a:lnSpc>
              <a:spcBef>
                <a:spcPts val="0"/>
              </a:spcBef>
              <a:spcAft>
                <a:spcPts val="2000"/>
              </a:spcAft>
              <a:buSzPct val="100000"/>
              <a:buNone/>
            </a:pPr>
            <a:r>
              <a:rPr lang="zh-CN" altLang="en-US" sz="2400" dirty="0">
                <a:solidFill>
                  <a:schemeClr val="dk1">
                    <a:lumMod val="75000"/>
                    <a:lumOff val="25000"/>
                  </a:schemeClr>
                </a:solidFill>
                <a:latin typeface="Arial" panose="020B0604020202020204" pitchFamily="34" charset="0"/>
                <a:ea typeface="微软雅黑" panose="020B0503020204020204" charset="-122"/>
                <a:sym typeface="+mn-lt"/>
              </a:rPr>
              <a:t>区块链相关问题</a:t>
            </a:r>
          </a:p>
        </p:txBody>
      </p:sp>
      <p:sp>
        <p:nvSpPr>
          <p:cNvPr id="130" name="文本框 129"/>
          <p:cNvSpPr txBox="1"/>
          <p:nvPr>
            <p:custDataLst>
              <p:tags r:id="rId13"/>
            </p:custDataLst>
          </p:nvPr>
        </p:nvSpPr>
        <p:spPr>
          <a:xfrm>
            <a:off x="846145" y="4747726"/>
            <a:ext cx="815340" cy="768350"/>
          </a:xfrm>
          <a:prstGeom prst="rect">
            <a:avLst/>
          </a:prstGeom>
          <a:noFill/>
        </p:spPr>
        <p:txBody>
          <a:bodyPr wrap="square" rtlCol="0">
            <a:normAutofit/>
          </a:bodyPr>
          <a:lstStyle/>
          <a:p>
            <a:r>
              <a:rPr lang="en-US" altLang="zh-CN" sz="3600" b="1" dirty="0">
                <a:solidFill>
                  <a:schemeClr val="accent1"/>
                </a:solidFill>
                <a:latin typeface="Arial" panose="020B0604020202020204" pitchFamily="34" charset="0"/>
                <a:ea typeface="微软雅黑" panose="020B0503020204020204" charset="-122"/>
                <a:sym typeface="Arial" panose="020B0604020202020204" pitchFamily="34" charset="0"/>
              </a:rPr>
              <a:t>04</a:t>
            </a:r>
          </a:p>
        </p:txBody>
      </p:sp>
      <p:cxnSp>
        <p:nvCxnSpPr>
          <p:cNvPr id="131" name="直接连接符 130"/>
          <p:cNvCxnSpPr/>
          <p:nvPr>
            <p:custDataLst>
              <p:tags r:id="rId14"/>
            </p:custDataLst>
          </p:nvPr>
        </p:nvCxnSpPr>
        <p:spPr>
          <a:xfrm flipH="1" flipV="1">
            <a:off x="714065" y="5382726"/>
            <a:ext cx="913765" cy="4445"/>
          </a:xfrm>
          <a:prstGeom prst="line">
            <a:avLst/>
          </a:prstGeom>
          <a:ln>
            <a:solidFill>
              <a:schemeClr val="lt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15"/>
            </p:custDataLst>
          </p:nvPr>
        </p:nvSpPr>
        <p:spPr>
          <a:xfrm>
            <a:off x="755650" y="696595"/>
            <a:ext cx="1951355" cy="807085"/>
          </a:xfrm>
          <a:prstGeom prst="rect">
            <a:avLst/>
          </a:prstGeom>
          <a:solidFill>
            <a:schemeClr val="accent1"/>
          </a:solidFill>
          <a:ln>
            <a:noFill/>
          </a:ln>
          <a:effectLst/>
        </p:spPr>
        <p:txBody>
          <a:bodyPr vert="horz" wrap="square" lIns="91440" tIns="45720" rIns="91440" bIns="45720" rtlCol="0" anchor="ctr" anchorCtr="1">
            <a:normAutofit/>
          </a:bodyPr>
          <a:lstStyle/>
          <a:p>
            <a:pPr indent="0" algn="ctr">
              <a:lnSpc>
                <a:spcPct val="100000"/>
              </a:lnSpc>
              <a:spcBef>
                <a:spcPts val="0"/>
              </a:spcBef>
              <a:spcAft>
                <a:spcPts val="0"/>
              </a:spcAft>
              <a:buSzPct val="100000"/>
              <a:buNone/>
            </a:pPr>
            <a:r>
              <a:rPr lang="zh-CN" altLang="en-US" sz="3200" b="1" spc="800" dirty="0">
                <a:solidFill>
                  <a:schemeClr val="lt1"/>
                </a:solidFill>
                <a:latin typeface="Arial" panose="020B0604020202020204" pitchFamily="34" charset="0"/>
                <a:ea typeface="微软雅黑" panose="020B0503020204020204" charset="-122"/>
                <a:cs typeface="+mj-lt"/>
                <a:sym typeface="+mn-lt"/>
              </a:rPr>
              <a:t>目录</a:t>
            </a:r>
          </a:p>
        </p:txBody>
      </p:sp>
      <p:pic>
        <p:nvPicPr>
          <p:cNvPr id="5" name="图片 4"/>
          <p:cNvPicPr>
            <a:picLocks noChangeAspect="1"/>
          </p:cNvPicPr>
          <p:nvPr/>
        </p:nvPicPr>
        <p:blipFill>
          <a:blip r:embed="rId17"/>
          <a:stretch>
            <a:fillRect/>
          </a:stretch>
        </p:blipFill>
        <p:spPr>
          <a:xfrm>
            <a:off x="5972810" y="2216150"/>
            <a:ext cx="5919470" cy="3421380"/>
          </a:xfrm>
          <a:prstGeom prst="rect">
            <a:avLst/>
          </a:prstGeom>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3"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15" name="文本框 14"/>
          <p:cNvSpPr txBox="1">
            <a:spLocks noChangeArrowheads="1"/>
          </p:cNvSpPr>
          <p:nvPr/>
        </p:nvSpPr>
        <p:spPr bwMode="auto">
          <a:xfrm>
            <a:off x="472907" y="1084046"/>
            <a:ext cx="2117142"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rgbClr val="000000"/>
                </a:solidFill>
                <a:latin typeface="微软雅黑" panose="020B0503020204020204" charset="-122"/>
                <a:ea typeface="微软雅黑" panose="020B0503020204020204" charset="-122"/>
                <a:cs typeface="+mn-ea"/>
                <a:sym typeface="+mn-lt"/>
              </a:rPr>
              <a:t>社会层面</a:t>
            </a:r>
          </a:p>
        </p:txBody>
      </p:sp>
      <p:sp>
        <p:nvSpPr>
          <p:cNvPr id="16" name="文本框 15"/>
          <p:cNvSpPr txBox="1">
            <a:spLocks noChangeArrowheads="1"/>
          </p:cNvSpPr>
          <p:nvPr/>
        </p:nvSpPr>
        <p:spPr bwMode="auto">
          <a:xfrm>
            <a:off x="911860" y="4418330"/>
            <a:ext cx="10368915"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charset="0"/>
              <a:buChar char="l"/>
            </a:pPr>
            <a:r>
              <a:rPr lang="zh-CN" altLang="en-US" sz="2000" b="1" dirty="0">
                <a:solidFill>
                  <a:srgbClr val="000000"/>
                </a:solidFill>
                <a:latin typeface="微软雅黑" panose="020B0503020204020204" charset="-122"/>
                <a:ea typeface="微软雅黑" panose="020B0503020204020204" charset="-122"/>
                <a:cs typeface="+mn-ea"/>
                <a:sym typeface="+mn-lt"/>
              </a:rPr>
              <a:t>数据透明与安全</a:t>
            </a:r>
            <a:r>
              <a:rPr lang="zh-CN" altLang="en-US" sz="2000" dirty="0">
                <a:solidFill>
                  <a:srgbClr val="000000"/>
                </a:solidFill>
                <a:latin typeface="微软雅黑" panose="020B0503020204020204" charset="-122"/>
                <a:ea typeface="微软雅黑" panose="020B0503020204020204" charset="-122"/>
                <a:cs typeface="+mn-ea"/>
                <a:sym typeface="+mn-lt"/>
              </a:rPr>
              <a:t>：区块链技术通过其分布式账本特性，确保数据记录公开透明，无法篡改，从而增强了社会的整体信任度。</a:t>
            </a:r>
          </a:p>
          <a:p>
            <a:pPr marL="342900" indent="-342900">
              <a:lnSpc>
                <a:spcPct val="150000"/>
              </a:lnSpc>
              <a:buFont typeface="Wingdings" panose="05000000000000000000" charset="0"/>
              <a:buChar char="l"/>
            </a:pPr>
            <a:r>
              <a:rPr lang="zh-CN" altLang="en-US" sz="2000" b="1" dirty="0">
                <a:solidFill>
                  <a:srgbClr val="000000"/>
                </a:solidFill>
                <a:latin typeface="微软雅黑" panose="020B0503020204020204" charset="-122"/>
                <a:ea typeface="微软雅黑" panose="020B0503020204020204" charset="-122"/>
                <a:cs typeface="+mn-ea"/>
                <a:sym typeface="+mn-lt"/>
              </a:rPr>
              <a:t>民主化参与</a:t>
            </a:r>
            <a:r>
              <a:rPr lang="zh-CN" altLang="en-US" sz="2000" dirty="0">
                <a:solidFill>
                  <a:srgbClr val="000000"/>
                </a:solidFill>
                <a:latin typeface="微软雅黑" panose="020B0503020204020204" charset="-122"/>
                <a:ea typeface="微软雅黑" panose="020B0503020204020204" charset="-122"/>
                <a:cs typeface="+mn-ea"/>
                <a:sym typeface="+mn-lt"/>
              </a:rPr>
              <a:t>：DAPP和DAO作为区块链技术的典型应用，赋予个人和社区更多的决策权，推动社会治理向更加民主化、去中心化的方向发展。</a:t>
            </a:r>
          </a:p>
        </p:txBody>
      </p:sp>
      <p:grpSp>
        <p:nvGrpSpPr>
          <p:cNvPr id="23" name="组合 22"/>
          <p:cNvGrpSpPr/>
          <p:nvPr/>
        </p:nvGrpSpPr>
        <p:grpSpPr>
          <a:xfrm>
            <a:off x="0" y="127651"/>
            <a:ext cx="281652" cy="663919"/>
            <a:chOff x="0" y="127651"/>
            <a:chExt cx="281652" cy="663919"/>
          </a:xfrm>
        </p:grpSpPr>
        <p:sp>
          <p:nvSpPr>
            <p:cNvPr id="25" name="任意多边形: 形状 24"/>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26" name="任意多边形: 形状 25"/>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7" name="文本框 14"/>
          <p:cNvSpPr txBox="1"/>
          <p:nvPr/>
        </p:nvSpPr>
        <p:spPr>
          <a:xfrm>
            <a:off x="473124" y="198000"/>
            <a:ext cx="2884226"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区块链的影响</a:t>
            </a:r>
          </a:p>
        </p:txBody>
      </p:sp>
      <p:grpSp>
        <p:nvGrpSpPr>
          <p:cNvPr id="8" name="组合 7"/>
          <p:cNvGrpSpPr/>
          <p:nvPr/>
        </p:nvGrpSpPr>
        <p:grpSpPr>
          <a:xfrm>
            <a:off x="8195310" y="1670050"/>
            <a:ext cx="3307080" cy="2748280"/>
            <a:chOff x="12906" y="2630"/>
            <a:chExt cx="5208" cy="4328"/>
          </a:xfrm>
        </p:grpSpPr>
        <p:pic>
          <p:nvPicPr>
            <p:cNvPr id="500588806" name="图片 12" descr="justice 的图像结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12906" y="2630"/>
              <a:ext cx="5208" cy="3516"/>
            </a:xfrm>
            <a:prstGeom prst="rect">
              <a:avLst/>
            </a:prstGeom>
            <a:noFill/>
            <a:ln>
              <a:noFill/>
            </a:ln>
          </p:spPr>
        </p:pic>
        <p:sp>
          <p:nvSpPr>
            <p:cNvPr id="102" name="文本框 101"/>
            <p:cNvSpPr txBox="1"/>
            <p:nvPr/>
          </p:nvSpPr>
          <p:spPr>
            <a:xfrm>
              <a:off x="14566" y="6378"/>
              <a:ext cx="1888" cy="580"/>
            </a:xfrm>
            <a:prstGeom prst="rect">
              <a:avLst/>
            </a:prstGeom>
            <a:noFill/>
            <a:ln w="9525">
              <a:noFill/>
            </a:ln>
          </p:spPr>
          <p:txBody>
            <a:bodyPr wrap="square">
              <a:spAutoFit/>
            </a:bodyPr>
            <a:lstStyle/>
            <a:p>
              <a:pPr indent="0"/>
              <a:r>
                <a:rPr lang="zh-CN" b="0">
                  <a:latin typeface="微软雅黑" panose="020B0503020204020204" charset="-122"/>
                  <a:ea typeface="微软雅黑" panose="020B0503020204020204" charset="-122"/>
                </a:rPr>
                <a:t>公正女神</a:t>
              </a:r>
              <a:endParaRPr lang="zh-CN" altLang="en-US" b="0">
                <a:latin typeface="微软雅黑" panose="020B0503020204020204" charset="-122"/>
                <a:ea typeface="微软雅黑" panose="020B0503020204020204" charset="-122"/>
              </a:endParaRPr>
            </a:p>
          </p:txBody>
        </p:sp>
      </p:grpSp>
      <p:grpSp>
        <p:nvGrpSpPr>
          <p:cNvPr id="7" name="组合 6"/>
          <p:cNvGrpSpPr/>
          <p:nvPr/>
        </p:nvGrpSpPr>
        <p:grpSpPr>
          <a:xfrm>
            <a:off x="911860" y="1877060"/>
            <a:ext cx="6906895" cy="2552065"/>
            <a:chOff x="1436" y="2956"/>
            <a:chExt cx="10877" cy="4019"/>
          </a:xfrm>
        </p:grpSpPr>
        <p:pic>
          <p:nvPicPr>
            <p:cNvPr id="1335231042" name="图片 8" descr="stop asian hate 的图像结果"/>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a:xfrm>
              <a:off x="1436" y="2956"/>
              <a:ext cx="5152" cy="3113"/>
            </a:xfrm>
            <a:prstGeom prst="rect">
              <a:avLst/>
            </a:prstGeom>
            <a:noFill/>
            <a:ln>
              <a:noFill/>
            </a:ln>
          </p:spPr>
        </p:pic>
        <p:sp>
          <p:nvSpPr>
            <p:cNvPr id="6" name="文本框 5"/>
            <p:cNvSpPr txBox="1"/>
            <p:nvPr/>
          </p:nvSpPr>
          <p:spPr>
            <a:xfrm>
              <a:off x="5703" y="6395"/>
              <a:ext cx="2598" cy="580"/>
            </a:xfrm>
            <a:prstGeom prst="rect">
              <a:avLst/>
            </a:prstGeom>
            <a:noFill/>
          </p:spPr>
          <p:txBody>
            <a:bodyPr wrap="square" rtlCol="0">
              <a:spAutoFit/>
            </a:bodyPr>
            <a:lstStyle/>
            <a:p>
              <a:r>
                <a:rPr lang="zh-CN" altLang="en-US"/>
                <a:t>不平等和歧视</a:t>
              </a:r>
            </a:p>
          </p:txBody>
        </p:sp>
        <p:pic>
          <p:nvPicPr>
            <p:cNvPr id="21046405" name="图片 9" descr="blm 的图像结果"/>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7347" y="2956"/>
              <a:ext cx="4967" cy="3076"/>
            </a:xfrm>
            <a:prstGeom prst="rect">
              <a:avLst/>
            </a:prstGeom>
            <a:noFill/>
            <a:ln>
              <a:noFill/>
            </a:ln>
          </p:spPr>
        </p:pic>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randombar(horizontal)">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p:bldP spid="16"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3"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15" name="文本框 14"/>
          <p:cNvSpPr txBox="1">
            <a:spLocks noChangeArrowheads="1"/>
          </p:cNvSpPr>
          <p:nvPr/>
        </p:nvSpPr>
        <p:spPr bwMode="auto">
          <a:xfrm>
            <a:off x="472907" y="1084046"/>
            <a:ext cx="2117142"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b="1" dirty="0">
                <a:solidFill>
                  <a:srgbClr val="000000"/>
                </a:solidFill>
                <a:latin typeface="微软雅黑" panose="020B0503020204020204" charset="-122"/>
                <a:ea typeface="微软雅黑" panose="020B0503020204020204" charset="-122"/>
                <a:cs typeface="+mn-ea"/>
                <a:sym typeface="+mn-lt"/>
              </a:rPr>
              <a:t>行业层面</a:t>
            </a:r>
          </a:p>
        </p:txBody>
      </p:sp>
      <p:sp>
        <p:nvSpPr>
          <p:cNvPr id="16" name="文本框 15"/>
          <p:cNvSpPr txBox="1">
            <a:spLocks noChangeArrowheads="1"/>
          </p:cNvSpPr>
          <p:nvPr/>
        </p:nvSpPr>
        <p:spPr bwMode="auto">
          <a:xfrm>
            <a:off x="793115" y="4028440"/>
            <a:ext cx="10694670" cy="255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a:lnSpc>
                <a:spcPct val="160000"/>
              </a:lnSpc>
              <a:buFont typeface="Wingdings" panose="05000000000000000000" charset="0"/>
              <a:buChar char="l"/>
            </a:pPr>
            <a:r>
              <a:rPr lang="zh-CN" altLang="en-US" sz="2000" b="1" dirty="0">
                <a:solidFill>
                  <a:srgbClr val="000000"/>
                </a:solidFill>
                <a:latin typeface="微软雅黑" panose="020B0503020204020204" charset="-122"/>
                <a:ea typeface="微软雅黑" panose="020B0503020204020204" charset="-122"/>
                <a:cs typeface="+mn-ea"/>
                <a:sym typeface="+mn-lt"/>
              </a:rPr>
              <a:t>促进去中心化和公平竞争</a:t>
            </a:r>
            <a:r>
              <a:rPr lang="zh-CN" altLang="en-US" sz="2000" dirty="0">
                <a:solidFill>
                  <a:srgbClr val="000000"/>
                </a:solidFill>
                <a:latin typeface="微软雅黑" panose="020B0503020204020204" charset="-122"/>
                <a:ea typeface="微软雅黑" panose="020B0503020204020204" charset="-122"/>
                <a:cs typeface="+mn-ea"/>
                <a:sym typeface="+mn-lt"/>
              </a:rPr>
              <a:t>：区块链技术打破了少数大型企业主导的市场格局，促进了行业的公平竞争，从而推动了行业的创新和多样性。</a:t>
            </a:r>
          </a:p>
          <a:p>
            <a:pPr marL="342900" indent="-342900">
              <a:lnSpc>
                <a:spcPct val="160000"/>
              </a:lnSpc>
              <a:buFont typeface="Wingdings" panose="05000000000000000000" charset="0"/>
              <a:buChar char="l"/>
            </a:pPr>
            <a:r>
              <a:rPr lang="zh-CN" altLang="en-US" sz="2000" b="1" dirty="0">
                <a:solidFill>
                  <a:srgbClr val="000000"/>
                </a:solidFill>
                <a:latin typeface="微软雅黑" panose="020B0503020204020204" charset="-122"/>
                <a:ea typeface="微软雅黑" panose="020B0503020204020204" charset="-122"/>
                <a:cs typeface="+mn-ea"/>
                <a:sym typeface="+mn-lt"/>
              </a:rPr>
              <a:t>提升透明度和优化供应链管理</a:t>
            </a:r>
            <a:r>
              <a:rPr lang="zh-CN" altLang="en-US" sz="2000" dirty="0">
                <a:solidFill>
                  <a:srgbClr val="000000"/>
                </a:solidFill>
                <a:latin typeface="微软雅黑" panose="020B0503020204020204" charset="-122"/>
                <a:ea typeface="微软雅黑" panose="020B0503020204020204" charset="-122"/>
                <a:cs typeface="+mn-ea"/>
                <a:sym typeface="+mn-lt"/>
              </a:rPr>
              <a:t>：区块链技术通过创建透明和可追踪的供应链，为各行各业提供了更高效、更安全的数据管理方式。同时，区块链技术还通过智能合约等应用，优化了供应链管理流程，提高行业运营效率，实现公平贸易和可持续性。</a:t>
            </a:r>
          </a:p>
        </p:txBody>
      </p:sp>
      <p:grpSp>
        <p:nvGrpSpPr>
          <p:cNvPr id="23" name="组合 22"/>
          <p:cNvGrpSpPr/>
          <p:nvPr/>
        </p:nvGrpSpPr>
        <p:grpSpPr>
          <a:xfrm>
            <a:off x="0" y="127651"/>
            <a:ext cx="281652" cy="663919"/>
            <a:chOff x="0" y="127651"/>
            <a:chExt cx="281652" cy="663919"/>
          </a:xfrm>
        </p:grpSpPr>
        <p:sp>
          <p:nvSpPr>
            <p:cNvPr id="25" name="任意多边形: 形状 24"/>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26" name="任意多边形: 形状 25"/>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7" name="文本框 14"/>
          <p:cNvSpPr txBox="1"/>
          <p:nvPr/>
        </p:nvSpPr>
        <p:spPr>
          <a:xfrm>
            <a:off x="473124" y="198000"/>
            <a:ext cx="2884226"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区块链的影响</a:t>
            </a:r>
          </a:p>
        </p:txBody>
      </p:sp>
      <p:grpSp>
        <p:nvGrpSpPr>
          <p:cNvPr id="10" name="组合 9"/>
          <p:cNvGrpSpPr/>
          <p:nvPr/>
        </p:nvGrpSpPr>
        <p:grpSpPr>
          <a:xfrm>
            <a:off x="3357245" y="1209675"/>
            <a:ext cx="4858410" cy="2911608"/>
            <a:chOff x="4995" y="2072"/>
            <a:chExt cx="7363" cy="4419"/>
          </a:xfrm>
        </p:grpSpPr>
        <p:pic>
          <p:nvPicPr>
            <p:cNvPr id="328200898" name="图片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4995" y="2072"/>
              <a:ext cx="7363" cy="3692"/>
            </a:xfrm>
            <a:prstGeom prst="rect">
              <a:avLst/>
            </a:prstGeom>
            <a:noFill/>
            <a:ln>
              <a:noFill/>
            </a:ln>
          </p:spPr>
        </p:pic>
        <p:sp>
          <p:nvSpPr>
            <p:cNvPr id="103" name="文本框 102"/>
            <p:cNvSpPr txBox="1"/>
            <p:nvPr/>
          </p:nvSpPr>
          <p:spPr>
            <a:xfrm>
              <a:off x="8120" y="5932"/>
              <a:ext cx="1113" cy="559"/>
            </a:xfrm>
            <a:prstGeom prst="rect">
              <a:avLst/>
            </a:prstGeom>
            <a:noFill/>
            <a:ln w="9525">
              <a:noFill/>
            </a:ln>
          </p:spPr>
          <p:txBody>
            <a:bodyPr wrap="square">
              <a:spAutoFit/>
            </a:bodyPr>
            <a:lstStyle/>
            <a:p>
              <a:pPr indent="0"/>
              <a:r>
                <a:rPr lang="zh-CN" b="0">
                  <a:ea typeface="宋体" panose="02010600030101010101" pitchFamily="2" charset="-122"/>
                </a:rPr>
                <a:t>垄断</a:t>
              </a:r>
              <a:endParaRPr lang="zh-CN" altLang="en-US" b="0">
                <a:ea typeface="宋体" panose="02010600030101010101" pitchFamily="2" charset="-122"/>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randombar(horizont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p:bldP spid="16"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3"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23" name="组合 22"/>
          <p:cNvGrpSpPr/>
          <p:nvPr/>
        </p:nvGrpSpPr>
        <p:grpSpPr>
          <a:xfrm>
            <a:off x="0" y="127651"/>
            <a:ext cx="281652" cy="663919"/>
            <a:chOff x="0" y="127651"/>
            <a:chExt cx="281652" cy="663919"/>
          </a:xfrm>
        </p:grpSpPr>
        <p:sp>
          <p:nvSpPr>
            <p:cNvPr id="25" name="任意多边形: 形状 24"/>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26" name="任意多边形: 形状 25"/>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7" name="文本框 14"/>
          <p:cNvSpPr txBox="1"/>
          <p:nvPr/>
        </p:nvSpPr>
        <p:spPr>
          <a:xfrm>
            <a:off x="473124" y="198000"/>
            <a:ext cx="2884226"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区块链的影响</a:t>
            </a:r>
          </a:p>
        </p:txBody>
      </p:sp>
      <p:sp>
        <p:nvSpPr>
          <p:cNvPr id="2" name="文本框 1"/>
          <p:cNvSpPr txBox="1"/>
          <p:nvPr/>
        </p:nvSpPr>
        <p:spPr>
          <a:xfrm>
            <a:off x="473075" y="1066800"/>
            <a:ext cx="6096000" cy="429895"/>
          </a:xfrm>
          <a:prstGeom prst="rect">
            <a:avLst/>
          </a:prstGeom>
          <a:noFill/>
        </p:spPr>
        <p:txBody>
          <a:bodyPr wrap="square" rtlCol="0" anchor="t">
            <a:spAutoFit/>
          </a:bodyPr>
          <a:lstStyle/>
          <a:p>
            <a:r>
              <a:rPr lang="zh-CN" altLang="en-US" sz="2200" b="1" dirty="0">
                <a:solidFill>
                  <a:srgbClr val="000000"/>
                </a:solidFill>
                <a:latin typeface="微软雅黑" panose="020B0503020204020204" charset="-122"/>
                <a:ea typeface="微软雅黑" panose="020B0503020204020204" charset="-122"/>
                <a:cs typeface="+mn-ea"/>
                <a:sym typeface="+mn-lt"/>
              </a:rPr>
              <a:t>政府层面</a:t>
            </a:r>
          </a:p>
        </p:txBody>
      </p:sp>
      <p:sp>
        <p:nvSpPr>
          <p:cNvPr id="5" name="文本框 4"/>
          <p:cNvSpPr txBox="1">
            <a:spLocks noChangeArrowheads="1"/>
          </p:cNvSpPr>
          <p:nvPr/>
        </p:nvSpPr>
        <p:spPr bwMode="auto">
          <a:xfrm>
            <a:off x="793115" y="4441190"/>
            <a:ext cx="10694670" cy="206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a:lnSpc>
                <a:spcPct val="160000"/>
              </a:lnSpc>
              <a:buFont typeface="Wingdings" panose="05000000000000000000" charset="0"/>
              <a:buChar char="l"/>
            </a:pPr>
            <a:r>
              <a:rPr lang="zh-CN" altLang="en-US" sz="2000" b="1" dirty="0">
                <a:solidFill>
                  <a:srgbClr val="000000"/>
                </a:solidFill>
                <a:latin typeface="微软雅黑" panose="020B0503020204020204" charset="-122"/>
                <a:ea typeface="微软雅黑" panose="020B0503020204020204" charset="-122"/>
                <a:cs typeface="+mn-ea"/>
                <a:sym typeface="+mn-lt"/>
              </a:rPr>
              <a:t>推动去中心化治理与民主参与</a:t>
            </a:r>
            <a:r>
              <a:rPr lang="zh-CN" altLang="en-US" sz="2000" dirty="0">
                <a:solidFill>
                  <a:srgbClr val="000000"/>
                </a:solidFill>
                <a:latin typeface="微软雅黑" panose="020B0503020204020204" charset="-122"/>
                <a:ea typeface="微软雅黑" panose="020B0503020204020204" charset="-122"/>
                <a:cs typeface="+mn-ea"/>
                <a:sym typeface="+mn-lt"/>
              </a:rPr>
              <a:t>：区块链技术有助于构建一个去中心化的政府架构，加强人民群众对社会事务的参与和对相关责任人的问责机制，助力推动全过程人民民主。</a:t>
            </a:r>
          </a:p>
          <a:p>
            <a:pPr marL="342900" indent="-342900">
              <a:lnSpc>
                <a:spcPct val="160000"/>
              </a:lnSpc>
              <a:buFont typeface="Wingdings" panose="05000000000000000000" charset="0"/>
              <a:buChar char="l"/>
            </a:pPr>
            <a:r>
              <a:rPr lang="zh-CN" altLang="en-US" sz="2000" b="1" dirty="0">
                <a:solidFill>
                  <a:srgbClr val="000000"/>
                </a:solidFill>
                <a:latin typeface="微软雅黑" panose="020B0503020204020204" charset="-122"/>
                <a:ea typeface="微软雅黑" panose="020B0503020204020204" charset="-122"/>
                <a:cs typeface="+mn-ea"/>
                <a:sym typeface="+mn-lt"/>
              </a:rPr>
              <a:t>实现电子政务与提高治理效率</a:t>
            </a:r>
            <a:r>
              <a:rPr lang="zh-CN" altLang="en-US" sz="2000" dirty="0">
                <a:solidFill>
                  <a:srgbClr val="000000"/>
                </a:solidFill>
                <a:latin typeface="微软雅黑" panose="020B0503020204020204" charset="-122"/>
                <a:ea typeface="微软雅黑" panose="020B0503020204020204" charset="-122"/>
                <a:cs typeface="+mn-ea"/>
                <a:sym typeface="+mn-lt"/>
              </a:rPr>
              <a:t>：区块链技术通过构建安全可核查的系统，强有力地支持了电子政务的发展，使政府部门能电子化、加密并自动验证文档，从而提升公共服务质量和效率。</a:t>
            </a:r>
          </a:p>
        </p:txBody>
      </p:sp>
      <p:pic>
        <p:nvPicPr>
          <p:cNvPr id="1185536221" name="图片 13" descr="Watergate trial records digitized for 50th anniversary of break-i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1758315" y="1796415"/>
            <a:ext cx="2773680" cy="2089785"/>
          </a:xfrm>
          <a:prstGeom prst="rect">
            <a:avLst/>
          </a:prstGeom>
          <a:noFill/>
          <a:ln>
            <a:noFill/>
          </a:ln>
        </p:spPr>
      </p:pic>
      <p:pic>
        <p:nvPicPr>
          <p:cNvPr id="578311038" name="图片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a:xfrm>
            <a:off x="6291580" y="1600835"/>
            <a:ext cx="4290060" cy="2286000"/>
          </a:xfrm>
          <a:prstGeom prst="rect">
            <a:avLst/>
          </a:prstGeom>
          <a:noFill/>
          <a:ln>
            <a:noFill/>
          </a:ln>
        </p:spPr>
      </p:pic>
      <p:sp>
        <p:nvSpPr>
          <p:cNvPr id="103" name="文本框 102"/>
          <p:cNvSpPr txBox="1"/>
          <p:nvPr/>
        </p:nvSpPr>
        <p:spPr>
          <a:xfrm>
            <a:off x="2527935" y="3990340"/>
            <a:ext cx="1233805" cy="368300"/>
          </a:xfrm>
          <a:prstGeom prst="rect">
            <a:avLst/>
          </a:prstGeom>
          <a:noFill/>
          <a:ln w="9525">
            <a:noFill/>
          </a:ln>
        </p:spPr>
        <p:txBody>
          <a:bodyPr wrap="square">
            <a:spAutoFit/>
          </a:bodyPr>
          <a:lstStyle/>
          <a:p>
            <a:pPr indent="0"/>
            <a:r>
              <a:rPr lang="zh-CN" b="0">
                <a:ea typeface="宋体" panose="02010600030101010101" pitchFamily="2" charset="-122"/>
              </a:rPr>
              <a:t>水门事件</a:t>
            </a:r>
            <a:endParaRPr lang="zh-CN" altLang="en-US" b="0">
              <a:ea typeface="宋体" panose="02010600030101010101" pitchFamily="2" charset="-122"/>
            </a:endParaRPr>
          </a:p>
        </p:txBody>
      </p:sp>
      <p:sp>
        <p:nvSpPr>
          <p:cNvPr id="6" name="文本框 5"/>
          <p:cNvSpPr txBox="1"/>
          <p:nvPr/>
        </p:nvSpPr>
        <p:spPr>
          <a:xfrm>
            <a:off x="6873240" y="3990340"/>
            <a:ext cx="3434080" cy="368300"/>
          </a:xfrm>
          <a:prstGeom prst="rect">
            <a:avLst/>
          </a:prstGeom>
          <a:noFill/>
          <a:ln w="9525">
            <a:noFill/>
          </a:ln>
        </p:spPr>
        <p:txBody>
          <a:bodyPr wrap="square">
            <a:spAutoFit/>
          </a:bodyPr>
          <a:lstStyle/>
          <a:p>
            <a:pPr indent="0"/>
            <a:r>
              <a:rPr lang="zh-CN" b="0">
                <a:ea typeface="宋体" panose="02010600030101010101" pitchFamily="2" charset="-122"/>
              </a:rPr>
              <a:t>共和国建国初反腐第一大案</a:t>
            </a:r>
            <a:endParaRPr lang="zh-CN" altLang="en-US" b="0">
              <a:ea typeface="宋体" panose="02010600030101010101" pitchFamily="2"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85536221"/>
                                        </p:tgtEl>
                                        <p:attrNameLst>
                                          <p:attrName>style.visibility</p:attrName>
                                        </p:attrNameLst>
                                      </p:cBhvr>
                                      <p:to>
                                        <p:strVal val="visible"/>
                                      </p:to>
                                    </p:set>
                                    <p:animEffect transition="in" filter="randombar(horizontal)">
                                      <p:cBhvr>
                                        <p:cTn id="12" dur="500"/>
                                        <p:tgtEl>
                                          <p:spTgt spid="1185536221"/>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animEffect transition="in" filter="randombar(horizontal)">
                                      <p:cBhvr>
                                        <p:cTn id="15" dur="500"/>
                                        <p:tgtEl>
                                          <p:spTgt spid="103"/>
                                        </p:tgtEl>
                                      </p:cBhvr>
                                    </p:animEffect>
                                  </p:childTnLst>
                                </p:cTn>
                              </p:par>
                              <p:par>
                                <p:cTn id="16" presetID="14" presetClass="entr" presetSubtype="10" fill="hold" nodeType="withEffect">
                                  <p:stCondLst>
                                    <p:cond delay="0"/>
                                  </p:stCondLst>
                                  <p:childTnLst>
                                    <p:set>
                                      <p:cBhvr>
                                        <p:cTn id="17" dur="1" fill="hold">
                                          <p:stCondLst>
                                            <p:cond delay="0"/>
                                          </p:stCondLst>
                                        </p:cTn>
                                        <p:tgtEl>
                                          <p:spTgt spid="578311038"/>
                                        </p:tgtEl>
                                        <p:attrNameLst>
                                          <p:attrName>style.visibility</p:attrName>
                                        </p:attrNameLst>
                                      </p:cBhvr>
                                      <p:to>
                                        <p:strVal val="visible"/>
                                      </p:to>
                                    </p:set>
                                    <p:animEffect transition="in" filter="randombar(horizontal)">
                                      <p:cBhvr>
                                        <p:cTn id="18" dur="500"/>
                                        <p:tgtEl>
                                          <p:spTgt spid="578311038"/>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randombar(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P spid="103" grpId="0"/>
      <p:bldP spid="103" grpId="1"/>
      <p:bldP spid="6" grpId="0"/>
      <p:bldP spid="6"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4" name="菱形 3"/>
          <p:cNvSpPr/>
          <p:nvPr>
            <p:custDataLst>
              <p:tags r:id="rId4"/>
            </p:custDataLst>
          </p:nvPr>
        </p:nvSpPr>
        <p:spPr>
          <a:xfrm>
            <a:off x="1189765" y="1528684"/>
            <a:ext cx="4098607" cy="4098607"/>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5" name="菱形 4"/>
          <p:cNvSpPr/>
          <p:nvPr>
            <p:custDataLst>
              <p:tags r:id="rId5"/>
            </p:custDataLst>
          </p:nvPr>
        </p:nvSpPr>
        <p:spPr>
          <a:xfrm>
            <a:off x="1189764" y="1230708"/>
            <a:ext cx="4098607" cy="4098607"/>
          </a:xfrm>
          <a:prstGeom prst="diamond">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7" name="文本框 5"/>
          <p:cNvSpPr txBox="1"/>
          <p:nvPr>
            <p:custDataLst>
              <p:tags r:id="rId6"/>
            </p:custDataLst>
          </p:nvPr>
        </p:nvSpPr>
        <p:spPr>
          <a:xfrm>
            <a:off x="2429172" y="2760949"/>
            <a:ext cx="1619792" cy="9220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5400" b="1" dirty="0">
                <a:solidFill>
                  <a:schemeClr val="lt1"/>
                </a:solidFill>
                <a:latin typeface="微软雅黑" panose="020B0503020204020204" charset="-122"/>
                <a:ea typeface="微软雅黑" panose="020B0503020204020204" charset="-122"/>
                <a:cs typeface="+mn-ea"/>
                <a:sym typeface="+mn-lt"/>
              </a:rPr>
              <a:t>02</a:t>
            </a:r>
          </a:p>
        </p:txBody>
      </p:sp>
      <p:sp>
        <p:nvSpPr>
          <p:cNvPr id="8" name="文本框 9"/>
          <p:cNvSpPr txBox="1"/>
          <p:nvPr>
            <p:custDataLst>
              <p:tags r:id="rId7"/>
            </p:custDataLst>
          </p:nvPr>
        </p:nvSpPr>
        <p:spPr>
          <a:xfrm>
            <a:off x="2335361" y="3573829"/>
            <a:ext cx="1807415" cy="521970"/>
          </a:xfrm>
          <a:prstGeom prst="rect">
            <a:avLst/>
          </a:prstGeom>
          <a:noFill/>
        </p:spPr>
        <p:txBody>
          <a:bodyPr vert="horz"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2800" b="1" dirty="0">
                <a:solidFill>
                  <a:schemeClr val="lt1"/>
                </a:solidFill>
                <a:latin typeface="微软雅黑" panose="020B0503020204020204" charset="-122"/>
                <a:ea typeface="微软雅黑" panose="020B0503020204020204" charset="-122"/>
                <a:cs typeface="+mn-ea"/>
                <a:sym typeface="+mn-lt"/>
              </a:rPr>
              <a:t>Part.</a:t>
            </a:r>
          </a:p>
        </p:txBody>
      </p:sp>
      <p:sp>
        <p:nvSpPr>
          <p:cNvPr id="11" name="文本框 14"/>
          <p:cNvSpPr txBox="1"/>
          <p:nvPr/>
        </p:nvSpPr>
        <p:spPr>
          <a:xfrm>
            <a:off x="5836693" y="2743893"/>
            <a:ext cx="4685731" cy="82994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4800" b="1" dirty="0">
                <a:solidFill>
                  <a:srgbClr val="000000"/>
                </a:solidFill>
                <a:latin typeface="微软雅黑" panose="020B0503020204020204" charset="-122"/>
                <a:ea typeface="微软雅黑" panose="020B0503020204020204" charset="-122"/>
                <a:cs typeface="+mn-ea"/>
                <a:sym typeface="+mn-lt"/>
              </a:rPr>
              <a:t>区块链组成知识</a:t>
            </a:r>
          </a:p>
        </p:txBody>
      </p:sp>
      <p:sp>
        <p:nvSpPr>
          <p:cNvPr id="15" name="任意多边形: 形状 14"/>
          <p:cNvSpPr/>
          <p:nvPr>
            <p:custDataLst>
              <p:tags r:id="rId8"/>
            </p:custDataLst>
          </p:nvPr>
        </p:nvSpPr>
        <p:spPr>
          <a:xfrm>
            <a:off x="11246126" y="6407758"/>
            <a:ext cx="900483" cy="450242"/>
          </a:xfrm>
          <a:custGeom>
            <a:avLst/>
            <a:gdLst>
              <a:gd name="connsiteX0" fmla="*/ 1398896 w 2797791"/>
              <a:gd name="connsiteY0" fmla="*/ 0 h 1398896"/>
              <a:gd name="connsiteX1" fmla="*/ 2797791 w 2797791"/>
              <a:gd name="connsiteY1" fmla="*/ 1398896 h 1398896"/>
              <a:gd name="connsiteX2" fmla="*/ 0 w 2797791"/>
              <a:gd name="connsiteY2" fmla="*/ 1398896 h 1398896"/>
            </a:gdLst>
            <a:ahLst/>
            <a:cxnLst>
              <a:cxn ang="0">
                <a:pos x="connsiteX0" y="connsiteY0"/>
              </a:cxn>
              <a:cxn ang="0">
                <a:pos x="connsiteX1" y="connsiteY1"/>
              </a:cxn>
              <a:cxn ang="0">
                <a:pos x="connsiteX2" y="connsiteY2"/>
              </a:cxn>
            </a:cxnLst>
            <a:rect l="l" t="t" r="r" b="b"/>
            <a:pathLst>
              <a:path w="2797791" h="1398896">
                <a:moveTo>
                  <a:pt x="1398896" y="0"/>
                </a:moveTo>
                <a:lnTo>
                  <a:pt x="2797791" y="1398896"/>
                </a:lnTo>
                <a:lnTo>
                  <a:pt x="0" y="139889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6" name="任意多边形: 形状 15"/>
          <p:cNvSpPr/>
          <p:nvPr>
            <p:custDataLst>
              <p:tags r:id="rId9"/>
            </p:custDataLst>
          </p:nvPr>
        </p:nvSpPr>
        <p:spPr>
          <a:xfrm>
            <a:off x="11150220" y="6311853"/>
            <a:ext cx="1041779" cy="546147"/>
          </a:xfrm>
          <a:custGeom>
            <a:avLst/>
            <a:gdLst>
              <a:gd name="connsiteX0" fmla="*/ 1696873 w 3236796"/>
              <a:gd name="connsiteY0" fmla="*/ 0 h 1696873"/>
              <a:gd name="connsiteX1" fmla="*/ 3236796 w 3236796"/>
              <a:gd name="connsiteY1" fmla="*/ 1539924 h 1696873"/>
              <a:gd name="connsiteX2" fmla="*/ 3236796 w 3236796"/>
              <a:gd name="connsiteY2" fmla="*/ 1696873 h 1696873"/>
              <a:gd name="connsiteX3" fmla="*/ 0 w 3236796"/>
              <a:gd name="connsiteY3" fmla="*/ 1696873 h 1696873"/>
            </a:gdLst>
            <a:ahLst/>
            <a:cxnLst>
              <a:cxn ang="0">
                <a:pos x="connsiteX0" y="connsiteY0"/>
              </a:cxn>
              <a:cxn ang="0">
                <a:pos x="connsiteX1" y="connsiteY1"/>
              </a:cxn>
              <a:cxn ang="0">
                <a:pos x="connsiteX2" y="connsiteY2"/>
              </a:cxn>
              <a:cxn ang="0">
                <a:pos x="connsiteX3" y="connsiteY3"/>
              </a:cxn>
            </a:cxnLst>
            <a:rect l="l" t="t" r="r" b="b"/>
            <a:pathLst>
              <a:path w="3236796" h="1696873">
                <a:moveTo>
                  <a:pt x="1696873" y="0"/>
                </a:moveTo>
                <a:lnTo>
                  <a:pt x="3236796" y="1539924"/>
                </a:lnTo>
                <a:lnTo>
                  <a:pt x="3236796" y="1696873"/>
                </a:lnTo>
                <a:lnTo>
                  <a:pt x="0" y="1696873"/>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10"/>
            </p:custDataLst>
          </p:nvPr>
        </p:nvSpPr>
        <p:spPr>
          <a:xfrm flipH="1" flipV="1">
            <a:off x="45390" y="0"/>
            <a:ext cx="900483" cy="450242"/>
          </a:xfrm>
          <a:custGeom>
            <a:avLst/>
            <a:gdLst>
              <a:gd name="connsiteX0" fmla="*/ 1398896 w 2797791"/>
              <a:gd name="connsiteY0" fmla="*/ 0 h 1398896"/>
              <a:gd name="connsiteX1" fmla="*/ 2797791 w 2797791"/>
              <a:gd name="connsiteY1" fmla="*/ 1398896 h 1398896"/>
              <a:gd name="connsiteX2" fmla="*/ 0 w 2797791"/>
              <a:gd name="connsiteY2" fmla="*/ 1398896 h 1398896"/>
            </a:gdLst>
            <a:ahLst/>
            <a:cxnLst>
              <a:cxn ang="0">
                <a:pos x="connsiteX0" y="connsiteY0"/>
              </a:cxn>
              <a:cxn ang="0">
                <a:pos x="connsiteX1" y="connsiteY1"/>
              </a:cxn>
              <a:cxn ang="0">
                <a:pos x="connsiteX2" y="connsiteY2"/>
              </a:cxn>
            </a:cxnLst>
            <a:rect l="l" t="t" r="r" b="b"/>
            <a:pathLst>
              <a:path w="2797791" h="1398896">
                <a:moveTo>
                  <a:pt x="1398896" y="0"/>
                </a:moveTo>
                <a:lnTo>
                  <a:pt x="2797791" y="1398896"/>
                </a:lnTo>
                <a:lnTo>
                  <a:pt x="0" y="139889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9" name="任意多边形: 形状 18"/>
          <p:cNvSpPr/>
          <p:nvPr>
            <p:custDataLst>
              <p:tags r:id="rId11"/>
            </p:custDataLst>
          </p:nvPr>
        </p:nvSpPr>
        <p:spPr>
          <a:xfrm flipH="1" flipV="1">
            <a:off x="0" y="0"/>
            <a:ext cx="1041779" cy="546147"/>
          </a:xfrm>
          <a:custGeom>
            <a:avLst/>
            <a:gdLst>
              <a:gd name="connsiteX0" fmla="*/ 1696873 w 3236796"/>
              <a:gd name="connsiteY0" fmla="*/ 0 h 1696873"/>
              <a:gd name="connsiteX1" fmla="*/ 3236796 w 3236796"/>
              <a:gd name="connsiteY1" fmla="*/ 1539924 h 1696873"/>
              <a:gd name="connsiteX2" fmla="*/ 3236796 w 3236796"/>
              <a:gd name="connsiteY2" fmla="*/ 1696873 h 1696873"/>
              <a:gd name="connsiteX3" fmla="*/ 0 w 3236796"/>
              <a:gd name="connsiteY3" fmla="*/ 1696873 h 1696873"/>
            </a:gdLst>
            <a:ahLst/>
            <a:cxnLst>
              <a:cxn ang="0">
                <a:pos x="connsiteX0" y="connsiteY0"/>
              </a:cxn>
              <a:cxn ang="0">
                <a:pos x="connsiteX1" y="connsiteY1"/>
              </a:cxn>
              <a:cxn ang="0">
                <a:pos x="connsiteX2" y="connsiteY2"/>
              </a:cxn>
              <a:cxn ang="0">
                <a:pos x="connsiteX3" y="connsiteY3"/>
              </a:cxn>
            </a:cxnLst>
            <a:rect l="l" t="t" r="r" b="b"/>
            <a:pathLst>
              <a:path w="3236796" h="1696873">
                <a:moveTo>
                  <a:pt x="1696873" y="0"/>
                </a:moveTo>
                <a:lnTo>
                  <a:pt x="3236796" y="1539924"/>
                </a:lnTo>
                <a:lnTo>
                  <a:pt x="3236796" y="1696873"/>
                </a:lnTo>
                <a:lnTo>
                  <a:pt x="0" y="1696873"/>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4"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7" name="组合 16"/>
          <p:cNvGrpSpPr/>
          <p:nvPr/>
        </p:nvGrpSpPr>
        <p:grpSpPr>
          <a:xfrm>
            <a:off x="0" y="127651"/>
            <a:ext cx="281652" cy="663919"/>
            <a:chOff x="0" y="127651"/>
            <a:chExt cx="281652" cy="663919"/>
          </a:xfrm>
        </p:grpSpPr>
        <p:sp>
          <p:nvSpPr>
            <p:cNvPr id="18" name="任意多边形: 形状 17"/>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9" name="任意多边形: 形状 18"/>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0" name="文本框 14"/>
          <p:cNvSpPr txBox="1"/>
          <p:nvPr/>
        </p:nvSpPr>
        <p:spPr>
          <a:xfrm>
            <a:off x="473075" y="198120"/>
            <a:ext cx="251587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区块链结构</a:t>
            </a:r>
          </a:p>
        </p:txBody>
      </p:sp>
      <p:pic>
        <p:nvPicPr>
          <p:cNvPr id="6" name="图片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1183640" y="792480"/>
            <a:ext cx="6587490" cy="5913120"/>
          </a:xfrm>
          <a:prstGeom prst="rect">
            <a:avLst/>
          </a:prstGeom>
          <a:noFill/>
          <a:ln>
            <a:noFill/>
          </a:ln>
        </p:spPr>
      </p:pic>
      <p:grpSp>
        <p:nvGrpSpPr>
          <p:cNvPr id="7" name="组合 6"/>
          <p:cNvGrpSpPr/>
          <p:nvPr/>
        </p:nvGrpSpPr>
        <p:grpSpPr>
          <a:xfrm>
            <a:off x="7977505" y="4246245"/>
            <a:ext cx="4008120" cy="1986280"/>
            <a:chOff x="12851" y="6772"/>
            <a:chExt cx="6312" cy="3128"/>
          </a:xfrm>
        </p:grpSpPr>
        <p:sp>
          <p:nvSpPr>
            <p:cNvPr id="2" name="文本框 1"/>
            <p:cNvSpPr txBox="1"/>
            <p:nvPr/>
          </p:nvSpPr>
          <p:spPr>
            <a:xfrm>
              <a:off x="13873" y="7404"/>
              <a:ext cx="5291" cy="1695"/>
            </a:xfrm>
            <a:prstGeom prst="rect">
              <a:avLst/>
            </a:prstGeom>
            <a:noFill/>
          </p:spPr>
          <p:txBody>
            <a:bodyPr wrap="square" rtlCol="0">
              <a:spAutoFit/>
            </a:bodyPr>
            <a:lstStyle/>
            <a:p>
              <a:pPr>
                <a:lnSpc>
                  <a:spcPct val="160000"/>
                </a:lnSpc>
              </a:pPr>
              <a:r>
                <a:rPr lang="zh-CN" altLang="en-US" sz="2000"/>
                <a:t>构建区块链技术的必要元素：</a:t>
              </a:r>
            </a:p>
            <a:p>
              <a:pPr>
                <a:lnSpc>
                  <a:spcPct val="160000"/>
                </a:lnSpc>
              </a:pPr>
              <a:r>
                <a:rPr lang="zh-CN" altLang="en-US" sz="2000">
                  <a:sym typeface="+mn-ea"/>
                </a:rPr>
                <a:t>数据层、网络层、共识层</a:t>
              </a:r>
              <a:endParaRPr lang="zh-CN" altLang="en-US" sz="2000"/>
            </a:p>
          </p:txBody>
        </p:sp>
        <p:sp>
          <p:nvSpPr>
            <p:cNvPr id="3" name="右大括号 2"/>
            <p:cNvSpPr/>
            <p:nvPr/>
          </p:nvSpPr>
          <p:spPr>
            <a:xfrm>
              <a:off x="12851" y="6772"/>
              <a:ext cx="716" cy="3128"/>
            </a:xfrm>
            <a:prstGeom prst="righ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97466360" name="图片 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6690995" y="1791970"/>
            <a:ext cx="5460365" cy="4049395"/>
          </a:xfrm>
          <a:prstGeom prst="rect">
            <a:avLst/>
          </a:prstGeom>
          <a:noFill/>
          <a:ln>
            <a:noFill/>
          </a:ln>
        </p:spPr>
      </p:pic>
      <p:sp>
        <p:nvSpPr>
          <p:cNvPr id="5"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4"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7" name="组合 16"/>
          <p:cNvGrpSpPr/>
          <p:nvPr/>
        </p:nvGrpSpPr>
        <p:grpSpPr>
          <a:xfrm>
            <a:off x="0" y="127651"/>
            <a:ext cx="281652" cy="663919"/>
            <a:chOff x="0" y="127651"/>
            <a:chExt cx="281652" cy="663919"/>
          </a:xfrm>
        </p:grpSpPr>
        <p:sp>
          <p:nvSpPr>
            <p:cNvPr id="18" name="任意多边形: 形状 17"/>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9" name="任意多边形: 形状 18"/>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0" name="文本框 14"/>
          <p:cNvSpPr txBox="1"/>
          <p:nvPr/>
        </p:nvSpPr>
        <p:spPr>
          <a:xfrm>
            <a:off x="473075" y="198120"/>
            <a:ext cx="251714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区块链结构</a:t>
            </a:r>
          </a:p>
        </p:txBody>
      </p:sp>
      <p:sp>
        <p:nvSpPr>
          <p:cNvPr id="8" name="文本框 7"/>
          <p:cNvSpPr txBox="1"/>
          <p:nvPr/>
        </p:nvSpPr>
        <p:spPr>
          <a:xfrm>
            <a:off x="686435" y="1202055"/>
            <a:ext cx="6096000" cy="429895"/>
          </a:xfrm>
          <a:prstGeom prst="rect">
            <a:avLst/>
          </a:prstGeom>
          <a:noFill/>
        </p:spPr>
        <p:txBody>
          <a:bodyPr wrap="square" rtlCol="0" anchor="t">
            <a:spAutoFit/>
          </a:bodyPr>
          <a:lstStyle/>
          <a:p>
            <a:r>
              <a:rPr lang="en-US" altLang="zh-CN" sz="2200" b="1" dirty="0">
                <a:solidFill>
                  <a:srgbClr val="000000"/>
                </a:solidFill>
                <a:latin typeface="微软雅黑" panose="020B0503020204020204" charset="-122"/>
                <a:ea typeface="微软雅黑" panose="020B0503020204020204" charset="-122"/>
                <a:cs typeface="+mn-ea"/>
                <a:sym typeface="+mn-lt"/>
              </a:rPr>
              <a:t>1. </a:t>
            </a:r>
            <a:r>
              <a:rPr lang="zh-CN" altLang="en-US" sz="2200" b="1" dirty="0">
                <a:solidFill>
                  <a:srgbClr val="000000"/>
                </a:solidFill>
                <a:latin typeface="微软雅黑" panose="020B0503020204020204" charset="-122"/>
                <a:ea typeface="微软雅黑" panose="020B0503020204020204" charset="-122"/>
                <a:cs typeface="+mn-ea"/>
                <a:sym typeface="+mn-lt"/>
              </a:rPr>
              <a:t>数据层</a:t>
            </a:r>
            <a:r>
              <a:rPr lang="en-US" altLang="zh-CN" sz="2200" b="1" dirty="0">
                <a:solidFill>
                  <a:srgbClr val="000000"/>
                </a:solidFill>
                <a:latin typeface="微软雅黑" panose="020B0503020204020204" charset="-122"/>
                <a:ea typeface="微软雅黑" panose="020B0503020204020204" charset="-122"/>
                <a:cs typeface="+mn-ea"/>
                <a:sym typeface="+mn-lt"/>
              </a:rPr>
              <a:t> Data Layer</a:t>
            </a:r>
          </a:p>
        </p:txBody>
      </p:sp>
      <p:sp>
        <p:nvSpPr>
          <p:cNvPr id="103" name="文本框 102"/>
          <p:cNvSpPr txBox="1"/>
          <p:nvPr/>
        </p:nvSpPr>
        <p:spPr>
          <a:xfrm>
            <a:off x="971550" y="1791970"/>
            <a:ext cx="6096000" cy="2399665"/>
          </a:xfrm>
          <a:prstGeom prst="rect">
            <a:avLst/>
          </a:prstGeom>
          <a:noFill/>
          <a:ln w="9525">
            <a:noFill/>
          </a:ln>
        </p:spPr>
        <p:txBody>
          <a:bodyPr wrap="square">
            <a:spAutoFit/>
          </a:bodyPr>
          <a:lstStyle/>
          <a:p>
            <a:pPr indent="457200">
              <a:lnSpc>
                <a:spcPct val="150000"/>
              </a:lnSpc>
            </a:pPr>
            <a:r>
              <a:rPr lang="zh-CN" sz="2000" b="0">
                <a:latin typeface="+mn-ea"/>
                <a:cs typeface="+mn-ea"/>
              </a:rPr>
              <a:t>数据层主要描述区块链的最基本的物理形式，是一个区块</a:t>
            </a:r>
            <a:r>
              <a:rPr lang="en-US" sz="2000" b="0">
                <a:latin typeface="+mn-ea"/>
                <a:cs typeface="+mn-ea"/>
              </a:rPr>
              <a:t>+</a:t>
            </a:r>
            <a:r>
              <a:rPr lang="zh-CN" sz="2000" b="0">
                <a:latin typeface="+mn-ea"/>
                <a:cs typeface="+mn-ea"/>
              </a:rPr>
              <a:t>链表的数据结构，包括有：区块链的区块数据、哈希函数、</a:t>
            </a:r>
            <a:r>
              <a:rPr lang="en-US" sz="2000" b="0">
                <a:latin typeface="+mn-ea"/>
                <a:cs typeface="+mn-ea"/>
              </a:rPr>
              <a:t>merkel</a:t>
            </a:r>
            <a:r>
              <a:rPr lang="zh-CN" sz="2000" b="0">
                <a:latin typeface="+mn-ea"/>
                <a:cs typeface="+mn-ea"/>
              </a:rPr>
              <a:t>数、非对称公私钥数据加密技术、时间戳技术等内容，是整个区块链技术中最底层的数据结构。</a:t>
            </a:r>
            <a:endParaRPr lang="zh-CN" altLang="en-US" sz="2000" b="0">
              <a:latin typeface="+mn-ea"/>
              <a:cs typeface="+mn-ea"/>
            </a:endParaRPr>
          </a:p>
        </p:txBody>
      </p:sp>
      <p:sp>
        <p:nvSpPr>
          <p:cNvPr id="9" name="文本框 8"/>
          <p:cNvSpPr txBox="1"/>
          <p:nvPr/>
        </p:nvSpPr>
        <p:spPr>
          <a:xfrm>
            <a:off x="971550" y="4351655"/>
            <a:ext cx="6096000" cy="398780"/>
          </a:xfrm>
          <a:prstGeom prst="rect">
            <a:avLst/>
          </a:prstGeom>
          <a:noFill/>
        </p:spPr>
        <p:txBody>
          <a:bodyPr wrap="square" rtlCol="0" anchor="t">
            <a:spAutoFit/>
          </a:bodyPr>
          <a:lstStyle/>
          <a:p>
            <a:r>
              <a:rPr lang="zh-CN" altLang="en-US" sz="2000" b="1" dirty="0">
                <a:solidFill>
                  <a:srgbClr val="000000"/>
                </a:solidFill>
                <a:latin typeface="微软雅黑" panose="020B0503020204020204" charset="-122"/>
                <a:ea typeface="微软雅黑" panose="020B0503020204020204" charset="-122"/>
                <a:cs typeface="+mn-ea"/>
                <a:sym typeface="+mn-lt"/>
              </a:rPr>
              <a:t>区块</a:t>
            </a:r>
          </a:p>
        </p:txBody>
      </p:sp>
      <p:sp>
        <p:nvSpPr>
          <p:cNvPr id="10" name="文本框 9"/>
          <p:cNvSpPr txBox="1"/>
          <p:nvPr/>
        </p:nvSpPr>
        <p:spPr>
          <a:xfrm>
            <a:off x="971550" y="4750435"/>
            <a:ext cx="6514465" cy="1476375"/>
          </a:xfrm>
          <a:prstGeom prst="rect">
            <a:avLst/>
          </a:prstGeom>
          <a:noFill/>
          <a:ln w="9525">
            <a:noFill/>
          </a:ln>
        </p:spPr>
        <p:txBody>
          <a:bodyPr wrap="square">
            <a:spAutoFit/>
          </a:bodyPr>
          <a:lstStyle/>
          <a:p>
            <a:pPr indent="457200">
              <a:lnSpc>
                <a:spcPct val="150000"/>
              </a:lnSpc>
            </a:pPr>
            <a:r>
              <a:rPr sz="2000" b="0">
                <a:latin typeface="+mn-ea"/>
                <a:cs typeface="+mn-ea"/>
              </a:rPr>
              <a:t>数据层存储的是区块，区块数据主要是保存交易数据，每个数据区块一般包含区块头（Header）和区块体（Body）两部分。</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randombar(horizontal)">
                                      <p:cBhvr>
                                        <p:cTn id="12" dur="500"/>
                                        <p:tgtEl>
                                          <p:spTgt spid="103"/>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par>
                                <p:cTn id="19" presetID="14" presetClass="entr" presetSubtype="10" fill="hold" nodeType="withEffect">
                                  <p:stCondLst>
                                    <p:cond delay="0"/>
                                  </p:stCondLst>
                                  <p:childTnLst>
                                    <p:set>
                                      <p:cBhvr>
                                        <p:cTn id="20" dur="1" fill="hold">
                                          <p:stCondLst>
                                            <p:cond delay="0"/>
                                          </p:stCondLst>
                                        </p:cTn>
                                        <p:tgtEl>
                                          <p:spTgt spid="597466360"/>
                                        </p:tgtEl>
                                        <p:attrNameLst>
                                          <p:attrName>style.visibility</p:attrName>
                                        </p:attrNameLst>
                                      </p:cBhvr>
                                      <p:to>
                                        <p:strVal val="visible"/>
                                      </p:to>
                                    </p:set>
                                    <p:animEffect transition="in" filter="randombar(horizontal)">
                                      <p:cBhvr>
                                        <p:cTn id="21" dur="500"/>
                                        <p:tgtEl>
                                          <p:spTgt spid="597466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3" grpId="0"/>
      <p:bldP spid="103" grpId="1"/>
      <p:bldP spid="9" grpId="0"/>
      <p:bldP spid="9" grpId="1"/>
      <p:bldP spid="10" grpId="0"/>
      <p:bldP spid="10"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4"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7" name="组合 16"/>
          <p:cNvGrpSpPr/>
          <p:nvPr/>
        </p:nvGrpSpPr>
        <p:grpSpPr>
          <a:xfrm>
            <a:off x="0" y="127651"/>
            <a:ext cx="281652" cy="663919"/>
            <a:chOff x="0" y="127651"/>
            <a:chExt cx="281652" cy="663919"/>
          </a:xfrm>
        </p:grpSpPr>
        <p:sp>
          <p:nvSpPr>
            <p:cNvPr id="18" name="任意多边形: 形状 17"/>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9" name="任意多边形: 形状 18"/>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0" name="文本框 14"/>
          <p:cNvSpPr txBox="1"/>
          <p:nvPr/>
        </p:nvSpPr>
        <p:spPr>
          <a:xfrm>
            <a:off x="473075" y="198120"/>
            <a:ext cx="251714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区块链结构</a:t>
            </a:r>
          </a:p>
        </p:txBody>
      </p:sp>
      <p:sp>
        <p:nvSpPr>
          <p:cNvPr id="9" name="文本框 8"/>
          <p:cNvSpPr txBox="1"/>
          <p:nvPr/>
        </p:nvSpPr>
        <p:spPr>
          <a:xfrm>
            <a:off x="773430" y="1002030"/>
            <a:ext cx="6096000" cy="398780"/>
          </a:xfrm>
          <a:prstGeom prst="rect">
            <a:avLst/>
          </a:prstGeom>
          <a:noFill/>
        </p:spPr>
        <p:txBody>
          <a:bodyPr wrap="square" rtlCol="0" anchor="t">
            <a:spAutoFit/>
          </a:bodyPr>
          <a:lstStyle/>
          <a:p>
            <a:r>
              <a:rPr lang="zh-CN" altLang="en-US" sz="2000" b="1" dirty="0">
                <a:solidFill>
                  <a:srgbClr val="000000"/>
                </a:solidFill>
                <a:latin typeface="微软雅黑" panose="020B0503020204020204" charset="-122"/>
                <a:ea typeface="微软雅黑" panose="020B0503020204020204" charset="-122"/>
                <a:cs typeface="+mn-ea"/>
                <a:sym typeface="+mn-lt"/>
              </a:rPr>
              <a:t>链式结构与</a:t>
            </a:r>
            <a:r>
              <a:rPr lang="en-US" altLang="zh-CN" sz="2000" b="1" dirty="0">
                <a:solidFill>
                  <a:srgbClr val="000000"/>
                </a:solidFill>
                <a:latin typeface="微软雅黑" panose="020B0503020204020204" charset="-122"/>
                <a:ea typeface="微软雅黑" panose="020B0503020204020204" charset="-122"/>
                <a:cs typeface="+mn-ea"/>
                <a:sym typeface="+mn-lt"/>
              </a:rPr>
              <a:t>DAG</a:t>
            </a:r>
          </a:p>
        </p:txBody>
      </p:sp>
      <p:sp>
        <p:nvSpPr>
          <p:cNvPr id="10" name="文本框 9"/>
          <p:cNvSpPr txBox="1"/>
          <p:nvPr/>
        </p:nvSpPr>
        <p:spPr>
          <a:xfrm>
            <a:off x="773430" y="1433830"/>
            <a:ext cx="10415905" cy="553085"/>
          </a:xfrm>
          <a:prstGeom prst="rect">
            <a:avLst/>
          </a:prstGeom>
          <a:noFill/>
          <a:ln w="9525">
            <a:noFill/>
          </a:ln>
        </p:spPr>
        <p:txBody>
          <a:bodyPr wrap="square">
            <a:spAutoFit/>
          </a:bodyPr>
          <a:lstStyle/>
          <a:p>
            <a:pPr indent="457200">
              <a:lnSpc>
                <a:spcPct val="150000"/>
              </a:lnSpc>
            </a:pPr>
            <a:r>
              <a:rPr sz="2000" b="0">
                <a:latin typeface="+mn-ea"/>
                <a:cs typeface="+mn-ea"/>
              </a:rPr>
              <a:t>区块头保存了上一个区块的hash值，这样就将这些区块连接起来，组成了一个链式结构。</a:t>
            </a:r>
          </a:p>
        </p:txBody>
      </p:sp>
      <p:pic>
        <p:nvPicPr>
          <p:cNvPr id="1704145015" name="图片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2990215" y="1986915"/>
            <a:ext cx="5274310" cy="976630"/>
          </a:xfrm>
          <a:prstGeom prst="rect">
            <a:avLst/>
          </a:prstGeom>
          <a:noFill/>
          <a:ln>
            <a:noFill/>
          </a:ln>
        </p:spPr>
      </p:pic>
      <p:pic>
        <p:nvPicPr>
          <p:cNvPr id="637354788" name="图片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a:xfrm>
            <a:off x="3051761" y="3699510"/>
            <a:ext cx="5274310" cy="2913380"/>
          </a:xfrm>
          <a:prstGeom prst="rect">
            <a:avLst/>
          </a:prstGeom>
          <a:noFill/>
          <a:ln>
            <a:noFill/>
          </a:ln>
        </p:spPr>
      </p:pic>
      <p:sp>
        <p:nvSpPr>
          <p:cNvPr id="3" name="文本框 2"/>
          <p:cNvSpPr txBox="1"/>
          <p:nvPr/>
        </p:nvSpPr>
        <p:spPr>
          <a:xfrm>
            <a:off x="773430" y="3054985"/>
            <a:ext cx="10415905" cy="553085"/>
          </a:xfrm>
          <a:prstGeom prst="rect">
            <a:avLst/>
          </a:prstGeom>
          <a:noFill/>
          <a:ln w="9525">
            <a:noFill/>
          </a:ln>
        </p:spPr>
        <p:txBody>
          <a:bodyPr wrap="square">
            <a:spAutoFit/>
          </a:bodyPr>
          <a:lstStyle/>
          <a:p>
            <a:pPr indent="457200">
              <a:lnSpc>
                <a:spcPct val="150000"/>
              </a:lnSpc>
            </a:pPr>
            <a:r>
              <a:rPr lang="zh-CN" altLang="en-US" sz="2000">
                <a:latin typeface="Arial" panose="020B0604020202020204" pitchFamily="34" charset="0"/>
                <a:sym typeface="+mn-ea"/>
              </a:rPr>
              <a:t>由于网络延迟等原因出现分叉的情况，通过账本共识只取其中一条有效的主链（黄色）。</a:t>
            </a:r>
            <a:endParaRPr lang="zh-CN" altLang="en-US" sz="2000" b="0">
              <a:latin typeface="Arial" panose="020B0604020202020204" pitchFamily="34" charset="0"/>
              <a:cs typeface="+mn-ea"/>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nodeType="withEffect">
                                  <p:stCondLst>
                                    <p:cond delay="0"/>
                                  </p:stCondLst>
                                  <p:childTnLst>
                                    <p:set>
                                      <p:cBhvr>
                                        <p:cTn id="12" dur="1" fill="hold">
                                          <p:stCondLst>
                                            <p:cond delay="0"/>
                                          </p:stCondLst>
                                        </p:cTn>
                                        <p:tgtEl>
                                          <p:spTgt spid="1704145015"/>
                                        </p:tgtEl>
                                        <p:attrNameLst>
                                          <p:attrName>style.visibility</p:attrName>
                                        </p:attrNameLst>
                                      </p:cBhvr>
                                      <p:to>
                                        <p:strVal val="visible"/>
                                      </p:to>
                                    </p:set>
                                    <p:animEffect transition="in" filter="randombar(horizontal)">
                                      <p:cBhvr>
                                        <p:cTn id="13" dur="500"/>
                                        <p:tgtEl>
                                          <p:spTgt spid="170414501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randombar(horizontal)">
                                      <p:cBhvr>
                                        <p:cTn id="18" dur="500"/>
                                        <p:tgtEl>
                                          <p:spTgt spid="3"/>
                                        </p:tgtEl>
                                      </p:cBhvr>
                                    </p:animEffect>
                                  </p:childTnLst>
                                </p:cTn>
                              </p:par>
                              <p:par>
                                <p:cTn id="19" presetID="14" presetClass="entr" presetSubtype="10" fill="hold" nodeType="withEffect">
                                  <p:stCondLst>
                                    <p:cond delay="0"/>
                                  </p:stCondLst>
                                  <p:childTnLst>
                                    <p:set>
                                      <p:cBhvr>
                                        <p:cTn id="20" dur="1" fill="hold">
                                          <p:stCondLst>
                                            <p:cond delay="0"/>
                                          </p:stCondLst>
                                        </p:cTn>
                                        <p:tgtEl>
                                          <p:spTgt spid="637354788"/>
                                        </p:tgtEl>
                                        <p:attrNameLst>
                                          <p:attrName>style.visibility</p:attrName>
                                        </p:attrNameLst>
                                      </p:cBhvr>
                                      <p:to>
                                        <p:strVal val="visible"/>
                                      </p:to>
                                    </p:set>
                                    <p:animEffect transition="in" filter="randombar(horizontal)">
                                      <p:cBhvr>
                                        <p:cTn id="21" dur="500"/>
                                        <p:tgtEl>
                                          <p:spTgt spid="637354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3" grpId="0"/>
      <p:bldP spid="3"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4"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7" name="组合 16"/>
          <p:cNvGrpSpPr/>
          <p:nvPr/>
        </p:nvGrpSpPr>
        <p:grpSpPr>
          <a:xfrm>
            <a:off x="0" y="127651"/>
            <a:ext cx="281652" cy="663919"/>
            <a:chOff x="0" y="127651"/>
            <a:chExt cx="281652" cy="663919"/>
          </a:xfrm>
        </p:grpSpPr>
        <p:sp>
          <p:nvSpPr>
            <p:cNvPr id="18" name="任意多边形: 形状 17"/>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9" name="任意多边形: 形状 18"/>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0" name="文本框 14"/>
          <p:cNvSpPr txBox="1"/>
          <p:nvPr/>
        </p:nvSpPr>
        <p:spPr>
          <a:xfrm>
            <a:off x="473075" y="198120"/>
            <a:ext cx="251714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区块链结构</a:t>
            </a:r>
          </a:p>
        </p:txBody>
      </p:sp>
      <p:sp>
        <p:nvSpPr>
          <p:cNvPr id="9" name="文本框 8"/>
          <p:cNvSpPr txBox="1"/>
          <p:nvPr/>
        </p:nvSpPr>
        <p:spPr>
          <a:xfrm>
            <a:off x="773430" y="1002030"/>
            <a:ext cx="6096000" cy="398780"/>
          </a:xfrm>
          <a:prstGeom prst="rect">
            <a:avLst/>
          </a:prstGeom>
          <a:noFill/>
        </p:spPr>
        <p:txBody>
          <a:bodyPr wrap="square" rtlCol="0" anchor="t">
            <a:spAutoFit/>
          </a:bodyPr>
          <a:lstStyle/>
          <a:p>
            <a:r>
              <a:rPr lang="zh-CN" altLang="en-US" sz="2000" b="1" dirty="0">
                <a:solidFill>
                  <a:srgbClr val="000000"/>
                </a:solidFill>
                <a:latin typeface="微软雅黑" panose="020B0503020204020204" charset="-122"/>
                <a:ea typeface="微软雅黑" panose="020B0503020204020204" charset="-122"/>
                <a:cs typeface="+mn-ea"/>
                <a:sym typeface="+mn-lt"/>
              </a:rPr>
              <a:t>链式结构与</a:t>
            </a:r>
            <a:r>
              <a:rPr lang="en-US" altLang="zh-CN" sz="2000" b="1" dirty="0">
                <a:solidFill>
                  <a:srgbClr val="000000"/>
                </a:solidFill>
                <a:latin typeface="微软雅黑" panose="020B0503020204020204" charset="-122"/>
                <a:ea typeface="微软雅黑" panose="020B0503020204020204" charset="-122"/>
                <a:cs typeface="+mn-ea"/>
                <a:sym typeface="+mn-lt"/>
              </a:rPr>
              <a:t>DAG</a:t>
            </a:r>
          </a:p>
        </p:txBody>
      </p:sp>
      <p:sp>
        <p:nvSpPr>
          <p:cNvPr id="10" name="文本框 9"/>
          <p:cNvSpPr txBox="1"/>
          <p:nvPr/>
        </p:nvSpPr>
        <p:spPr>
          <a:xfrm>
            <a:off x="773430" y="1433830"/>
            <a:ext cx="10415905" cy="1014730"/>
          </a:xfrm>
          <a:prstGeom prst="rect">
            <a:avLst/>
          </a:prstGeom>
          <a:noFill/>
          <a:ln w="9525">
            <a:noFill/>
          </a:ln>
        </p:spPr>
        <p:txBody>
          <a:bodyPr wrap="square">
            <a:spAutoFit/>
          </a:bodyPr>
          <a:lstStyle/>
          <a:p>
            <a:pPr indent="457200">
              <a:lnSpc>
                <a:spcPct val="150000"/>
              </a:lnSpc>
            </a:pPr>
            <a:r>
              <a:rPr sz="2000" b="0">
                <a:latin typeface="+mn-ea"/>
                <a:cs typeface="+mn-ea"/>
              </a:rPr>
              <a:t>链式结构中，一个区块只会指向一个父区块；DAG，即有向无环图，区块可以指向之前的多个区块，如图。</a:t>
            </a:r>
          </a:p>
        </p:txBody>
      </p:sp>
      <p:pic>
        <p:nvPicPr>
          <p:cNvPr id="1470901675" name="图片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2510790" y="2588260"/>
            <a:ext cx="6941185" cy="3724910"/>
          </a:xfrm>
          <a:prstGeom prst="rect">
            <a:avLst/>
          </a:prstGeom>
          <a:noFill/>
          <a:ln>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nodeType="withEffect">
                                  <p:stCondLst>
                                    <p:cond delay="0"/>
                                  </p:stCondLst>
                                  <p:childTnLst>
                                    <p:set>
                                      <p:cBhvr>
                                        <p:cTn id="12" dur="1" fill="hold">
                                          <p:stCondLst>
                                            <p:cond delay="0"/>
                                          </p:stCondLst>
                                        </p:cTn>
                                        <p:tgtEl>
                                          <p:spTgt spid="1470901675"/>
                                        </p:tgtEl>
                                        <p:attrNameLst>
                                          <p:attrName>style.visibility</p:attrName>
                                        </p:attrNameLst>
                                      </p:cBhvr>
                                      <p:to>
                                        <p:strVal val="visible"/>
                                      </p:to>
                                    </p:set>
                                    <p:animEffect transition="in" filter="randombar(horizontal)">
                                      <p:cBhvr>
                                        <p:cTn id="13" dur="500"/>
                                        <p:tgtEl>
                                          <p:spTgt spid="1470901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4"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7" name="组合 16"/>
          <p:cNvGrpSpPr/>
          <p:nvPr/>
        </p:nvGrpSpPr>
        <p:grpSpPr>
          <a:xfrm>
            <a:off x="0" y="127651"/>
            <a:ext cx="281652" cy="663919"/>
            <a:chOff x="0" y="127651"/>
            <a:chExt cx="281652" cy="663919"/>
          </a:xfrm>
        </p:grpSpPr>
        <p:sp>
          <p:nvSpPr>
            <p:cNvPr id="18" name="任意多边形: 形状 17"/>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9" name="任意多边形: 形状 18"/>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0" name="文本框 14"/>
          <p:cNvSpPr txBox="1"/>
          <p:nvPr/>
        </p:nvSpPr>
        <p:spPr>
          <a:xfrm>
            <a:off x="473075" y="198120"/>
            <a:ext cx="251714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区块链结构</a:t>
            </a:r>
          </a:p>
        </p:txBody>
      </p:sp>
      <p:sp>
        <p:nvSpPr>
          <p:cNvPr id="9" name="文本框 8"/>
          <p:cNvSpPr txBox="1"/>
          <p:nvPr/>
        </p:nvSpPr>
        <p:spPr>
          <a:xfrm>
            <a:off x="773430" y="1002030"/>
            <a:ext cx="6096000" cy="398780"/>
          </a:xfrm>
          <a:prstGeom prst="rect">
            <a:avLst/>
          </a:prstGeom>
          <a:noFill/>
        </p:spPr>
        <p:txBody>
          <a:bodyPr wrap="square" rtlCol="0" anchor="t">
            <a:spAutoFit/>
          </a:bodyPr>
          <a:lstStyle/>
          <a:p>
            <a:r>
              <a:rPr lang="zh-CN" sz="2000" b="1" dirty="0">
                <a:solidFill>
                  <a:srgbClr val="000000"/>
                </a:solidFill>
                <a:latin typeface="微软雅黑" panose="020B0503020204020204" charset="-122"/>
                <a:ea typeface="微软雅黑" panose="020B0503020204020204" charset="-122"/>
                <a:cs typeface="+mn-ea"/>
                <a:sym typeface="+mn-lt"/>
              </a:rPr>
              <a:t>默克尔树概述</a:t>
            </a:r>
          </a:p>
        </p:txBody>
      </p:sp>
      <p:sp>
        <p:nvSpPr>
          <p:cNvPr id="2" name="文本框 1"/>
          <p:cNvSpPr txBox="1"/>
          <p:nvPr/>
        </p:nvSpPr>
        <p:spPr>
          <a:xfrm>
            <a:off x="893445" y="4174490"/>
            <a:ext cx="7705725" cy="2707005"/>
          </a:xfrm>
          <a:prstGeom prst="rect">
            <a:avLst/>
          </a:prstGeom>
          <a:noFill/>
        </p:spPr>
        <p:txBody>
          <a:bodyPr wrap="square" rtlCol="0">
            <a:spAutoFit/>
          </a:bodyPr>
          <a:lstStyle/>
          <a:p>
            <a:pPr indent="0" fontAlgn="auto">
              <a:lnSpc>
                <a:spcPct val="140000"/>
              </a:lnSpc>
              <a:spcAft>
                <a:spcPts val="1200"/>
              </a:spcAft>
            </a:pPr>
            <a:r>
              <a:rPr sz="2000">
                <a:latin typeface="+mn-ea"/>
                <a:cs typeface="+mn-ea"/>
                <a:sym typeface="+mn-ea"/>
              </a:rPr>
              <a:t>区块链中的交易数据存储</a:t>
            </a:r>
            <a:r>
              <a:rPr lang="zh-CN" sz="2000">
                <a:latin typeface="+mn-ea"/>
                <a:cs typeface="+mn-ea"/>
                <a:sym typeface="+mn-ea"/>
              </a:rPr>
              <a:t>通过默克尔树进行组织和管理。优点如下：</a:t>
            </a:r>
          </a:p>
          <a:p>
            <a:pPr marL="342900" indent="-342900">
              <a:lnSpc>
                <a:spcPct val="140000"/>
              </a:lnSpc>
              <a:buFont typeface="Wingdings" panose="05000000000000000000" charset="0"/>
              <a:buChar char="Ø"/>
            </a:pPr>
            <a:r>
              <a:rPr sz="2000">
                <a:latin typeface="+mn-ea"/>
                <a:cs typeface="+mn-ea"/>
                <a:sym typeface="+mn-ea"/>
              </a:rPr>
              <a:t>在校验某个交易时，只需该交易数据的路径上非叶子节点的相邻值而不需要全体节点的数据。</a:t>
            </a:r>
          </a:p>
          <a:p>
            <a:pPr marL="342900" indent="-342900">
              <a:lnSpc>
                <a:spcPct val="140000"/>
              </a:lnSpc>
              <a:buFont typeface="Wingdings" panose="05000000000000000000" charset="0"/>
              <a:buChar char="Ø"/>
            </a:pPr>
            <a:r>
              <a:rPr sz="2000">
                <a:latin typeface="+mn-ea"/>
                <a:cs typeface="+mn-ea"/>
                <a:sym typeface="+mn-ea"/>
              </a:rPr>
              <a:t>可以支持简单支付验证协议（SPV），允许</a:t>
            </a:r>
            <a:r>
              <a:rPr lang="zh-CN" sz="2000">
                <a:latin typeface="+mn-ea"/>
                <a:cs typeface="+mn-ea"/>
                <a:sym typeface="+mn-ea"/>
              </a:rPr>
              <a:t>用户</a:t>
            </a:r>
            <a:r>
              <a:rPr sz="2000">
                <a:latin typeface="+mn-ea"/>
                <a:cs typeface="+mn-ea"/>
                <a:sym typeface="+mn-ea"/>
              </a:rPr>
              <a:t>在不激活整个网络线路的情况下能够核实和验证商业数据。</a:t>
            </a:r>
            <a:endParaRPr sz="2000" b="0">
              <a:latin typeface="+mn-ea"/>
              <a:cs typeface="+mn-ea"/>
            </a:endParaRPr>
          </a:p>
          <a:p>
            <a:endParaRPr lang="zh-CN" altLang="en-US" sz="2000"/>
          </a:p>
        </p:txBody>
      </p:sp>
      <p:sp>
        <p:nvSpPr>
          <p:cNvPr id="3" name="文本框 2"/>
          <p:cNvSpPr txBox="1"/>
          <p:nvPr/>
        </p:nvSpPr>
        <p:spPr>
          <a:xfrm>
            <a:off x="893445" y="1400810"/>
            <a:ext cx="7705725" cy="2245360"/>
          </a:xfrm>
          <a:prstGeom prst="rect">
            <a:avLst/>
          </a:prstGeom>
          <a:noFill/>
        </p:spPr>
        <p:txBody>
          <a:bodyPr wrap="square" rtlCol="0">
            <a:spAutoFit/>
          </a:bodyPr>
          <a:lstStyle/>
          <a:p>
            <a:pPr marL="342900" indent="-342900">
              <a:lnSpc>
                <a:spcPct val="140000"/>
              </a:lnSpc>
              <a:buFont typeface="Wingdings" panose="05000000000000000000" charset="0"/>
              <a:buChar char="l"/>
            </a:pPr>
            <a:r>
              <a:rPr sz="2000">
                <a:latin typeface="+mn-ea"/>
                <a:cs typeface="+mn-ea"/>
                <a:sym typeface="+mn-ea"/>
              </a:rPr>
              <a:t>默克尔树（Merkle tree，MT）是一种哈希二叉树，1979年由Ralph Merkle发明。</a:t>
            </a:r>
          </a:p>
          <a:p>
            <a:pPr marL="342900" indent="-342900">
              <a:lnSpc>
                <a:spcPct val="140000"/>
              </a:lnSpc>
              <a:buFont typeface="Wingdings" panose="05000000000000000000" charset="0"/>
              <a:buChar char="l"/>
            </a:pPr>
            <a:r>
              <a:rPr lang="zh-CN" sz="2000">
                <a:latin typeface="+mn-ea"/>
                <a:cs typeface="+mn-ea"/>
                <a:sym typeface="+mn-ea"/>
              </a:rPr>
              <a:t>构成：</a:t>
            </a:r>
            <a:r>
              <a:rPr sz="2000">
                <a:latin typeface="+mn-ea"/>
                <a:cs typeface="+mn-ea"/>
                <a:sym typeface="+mn-ea"/>
              </a:rPr>
              <a:t>由根节点</a:t>
            </a:r>
            <a:r>
              <a:rPr lang="zh-CN" sz="2000">
                <a:latin typeface="+mn-ea"/>
                <a:cs typeface="+mn-ea"/>
                <a:sym typeface="+mn-ea"/>
              </a:rPr>
              <a:t>、</a:t>
            </a:r>
            <a:r>
              <a:rPr sz="2000">
                <a:latin typeface="+mn-ea"/>
                <a:cs typeface="+mn-ea"/>
                <a:sym typeface="+mn-ea"/>
              </a:rPr>
              <a:t>中间节点和叶节点组成。</a:t>
            </a:r>
            <a:r>
              <a:rPr lang="zh-CN" sz="2000">
                <a:latin typeface="+mn-ea"/>
                <a:cs typeface="+mn-ea"/>
                <a:sym typeface="+mn-ea"/>
              </a:rPr>
              <a:t>其中</a:t>
            </a:r>
            <a:r>
              <a:rPr sz="2000">
                <a:latin typeface="+mn-ea"/>
                <a:cs typeface="+mn-ea"/>
                <a:sym typeface="+mn-ea"/>
              </a:rPr>
              <a:t>叶节点包含存储数据或其哈希值，中间及根节点由子节点哈希值组成。</a:t>
            </a:r>
          </a:p>
          <a:p>
            <a:pPr marL="342900" indent="-342900">
              <a:lnSpc>
                <a:spcPct val="140000"/>
              </a:lnSpc>
              <a:buFont typeface="Wingdings" panose="05000000000000000000" charset="0"/>
              <a:buChar char="l"/>
            </a:pPr>
            <a:r>
              <a:rPr sz="2000">
                <a:latin typeface="+mn-ea"/>
                <a:cs typeface="+mn-ea"/>
                <a:sym typeface="+mn-ea"/>
              </a:rPr>
              <a:t>特点</a:t>
            </a:r>
            <a:r>
              <a:rPr lang="zh-CN" sz="2000">
                <a:latin typeface="+mn-ea"/>
                <a:cs typeface="+mn-ea"/>
                <a:sym typeface="+mn-ea"/>
              </a:rPr>
              <a:t>：</a:t>
            </a:r>
            <a:r>
              <a:rPr sz="2000">
                <a:latin typeface="+mn-ea"/>
                <a:cs typeface="+mn-ea"/>
                <a:sym typeface="+mn-ea"/>
              </a:rPr>
              <a:t>底层数据的任何变动，都会传递到其父节点，一直到树根。</a:t>
            </a:r>
            <a:endParaRPr lang="zh-CN" altLang="en-US" sz="2000">
              <a:latin typeface="+mn-ea"/>
              <a:cs typeface="+mn-ea"/>
            </a:endParaRPr>
          </a:p>
        </p:txBody>
      </p:sp>
      <p:sp>
        <p:nvSpPr>
          <p:cNvPr id="6" name="文本框 5"/>
          <p:cNvSpPr txBox="1"/>
          <p:nvPr/>
        </p:nvSpPr>
        <p:spPr>
          <a:xfrm>
            <a:off x="773430" y="3775710"/>
            <a:ext cx="6096000" cy="398780"/>
          </a:xfrm>
          <a:prstGeom prst="rect">
            <a:avLst/>
          </a:prstGeom>
          <a:noFill/>
        </p:spPr>
        <p:txBody>
          <a:bodyPr wrap="square" rtlCol="0" anchor="t">
            <a:spAutoFit/>
          </a:bodyPr>
          <a:lstStyle/>
          <a:p>
            <a:r>
              <a:rPr lang="zh-CN" sz="2000" b="1" dirty="0">
                <a:solidFill>
                  <a:srgbClr val="000000"/>
                </a:solidFill>
                <a:latin typeface="微软雅黑" panose="020B0503020204020204" charset="-122"/>
                <a:ea typeface="微软雅黑" panose="020B0503020204020204" charset="-122"/>
                <a:cs typeface="+mn-ea"/>
                <a:sym typeface="+mn-lt"/>
              </a:rPr>
              <a:t>区块链中的应用</a:t>
            </a:r>
          </a:p>
        </p:txBody>
      </p:sp>
      <p:pic>
        <p:nvPicPr>
          <p:cNvPr id="909354439" name="图片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8751570" y="1998345"/>
            <a:ext cx="3213100" cy="2860675"/>
          </a:xfrm>
          <a:prstGeom prst="rect">
            <a:avLst/>
          </a:prstGeom>
          <a:noFill/>
          <a:ln>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909354439"/>
                                        </p:tgtEl>
                                        <p:attrNameLst>
                                          <p:attrName>style.visibility</p:attrName>
                                        </p:attrNameLst>
                                      </p:cBhvr>
                                      <p:to>
                                        <p:strVal val="visible"/>
                                      </p:to>
                                    </p:set>
                                    <p:animEffect transition="in" filter="randombar(horizontal)">
                                      <p:cBhvr>
                                        <p:cTn id="15" dur="500"/>
                                        <p:tgtEl>
                                          <p:spTgt spid="909354439"/>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randombar(horizont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2" grpId="0"/>
      <p:bldP spid="2" grpId="1"/>
      <p:bldP spid="3" grpId="0"/>
      <p:bldP spid="3" grpId="1"/>
      <p:bldP spid="6" grpId="0"/>
      <p:bldP spid="6" grpI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4"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7" name="组合 16"/>
          <p:cNvGrpSpPr/>
          <p:nvPr/>
        </p:nvGrpSpPr>
        <p:grpSpPr>
          <a:xfrm>
            <a:off x="0" y="127651"/>
            <a:ext cx="281652" cy="663919"/>
            <a:chOff x="0" y="127651"/>
            <a:chExt cx="281652" cy="663919"/>
          </a:xfrm>
        </p:grpSpPr>
        <p:sp>
          <p:nvSpPr>
            <p:cNvPr id="18" name="任意多边形: 形状 17"/>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9" name="任意多边形: 形状 18"/>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0" name="文本框 14"/>
          <p:cNvSpPr txBox="1"/>
          <p:nvPr/>
        </p:nvSpPr>
        <p:spPr>
          <a:xfrm>
            <a:off x="473075" y="198120"/>
            <a:ext cx="251714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区块链结构</a:t>
            </a:r>
          </a:p>
        </p:txBody>
      </p:sp>
      <p:sp>
        <p:nvSpPr>
          <p:cNvPr id="8" name="文本框 7"/>
          <p:cNvSpPr txBox="1"/>
          <p:nvPr/>
        </p:nvSpPr>
        <p:spPr>
          <a:xfrm>
            <a:off x="686435" y="1202055"/>
            <a:ext cx="6096000" cy="429895"/>
          </a:xfrm>
          <a:prstGeom prst="rect">
            <a:avLst/>
          </a:prstGeom>
          <a:noFill/>
        </p:spPr>
        <p:txBody>
          <a:bodyPr wrap="square" rtlCol="0" anchor="t">
            <a:spAutoFit/>
          </a:bodyPr>
          <a:lstStyle/>
          <a:p>
            <a:r>
              <a:rPr lang="en-US" altLang="zh-CN" sz="2200" b="1" dirty="0">
                <a:solidFill>
                  <a:srgbClr val="000000"/>
                </a:solidFill>
                <a:latin typeface="微软雅黑" panose="020B0503020204020204" charset="-122"/>
                <a:ea typeface="微软雅黑" panose="020B0503020204020204" charset="-122"/>
                <a:cs typeface="+mn-ea"/>
                <a:sym typeface="+mn-lt"/>
              </a:rPr>
              <a:t>2. </a:t>
            </a:r>
            <a:r>
              <a:rPr lang="zh-CN" altLang="en-US" sz="2200" b="1" dirty="0">
                <a:solidFill>
                  <a:srgbClr val="000000"/>
                </a:solidFill>
                <a:latin typeface="微软雅黑" panose="020B0503020204020204" charset="-122"/>
                <a:ea typeface="微软雅黑" panose="020B0503020204020204" charset="-122"/>
                <a:cs typeface="+mn-ea"/>
                <a:sym typeface="+mn-lt"/>
              </a:rPr>
              <a:t>网络层</a:t>
            </a:r>
            <a:r>
              <a:rPr lang="en-US" altLang="zh-CN" sz="2200" b="1" dirty="0">
                <a:solidFill>
                  <a:srgbClr val="000000"/>
                </a:solidFill>
                <a:latin typeface="微软雅黑" panose="020B0503020204020204" charset="-122"/>
                <a:ea typeface="微软雅黑" panose="020B0503020204020204" charset="-122"/>
                <a:cs typeface="+mn-ea"/>
                <a:sym typeface="+mn-lt"/>
              </a:rPr>
              <a:t> Network Layer</a:t>
            </a:r>
          </a:p>
        </p:txBody>
      </p:sp>
      <p:sp>
        <p:nvSpPr>
          <p:cNvPr id="103" name="文本框 102"/>
          <p:cNvSpPr txBox="1"/>
          <p:nvPr/>
        </p:nvSpPr>
        <p:spPr>
          <a:xfrm>
            <a:off x="971550" y="1791970"/>
            <a:ext cx="9784080" cy="4092575"/>
          </a:xfrm>
          <a:prstGeom prst="rect">
            <a:avLst/>
          </a:prstGeom>
          <a:noFill/>
          <a:ln w="9525">
            <a:noFill/>
          </a:ln>
        </p:spPr>
        <p:txBody>
          <a:bodyPr wrap="square">
            <a:spAutoFit/>
          </a:bodyPr>
          <a:lstStyle/>
          <a:p>
            <a:pPr marL="342900" indent="-342900" fontAlgn="auto">
              <a:lnSpc>
                <a:spcPct val="150000"/>
              </a:lnSpc>
              <a:spcAft>
                <a:spcPts val="1200"/>
              </a:spcAft>
              <a:buFont typeface="Wingdings" panose="05000000000000000000" charset="0"/>
              <a:buChar char="l"/>
            </a:pPr>
            <a:r>
              <a:rPr sz="2000" b="0">
                <a:latin typeface="微软雅黑" panose="020B0503020204020204" charset="-122"/>
                <a:ea typeface="微软雅黑" panose="020B0503020204020204" charset="-122"/>
                <a:cs typeface="微软雅黑" panose="020B0503020204020204" charset="-122"/>
              </a:rPr>
              <a:t>网络层封装了区块链系统的组网方式、消息传播协议和数据验证机制。</a:t>
            </a:r>
          </a:p>
          <a:p>
            <a:pPr marL="342900" indent="-342900" fontAlgn="auto">
              <a:lnSpc>
                <a:spcPct val="150000"/>
              </a:lnSpc>
              <a:spcAft>
                <a:spcPts val="1200"/>
              </a:spcAft>
              <a:buFont typeface="Wingdings" panose="05000000000000000000" charset="0"/>
              <a:buChar char="l"/>
            </a:pPr>
            <a:r>
              <a:rPr sz="2000" b="0">
                <a:latin typeface="微软雅黑" panose="020B0503020204020204" charset="-122"/>
                <a:ea typeface="微软雅黑" panose="020B0503020204020204" charset="-122"/>
                <a:cs typeface="微软雅黑" panose="020B0503020204020204" charset="-122"/>
              </a:rPr>
              <a:t>区块链系统采用对等式网络 (Peer-to-peer network, P2P 网络) 来组织散布全球的参与数据验证和记账的节点。信息的传输和服务的实现都直接在节点之间进行，而无需中间环节或中心化的服务器介入。每一个节点既接收信息，也产生信息，节点之间通过维护一个共同的区块链来同步信息，当一个节点创造出新的区块后便以广播的形式通知其他节点，其他节点收到信息后对该区块进行验证，并在该区块的基础上去创建新的区块，从而达到全网共同维护一个底层账本的作用。</a:t>
            </a:r>
          </a:p>
          <a:p>
            <a:pPr marL="342900" indent="-342900" fontAlgn="auto">
              <a:lnSpc>
                <a:spcPct val="150000"/>
              </a:lnSpc>
              <a:spcAft>
                <a:spcPts val="1200"/>
              </a:spcAft>
              <a:buFont typeface="Wingdings" panose="05000000000000000000" charset="0"/>
              <a:buChar char="l"/>
            </a:pPr>
            <a:r>
              <a:rPr sz="2000" b="0">
                <a:latin typeface="微软雅黑" panose="020B0503020204020204" charset="-122"/>
                <a:ea typeface="微软雅黑" panose="020B0503020204020204" charset="-122"/>
                <a:cs typeface="微软雅黑" panose="020B0503020204020204" charset="-122"/>
              </a:rPr>
              <a:t>P2P主要存在四种不同的网络模型：集中式、纯分布式、混合式和结构化模型。</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3">
                                            <p:txEl>
                                              <p:pRg st="0" end="0"/>
                                            </p:txEl>
                                          </p:spTgt>
                                        </p:tgtEl>
                                        <p:attrNameLst>
                                          <p:attrName>style.visibility</p:attrName>
                                        </p:attrNameLst>
                                      </p:cBhvr>
                                      <p:to>
                                        <p:strVal val="visible"/>
                                      </p:to>
                                    </p:set>
                                    <p:animEffect transition="in" filter="randombar(horizontal)">
                                      <p:cBhvr>
                                        <p:cTn id="12" dur="500"/>
                                        <p:tgtEl>
                                          <p:spTgt spid="1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3">
                                            <p:txEl>
                                              <p:pRg st="1" end="1"/>
                                            </p:txEl>
                                          </p:spTgt>
                                        </p:tgtEl>
                                        <p:attrNameLst>
                                          <p:attrName>style.visibility</p:attrName>
                                        </p:attrNameLst>
                                      </p:cBhvr>
                                      <p:to>
                                        <p:strVal val="visible"/>
                                      </p:to>
                                    </p:set>
                                    <p:animEffect transition="in" filter="randombar(horizontal)">
                                      <p:cBhvr>
                                        <p:cTn id="17" dur="500"/>
                                        <p:tgtEl>
                                          <p:spTgt spid="10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3">
                                            <p:txEl>
                                              <p:pRg st="2" end="2"/>
                                            </p:txEl>
                                          </p:spTgt>
                                        </p:tgtEl>
                                        <p:attrNameLst>
                                          <p:attrName>style.visibility</p:attrName>
                                        </p:attrNameLst>
                                      </p:cBhvr>
                                      <p:to>
                                        <p:strVal val="visible"/>
                                      </p:to>
                                    </p:set>
                                    <p:animEffect transition="in" filter="randombar(horizontal)">
                                      <p:cBhvr>
                                        <p:cTn id="22" dur="500"/>
                                        <p:tgtEl>
                                          <p:spTgt spid="1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4" name="菱形 3"/>
          <p:cNvSpPr/>
          <p:nvPr>
            <p:custDataLst>
              <p:tags r:id="rId4"/>
            </p:custDataLst>
          </p:nvPr>
        </p:nvSpPr>
        <p:spPr>
          <a:xfrm>
            <a:off x="1189765" y="1528684"/>
            <a:ext cx="4098607" cy="4098607"/>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5" name="菱形 4"/>
          <p:cNvSpPr/>
          <p:nvPr>
            <p:custDataLst>
              <p:tags r:id="rId5"/>
            </p:custDataLst>
          </p:nvPr>
        </p:nvSpPr>
        <p:spPr>
          <a:xfrm>
            <a:off x="1189764" y="1230708"/>
            <a:ext cx="4098607" cy="4098607"/>
          </a:xfrm>
          <a:prstGeom prst="diamond">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7" name="文本框 5"/>
          <p:cNvSpPr txBox="1"/>
          <p:nvPr>
            <p:custDataLst>
              <p:tags r:id="rId6"/>
            </p:custDataLst>
          </p:nvPr>
        </p:nvSpPr>
        <p:spPr>
          <a:xfrm>
            <a:off x="2429172" y="2760949"/>
            <a:ext cx="1619792" cy="9220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5400" b="1" dirty="0">
                <a:solidFill>
                  <a:schemeClr val="lt1"/>
                </a:solidFill>
                <a:latin typeface="微软雅黑" panose="020B0503020204020204" charset="-122"/>
                <a:ea typeface="微软雅黑" panose="020B0503020204020204" charset="-122"/>
                <a:cs typeface="+mn-ea"/>
                <a:sym typeface="+mn-lt"/>
              </a:rPr>
              <a:t>01</a:t>
            </a:r>
          </a:p>
        </p:txBody>
      </p:sp>
      <p:sp>
        <p:nvSpPr>
          <p:cNvPr id="8" name="文本框 9"/>
          <p:cNvSpPr txBox="1"/>
          <p:nvPr>
            <p:custDataLst>
              <p:tags r:id="rId7"/>
            </p:custDataLst>
          </p:nvPr>
        </p:nvSpPr>
        <p:spPr>
          <a:xfrm>
            <a:off x="2335361" y="3573829"/>
            <a:ext cx="1807415" cy="521970"/>
          </a:xfrm>
          <a:prstGeom prst="rect">
            <a:avLst/>
          </a:prstGeom>
          <a:noFill/>
        </p:spPr>
        <p:txBody>
          <a:bodyPr vert="horz"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2800" b="1" dirty="0">
                <a:solidFill>
                  <a:schemeClr val="lt1"/>
                </a:solidFill>
                <a:latin typeface="微软雅黑" panose="020B0503020204020204" charset="-122"/>
                <a:ea typeface="微软雅黑" panose="020B0503020204020204" charset="-122"/>
                <a:cs typeface="+mn-ea"/>
                <a:sym typeface="+mn-lt"/>
              </a:rPr>
              <a:t>Part.</a:t>
            </a:r>
          </a:p>
        </p:txBody>
      </p:sp>
      <p:sp>
        <p:nvSpPr>
          <p:cNvPr id="11" name="文本框 14"/>
          <p:cNvSpPr txBox="1"/>
          <p:nvPr/>
        </p:nvSpPr>
        <p:spPr>
          <a:xfrm>
            <a:off x="5836693" y="2853113"/>
            <a:ext cx="4685731" cy="82994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4800" b="1" dirty="0">
                <a:solidFill>
                  <a:srgbClr val="000000"/>
                </a:solidFill>
                <a:latin typeface="微软雅黑" panose="020B0503020204020204" charset="-122"/>
                <a:ea typeface="微软雅黑" panose="020B0503020204020204" charset="-122"/>
                <a:cs typeface="+mn-ea"/>
                <a:sym typeface="+mn-lt"/>
              </a:rPr>
              <a:t>区块链背景</a:t>
            </a:r>
          </a:p>
        </p:txBody>
      </p:sp>
      <p:sp>
        <p:nvSpPr>
          <p:cNvPr id="15" name="任意多边形: 形状 14"/>
          <p:cNvSpPr/>
          <p:nvPr>
            <p:custDataLst>
              <p:tags r:id="rId8"/>
            </p:custDataLst>
          </p:nvPr>
        </p:nvSpPr>
        <p:spPr>
          <a:xfrm>
            <a:off x="11246126" y="6407758"/>
            <a:ext cx="900483" cy="450242"/>
          </a:xfrm>
          <a:custGeom>
            <a:avLst/>
            <a:gdLst>
              <a:gd name="connsiteX0" fmla="*/ 1398896 w 2797791"/>
              <a:gd name="connsiteY0" fmla="*/ 0 h 1398896"/>
              <a:gd name="connsiteX1" fmla="*/ 2797791 w 2797791"/>
              <a:gd name="connsiteY1" fmla="*/ 1398896 h 1398896"/>
              <a:gd name="connsiteX2" fmla="*/ 0 w 2797791"/>
              <a:gd name="connsiteY2" fmla="*/ 1398896 h 1398896"/>
            </a:gdLst>
            <a:ahLst/>
            <a:cxnLst>
              <a:cxn ang="0">
                <a:pos x="connsiteX0" y="connsiteY0"/>
              </a:cxn>
              <a:cxn ang="0">
                <a:pos x="connsiteX1" y="connsiteY1"/>
              </a:cxn>
              <a:cxn ang="0">
                <a:pos x="connsiteX2" y="connsiteY2"/>
              </a:cxn>
            </a:cxnLst>
            <a:rect l="l" t="t" r="r" b="b"/>
            <a:pathLst>
              <a:path w="2797791" h="1398896">
                <a:moveTo>
                  <a:pt x="1398896" y="0"/>
                </a:moveTo>
                <a:lnTo>
                  <a:pt x="2797791" y="1398896"/>
                </a:lnTo>
                <a:lnTo>
                  <a:pt x="0" y="139889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6" name="任意多边形: 形状 15"/>
          <p:cNvSpPr/>
          <p:nvPr>
            <p:custDataLst>
              <p:tags r:id="rId9"/>
            </p:custDataLst>
          </p:nvPr>
        </p:nvSpPr>
        <p:spPr>
          <a:xfrm>
            <a:off x="11150220" y="6311853"/>
            <a:ext cx="1041779" cy="546147"/>
          </a:xfrm>
          <a:custGeom>
            <a:avLst/>
            <a:gdLst>
              <a:gd name="connsiteX0" fmla="*/ 1696873 w 3236796"/>
              <a:gd name="connsiteY0" fmla="*/ 0 h 1696873"/>
              <a:gd name="connsiteX1" fmla="*/ 3236796 w 3236796"/>
              <a:gd name="connsiteY1" fmla="*/ 1539924 h 1696873"/>
              <a:gd name="connsiteX2" fmla="*/ 3236796 w 3236796"/>
              <a:gd name="connsiteY2" fmla="*/ 1696873 h 1696873"/>
              <a:gd name="connsiteX3" fmla="*/ 0 w 3236796"/>
              <a:gd name="connsiteY3" fmla="*/ 1696873 h 1696873"/>
            </a:gdLst>
            <a:ahLst/>
            <a:cxnLst>
              <a:cxn ang="0">
                <a:pos x="connsiteX0" y="connsiteY0"/>
              </a:cxn>
              <a:cxn ang="0">
                <a:pos x="connsiteX1" y="connsiteY1"/>
              </a:cxn>
              <a:cxn ang="0">
                <a:pos x="connsiteX2" y="connsiteY2"/>
              </a:cxn>
              <a:cxn ang="0">
                <a:pos x="connsiteX3" y="connsiteY3"/>
              </a:cxn>
            </a:cxnLst>
            <a:rect l="l" t="t" r="r" b="b"/>
            <a:pathLst>
              <a:path w="3236796" h="1696873">
                <a:moveTo>
                  <a:pt x="1696873" y="0"/>
                </a:moveTo>
                <a:lnTo>
                  <a:pt x="3236796" y="1539924"/>
                </a:lnTo>
                <a:lnTo>
                  <a:pt x="3236796" y="1696873"/>
                </a:lnTo>
                <a:lnTo>
                  <a:pt x="0" y="1696873"/>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10"/>
            </p:custDataLst>
          </p:nvPr>
        </p:nvSpPr>
        <p:spPr>
          <a:xfrm flipH="1" flipV="1">
            <a:off x="45390" y="0"/>
            <a:ext cx="900483" cy="450242"/>
          </a:xfrm>
          <a:custGeom>
            <a:avLst/>
            <a:gdLst>
              <a:gd name="connsiteX0" fmla="*/ 1398896 w 2797791"/>
              <a:gd name="connsiteY0" fmla="*/ 0 h 1398896"/>
              <a:gd name="connsiteX1" fmla="*/ 2797791 w 2797791"/>
              <a:gd name="connsiteY1" fmla="*/ 1398896 h 1398896"/>
              <a:gd name="connsiteX2" fmla="*/ 0 w 2797791"/>
              <a:gd name="connsiteY2" fmla="*/ 1398896 h 1398896"/>
            </a:gdLst>
            <a:ahLst/>
            <a:cxnLst>
              <a:cxn ang="0">
                <a:pos x="connsiteX0" y="connsiteY0"/>
              </a:cxn>
              <a:cxn ang="0">
                <a:pos x="connsiteX1" y="connsiteY1"/>
              </a:cxn>
              <a:cxn ang="0">
                <a:pos x="connsiteX2" y="connsiteY2"/>
              </a:cxn>
            </a:cxnLst>
            <a:rect l="l" t="t" r="r" b="b"/>
            <a:pathLst>
              <a:path w="2797791" h="1398896">
                <a:moveTo>
                  <a:pt x="1398896" y="0"/>
                </a:moveTo>
                <a:lnTo>
                  <a:pt x="2797791" y="1398896"/>
                </a:lnTo>
                <a:lnTo>
                  <a:pt x="0" y="139889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9" name="任意多边形: 形状 18"/>
          <p:cNvSpPr/>
          <p:nvPr>
            <p:custDataLst>
              <p:tags r:id="rId11"/>
            </p:custDataLst>
          </p:nvPr>
        </p:nvSpPr>
        <p:spPr>
          <a:xfrm flipH="1" flipV="1">
            <a:off x="0" y="0"/>
            <a:ext cx="1041779" cy="546147"/>
          </a:xfrm>
          <a:custGeom>
            <a:avLst/>
            <a:gdLst>
              <a:gd name="connsiteX0" fmla="*/ 1696873 w 3236796"/>
              <a:gd name="connsiteY0" fmla="*/ 0 h 1696873"/>
              <a:gd name="connsiteX1" fmla="*/ 3236796 w 3236796"/>
              <a:gd name="connsiteY1" fmla="*/ 1539924 h 1696873"/>
              <a:gd name="connsiteX2" fmla="*/ 3236796 w 3236796"/>
              <a:gd name="connsiteY2" fmla="*/ 1696873 h 1696873"/>
              <a:gd name="connsiteX3" fmla="*/ 0 w 3236796"/>
              <a:gd name="connsiteY3" fmla="*/ 1696873 h 1696873"/>
            </a:gdLst>
            <a:ahLst/>
            <a:cxnLst>
              <a:cxn ang="0">
                <a:pos x="connsiteX0" y="connsiteY0"/>
              </a:cxn>
              <a:cxn ang="0">
                <a:pos x="connsiteX1" y="connsiteY1"/>
              </a:cxn>
              <a:cxn ang="0">
                <a:pos x="connsiteX2" y="connsiteY2"/>
              </a:cxn>
              <a:cxn ang="0">
                <a:pos x="connsiteX3" y="connsiteY3"/>
              </a:cxn>
            </a:cxnLst>
            <a:rect l="l" t="t" r="r" b="b"/>
            <a:pathLst>
              <a:path w="3236796" h="1696873">
                <a:moveTo>
                  <a:pt x="1696873" y="0"/>
                </a:moveTo>
                <a:lnTo>
                  <a:pt x="3236796" y="1539924"/>
                </a:lnTo>
                <a:lnTo>
                  <a:pt x="3236796" y="1696873"/>
                </a:lnTo>
                <a:lnTo>
                  <a:pt x="0" y="1696873"/>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2"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23"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4" name="文本框 3"/>
          <p:cNvSpPr txBox="1">
            <a:spLocks noChangeArrowheads="1"/>
          </p:cNvSpPr>
          <p:nvPr/>
        </p:nvSpPr>
        <p:spPr bwMode="auto">
          <a:xfrm>
            <a:off x="461145" y="3429000"/>
            <a:ext cx="211714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00"/>
                </a:solidFill>
                <a:latin typeface="微软雅黑" panose="020B0503020204020204" charset="-122"/>
                <a:ea typeface="微软雅黑" panose="020B0503020204020204" charset="-122"/>
                <a:cs typeface="+mn-ea"/>
                <a:sym typeface="+mn-lt"/>
              </a:rPr>
              <a:t>集中式</a:t>
            </a:r>
          </a:p>
        </p:txBody>
      </p:sp>
      <p:sp>
        <p:nvSpPr>
          <p:cNvPr id="5" name="文本框 4"/>
          <p:cNvSpPr txBox="1">
            <a:spLocks noChangeArrowheads="1"/>
          </p:cNvSpPr>
          <p:nvPr/>
        </p:nvSpPr>
        <p:spPr bwMode="auto">
          <a:xfrm>
            <a:off x="461145" y="3850703"/>
            <a:ext cx="2818603"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dirty="0">
                <a:solidFill>
                  <a:srgbClr val="000000"/>
                </a:solidFill>
                <a:latin typeface="微软雅黑" panose="020B0503020204020204" charset="-122"/>
                <a:ea typeface="微软雅黑" panose="020B0503020204020204" charset="-122"/>
                <a:cs typeface="+mn-ea"/>
                <a:sym typeface="+mn-lt"/>
              </a:rPr>
              <a:t>存在一个中心节点保存了其他所有节点的索引信息。结构简单，容易实现。但中心节点易出现性能瓶颈，而且也存在单点故障问题。</a:t>
            </a:r>
          </a:p>
        </p:txBody>
      </p:sp>
      <p:sp>
        <p:nvSpPr>
          <p:cNvPr id="17" name="文本框 16"/>
          <p:cNvSpPr txBox="1">
            <a:spLocks noChangeArrowheads="1"/>
          </p:cNvSpPr>
          <p:nvPr/>
        </p:nvSpPr>
        <p:spPr bwMode="auto">
          <a:xfrm>
            <a:off x="3279748" y="3429000"/>
            <a:ext cx="211714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00"/>
                </a:solidFill>
                <a:latin typeface="微软雅黑" panose="020B0503020204020204" charset="-122"/>
                <a:ea typeface="微软雅黑" panose="020B0503020204020204" charset="-122"/>
                <a:cs typeface="+mn-ea"/>
                <a:sym typeface="+mn-lt"/>
              </a:rPr>
              <a:t>纯分布式</a:t>
            </a:r>
          </a:p>
        </p:txBody>
      </p:sp>
      <p:sp>
        <p:nvSpPr>
          <p:cNvPr id="18" name="文本框 17"/>
          <p:cNvSpPr txBox="1">
            <a:spLocks noChangeArrowheads="1"/>
          </p:cNvSpPr>
          <p:nvPr/>
        </p:nvSpPr>
        <p:spPr bwMode="auto">
          <a:xfrm>
            <a:off x="3279748" y="3850703"/>
            <a:ext cx="2818603"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dirty="0">
                <a:solidFill>
                  <a:srgbClr val="000000"/>
                </a:solidFill>
                <a:latin typeface="微软雅黑" panose="020B0503020204020204" charset="-122"/>
                <a:ea typeface="微软雅黑" panose="020B0503020204020204" charset="-122"/>
                <a:cs typeface="+mn-ea"/>
                <a:sym typeface="+mn-lt"/>
              </a:rPr>
              <a:t>去除了中心节点，新加入节点随机和网络中的节点建立连接。新节点建立连接后，还需要进行全网广播，通常采用洪泛广播。</a:t>
            </a:r>
          </a:p>
        </p:txBody>
      </p:sp>
      <p:sp>
        <p:nvSpPr>
          <p:cNvPr id="19" name="文本框 18"/>
          <p:cNvSpPr txBox="1">
            <a:spLocks noChangeArrowheads="1"/>
          </p:cNvSpPr>
          <p:nvPr/>
        </p:nvSpPr>
        <p:spPr bwMode="auto">
          <a:xfrm>
            <a:off x="6096000" y="3429000"/>
            <a:ext cx="211714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00"/>
                </a:solidFill>
                <a:latin typeface="微软雅黑" panose="020B0503020204020204" charset="-122"/>
                <a:ea typeface="微软雅黑" panose="020B0503020204020204" charset="-122"/>
                <a:cs typeface="+mn-ea"/>
                <a:sym typeface="+mn-lt"/>
              </a:rPr>
              <a:t>混合式</a:t>
            </a:r>
          </a:p>
        </p:txBody>
      </p:sp>
      <p:sp>
        <p:nvSpPr>
          <p:cNvPr id="20" name="文本框 19"/>
          <p:cNvSpPr txBox="1">
            <a:spLocks noChangeArrowheads="1"/>
          </p:cNvSpPr>
          <p:nvPr/>
        </p:nvSpPr>
        <p:spPr bwMode="auto">
          <a:xfrm>
            <a:off x="6096000" y="3850703"/>
            <a:ext cx="2818603"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dirty="0">
                <a:solidFill>
                  <a:srgbClr val="000000"/>
                </a:solidFill>
                <a:latin typeface="微软雅黑" panose="020B0503020204020204" charset="-122"/>
                <a:ea typeface="微软雅黑" panose="020B0503020204020204" charset="-122"/>
                <a:cs typeface="+mn-ea"/>
                <a:sym typeface="+mn-lt"/>
              </a:rPr>
              <a:t>混合了集中式和分布式结构，网络中存在多个超级节点组成分布式网络，而每个超级节点则有多个普通节点与它组成局部的集中式网络。</a:t>
            </a:r>
          </a:p>
        </p:txBody>
      </p:sp>
      <p:sp>
        <p:nvSpPr>
          <p:cNvPr id="21" name="文本框 20"/>
          <p:cNvSpPr txBox="1">
            <a:spLocks noChangeArrowheads="1"/>
          </p:cNvSpPr>
          <p:nvPr/>
        </p:nvSpPr>
        <p:spPr bwMode="auto">
          <a:xfrm>
            <a:off x="8912252" y="3429000"/>
            <a:ext cx="211714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00"/>
                </a:solidFill>
                <a:latin typeface="微软雅黑" panose="020B0503020204020204" charset="-122"/>
                <a:ea typeface="微软雅黑" panose="020B0503020204020204" charset="-122"/>
                <a:cs typeface="+mn-ea"/>
                <a:sym typeface="+mn-lt"/>
              </a:rPr>
              <a:t>结构化</a:t>
            </a:r>
            <a:r>
              <a:rPr lang="en-US" altLang="zh-CN" sz="2000" b="1" dirty="0">
                <a:solidFill>
                  <a:srgbClr val="000000"/>
                </a:solidFill>
                <a:latin typeface="微软雅黑" panose="020B0503020204020204" charset="-122"/>
                <a:ea typeface="微软雅黑" panose="020B0503020204020204" charset="-122"/>
                <a:cs typeface="+mn-ea"/>
                <a:sym typeface="+mn-lt"/>
              </a:rPr>
              <a:t>P2P</a:t>
            </a:r>
            <a:r>
              <a:rPr lang="zh-CN" altLang="en-US" sz="2000" b="1" dirty="0">
                <a:solidFill>
                  <a:srgbClr val="000000"/>
                </a:solidFill>
                <a:latin typeface="微软雅黑" panose="020B0503020204020204" charset="-122"/>
                <a:ea typeface="微软雅黑" panose="020B0503020204020204" charset="-122"/>
                <a:cs typeface="+mn-ea"/>
                <a:sym typeface="+mn-lt"/>
              </a:rPr>
              <a:t>网络</a:t>
            </a:r>
          </a:p>
        </p:txBody>
      </p:sp>
      <p:sp>
        <p:nvSpPr>
          <p:cNvPr id="22" name="文本框 21"/>
          <p:cNvSpPr txBox="1">
            <a:spLocks noChangeArrowheads="1"/>
          </p:cNvSpPr>
          <p:nvPr/>
        </p:nvSpPr>
        <p:spPr bwMode="auto">
          <a:xfrm>
            <a:off x="8912252" y="3850703"/>
            <a:ext cx="2818603"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dirty="0">
                <a:solidFill>
                  <a:srgbClr val="000000"/>
                </a:solidFill>
                <a:latin typeface="微软雅黑" panose="020B0503020204020204" charset="-122"/>
                <a:ea typeface="微软雅黑" panose="020B0503020204020204" charset="-122"/>
                <a:cs typeface="+mn-ea"/>
                <a:sym typeface="+mn-lt"/>
              </a:rPr>
              <a:t>结构化网络则将所有节点按照某种结构进行有序组织，普遍都是基于 DHT(Distributed Hash Table，分布式哈希表) 算法思想。</a:t>
            </a:r>
          </a:p>
        </p:txBody>
      </p:sp>
      <p:grpSp>
        <p:nvGrpSpPr>
          <p:cNvPr id="48" name="组合 47"/>
          <p:cNvGrpSpPr/>
          <p:nvPr/>
        </p:nvGrpSpPr>
        <p:grpSpPr>
          <a:xfrm>
            <a:off x="0" y="127651"/>
            <a:ext cx="281652" cy="663919"/>
            <a:chOff x="0" y="127651"/>
            <a:chExt cx="281652" cy="663919"/>
          </a:xfrm>
        </p:grpSpPr>
        <p:sp>
          <p:nvSpPr>
            <p:cNvPr id="49" name="任意多边形: 形状 48"/>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50" name="任意多边形: 形状 49"/>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51" name="文本框 14"/>
          <p:cNvSpPr txBox="1"/>
          <p:nvPr/>
        </p:nvSpPr>
        <p:spPr>
          <a:xfrm>
            <a:off x="473075" y="198120"/>
            <a:ext cx="251841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区块链结构</a:t>
            </a:r>
          </a:p>
        </p:txBody>
      </p:sp>
      <p:pic>
        <p:nvPicPr>
          <p:cNvPr id="919733348" name="图片 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a:xfrm>
            <a:off x="281940" y="1457325"/>
            <a:ext cx="2736215" cy="1748155"/>
          </a:xfrm>
          <a:prstGeom prst="rect">
            <a:avLst/>
          </a:prstGeom>
          <a:noFill/>
          <a:ln>
            <a:noFill/>
          </a:ln>
        </p:spPr>
      </p:pic>
      <p:pic>
        <p:nvPicPr>
          <p:cNvPr id="15164313" name="图片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3659188" y="1457008"/>
            <a:ext cx="1848485" cy="1999615"/>
          </a:xfrm>
          <a:prstGeom prst="rect">
            <a:avLst/>
          </a:prstGeom>
          <a:noFill/>
          <a:ln>
            <a:noFill/>
          </a:ln>
        </p:spPr>
      </p:pic>
      <p:pic>
        <p:nvPicPr>
          <p:cNvPr id="221024337" name="图片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6059805" y="1226820"/>
            <a:ext cx="2557780" cy="1978660"/>
          </a:xfrm>
          <a:prstGeom prst="rect">
            <a:avLst/>
          </a:prstGeom>
          <a:noFill/>
          <a:ln>
            <a:noFill/>
          </a:ln>
        </p:spPr>
      </p:pic>
      <p:grpSp>
        <p:nvGrpSpPr>
          <p:cNvPr id="6" name="组合 5"/>
          <p:cNvGrpSpPr/>
          <p:nvPr/>
        </p:nvGrpSpPr>
        <p:grpSpPr>
          <a:xfrm>
            <a:off x="8713470" y="1360805"/>
            <a:ext cx="3136265" cy="1885315"/>
            <a:chOff x="13722" y="2143"/>
            <a:chExt cx="4939" cy="2969"/>
          </a:xfrm>
        </p:grpSpPr>
        <p:pic>
          <p:nvPicPr>
            <p:cNvPr id="2" name="图片 1"/>
            <p:cNvPicPr>
              <a:picLocks noChangeAspect="1"/>
            </p:cNvPicPr>
            <p:nvPr/>
          </p:nvPicPr>
          <p:blipFill>
            <a:blip r:embed="rId10"/>
            <a:srcRect l="482" t="1625" r="1005"/>
            <a:stretch>
              <a:fillRect/>
            </a:stretch>
          </p:blipFill>
          <p:spPr>
            <a:xfrm>
              <a:off x="13722" y="2143"/>
              <a:ext cx="4704" cy="2905"/>
            </a:xfrm>
            <a:prstGeom prst="rect">
              <a:avLst/>
            </a:prstGeom>
          </p:spPr>
        </p:pic>
        <p:sp>
          <p:nvSpPr>
            <p:cNvPr id="3" name="文本框 2"/>
            <p:cNvSpPr txBox="1"/>
            <p:nvPr/>
          </p:nvSpPr>
          <p:spPr>
            <a:xfrm>
              <a:off x="17205" y="4612"/>
              <a:ext cx="1457" cy="501"/>
            </a:xfrm>
            <a:prstGeom prst="rect">
              <a:avLst/>
            </a:prstGeom>
            <a:noFill/>
          </p:spPr>
          <p:txBody>
            <a:bodyPr wrap="square" rtlCol="0">
              <a:noAutofit/>
            </a:bodyPr>
            <a:lstStyle/>
            <a:p>
              <a:r>
                <a:rPr lang="en-US" altLang="zh-CN" sz="1200">
                  <a:latin typeface="楷体" panose="02010609060101010101" charset="-122"/>
                  <a:ea typeface="楷体" panose="02010609060101010101" charset="-122"/>
                  <a:cs typeface="楷体" panose="02010609060101010101" charset="-122"/>
                </a:rPr>
                <a:t>chord</a:t>
              </a:r>
              <a:r>
                <a:rPr lang="zh-CN" altLang="en-US" sz="1200">
                  <a:latin typeface="楷体" panose="02010609060101010101" charset="-122"/>
                  <a:ea typeface="楷体" panose="02010609060101010101" charset="-122"/>
                  <a:cs typeface="楷体" panose="02010609060101010101" charset="-122"/>
                </a:rPr>
                <a:t>环</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19733348"/>
                                        </p:tgtEl>
                                        <p:attrNameLst>
                                          <p:attrName>style.visibility</p:attrName>
                                        </p:attrNameLst>
                                      </p:cBhvr>
                                      <p:to>
                                        <p:strVal val="visible"/>
                                      </p:to>
                                    </p:set>
                                    <p:animEffect transition="in" filter="randombar(horizontal)">
                                      <p:cBhvr>
                                        <p:cTn id="7" dur="500"/>
                                        <p:tgtEl>
                                          <p:spTgt spid="91973334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5164313"/>
                                        </p:tgtEl>
                                        <p:attrNameLst>
                                          <p:attrName>style.visibility</p:attrName>
                                        </p:attrNameLst>
                                      </p:cBhvr>
                                      <p:to>
                                        <p:strVal val="visible"/>
                                      </p:to>
                                    </p:set>
                                    <p:animEffect transition="in" filter="randombar(horizontal)">
                                      <p:cBhvr>
                                        <p:cTn id="18" dur="500"/>
                                        <p:tgtEl>
                                          <p:spTgt spid="15164313"/>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randombar(horizontal)">
                                      <p:cBhvr>
                                        <p:cTn id="21" dur="500"/>
                                        <p:tgtEl>
                                          <p:spTgt spid="17"/>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randombar(horizontal)">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randombar(horizontal)">
                                      <p:cBhvr>
                                        <p:cTn id="29" dur="500"/>
                                        <p:tgtEl>
                                          <p:spTgt spid="19"/>
                                        </p:tgtEl>
                                      </p:cBhvr>
                                    </p:animEffect>
                                  </p:childTnLst>
                                </p:cTn>
                              </p:par>
                              <p:par>
                                <p:cTn id="30" presetID="14" presetClass="entr" presetSubtype="10" fill="hold" nodeType="withEffect">
                                  <p:stCondLst>
                                    <p:cond delay="0"/>
                                  </p:stCondLst>
                                  <p:childTnLst>
                                    <p:set>
                                      <p:cBhvr>
                                        <p:cTn id="31" dur="1" fill="hold">
                                          <p:stCondLst>
                                            <p:cond delay="0"/>
                                          </p:stCondLst>
                                        </p:cTn>
                                        <p:tgtEl>
                                          <p:spTgt spid="221024337"/>
                                        </p:tgtEl>
                                        <p:attrNameLst>
                                          <p:attrName>style.visibility</p:attrName>
                                        </p:attrNameLst>
                                      </p:cBhvr>
                                      <p:to>
                                        <p:strVal val="visible"/>
                                      </p:to>
                                    </p:set>
                                    <p:animEffect transition="in" filter="randombar(horizontal)">
                                      <p:cBhvr>
                                        <p:cTn id="32" dur="500"/>
                                        <p:tgtEl>
                                          <p:spTgt spid="221024337"/>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randombar(horizontal)">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randombar(horizontal)">
                                      <p:cBhvr>
                                        <p:cTn id="40" dur="500"/>
                                        <p:tgtEl>
                                          <p:spTgt spid="6"/>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randombar(horizontal)">
                                      <p:cBhvr>
                                        <p:cTn id="43" dur="500"/>
                                        <p:tgtEl>
                                          <p:spTgt spid="21"/>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randombar(horizontal)">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17" grpId="0"/>
      <p:bldP spid="17" grpId="1"/>
      <p:bldP spid="18" grpId="0"/>
      <p:bldP spid="18" grpId="1"/>
      <p:bldP spid="19" grpId="0"/>
      <p:bldP spid="19" grpId="1"/>
      <p:bldP spid="20" grpId="0"/>
      <p:bldP spid="20" grpId="1"/>
      <p:bldP spid="21" grpId="0"/>
      <p:bldP spid="21" grpId="1"/>
      <p:bldP spid="22" grpId="0"/>
      <p:bldP spid="22"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4"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7" name="组合 16"/>
          <p:cNvGrpSpPr/>
          <p:nvPr/>
        </p:nvGrpSpPr>
        <p:grpSpPr>
          <a:xfrm>
            <a:off x="0" y="127651"/>
            <a:ext cx="281652" cy="663919"/>
            <a:chOff x="0" y="127651"/>
            <a:chExt cx="281652" cy="663919"/>
          </a:xfrm>
        </p:grpSpPr>
        <p:sp>
          <p:nvSpPr>
            <p:cNvPr id="18" name="任意多边形: 形状 17"/>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9" name="任意多边形: 形状 18"/>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0" name="文本框 14"/>
          <p:cNvSpPr txBox="1"/>
          <p:nvPr/>
        </p:nvSpPr>
        <p:spPr>
          <a:xfrm>
            <a:off x="473075" y="198120"/>
            <a:ext cx="251714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区块链结构</a:t>
            </a:r>
          </a:p>
        </p:txBody>
      </p:sp>
      <p:sp>
        <p:nvSpPr>
          <p:cNvPr id="8" name="文本框 7"/>
          <p:cNvSpPr txBox="1"/>
          <p:nvPr/>
        </p:nvSpPr>
        <p:spPr>
          <a:xfrm>
            <a:off x="686435" y="1202055"/>
            <a:ext cx="6096000" cy="429895"/>
          </a:xfrm>
          <a:prstGeom prst="rect">
            <a:avLst/>
          </a:prstGeom>
          <a:noFill/>
        </p:spPr>
        <p:txBody>
          <a:bodyPr wrap="square" rtlCol="0" anchor="t">
            <a:spAutoFit/>
          </a:bodyPr>
          <a:lstStyle/>
          <a:p>
            <a:r>
              <a:rPr lang="en-US" altLang="zh-CN" sz="2200" b="1" dirty="0">
                <a:solidFill>
                  <a:srgbClr val="000000"/>
                </a:solidFill>
                <a:latin typeface="微软雅黑" panose="020B0503020204020204" charset="-122"/>
                <a:ea typeface="微软雅黑" panose="020B0503020204020204" charset="-122"/>
                <a:cs typeface="+mn-ea"/>
                <a:sym typeface="+mn-lt"/>
              </a:rPr>
              <a:t>3. </a:t>
            </a:r>
            <a:r>
              <a:rPr lang="zh-CN" altLang="en-US" sz="2200" b="1" dirty="0">
                <a:solidFill>
                  <a:srgbClr val="000000"/>
                </a:solidFill>
                <a:latin typeface="微软雅黑" panose="020B0503020204020204" charset="-122"/>
                <a:ea typeface="微软雅黑" panose="020B0503020204020204" charset="-122"/>
                <a:cs typeface="+mn-ea"/>
                <a:sym typeface="+mn-lt"/>
              </a:rPr>
              <a:t>共识层</a:t>
            </a:r>
            <a:r>
              <a:rPr lang="en-US" altLang="zh-CN" sz="2200" b="1" dirty="0">
                <a:solidFill>
                  <a:srgbClr val="000000"/>
                </a:solidFill>
                <a:latin typeface="微软雅黑" panose="020B0503020204020204" charset="-122"/>
                <a:ea typeface="微软雅黑" panose="020B0503020204020204" charset="-122"/>
                <a:cs typeface="+mn-ea"/>
                <a:sym typeface="+mn-lt"/>
              </a:rPr>
              <a:t> Concensus Layer</a:t>
            </a:r>
          </a:p>
        </p:txBody>
      </p:sp>
      <p:sp>
        <p:nvSpPr>
          <p:cNvPr id="103" name="文本框 102"/>
          <p:cNvSpPr txBox="1"/>
          <p:nvPr/>
        </p:nvSpPr>
        <p:spPr>
          <a:xfrm>
            <a:off x="793750" y="4495800"/>
            <a:ext cx="9724390" cy="1938020"/>
          </a:xfrm>
          <a:prstGeom prst="rect">
            <a:avLst/>
          </a:prstGeom>
          <a:noFill/>
          <a:ln w="9525">
            <a:noFill/>
          </a:ln>
        </p:spPr>
        <p:txBody>
          <a:bodyPr wrap="square">
            <a:spAutoFit/>
          </a:bodyPr>
          <a:lstStyle/>
          <a:p>
            <a:pPr indent="457200">
              <a:lnSpc>
                <a:spcPct val="150000"/>
              </a:lnSpc>
            </a:pPr>
            <a:r>
              <a:rPr sz="2000" b="0">
                <a:latin typeface="+mn-ea"/>
                <a:cs typeface="+mn-ea"/>
              </a:rPr>
              <a:t>共识层封装了共识算法和共识机制，能让高度分散的节点在去中心化的区块链网络中高效地针对区块数据的有效性达成共识，是区块链的核心技术之一，也是区块链社群的治理机制。它的主要作用是决定了谁来进行记账，而记账的方式又影响整个系统的安全性和可靠性。</a:t>
            </a:r>
          </a:p>
        </p:txBody>
      </p:sp>
      <p:pic>
        <p:nvPicPr>
          <p:cNvPr id="30347148" name="图片 1"/>
          <p:cNvPicPr>
            <a:picLocks noChangeAspect="1"/>
          </p:cNvPicPr>
          <p:nvPr/>
        </p:nvPicPr>
        <p:blipFill>
          <a:blip r:embed="rId8"/>
          <a:stretch>
            <a:fillRect/>
          </a:stretch>
        </p:blipFill>
        <p:spPr>
          <a:xfrm>
            <a:off x="2629535" y="1791970"/>
            <a:ext cx="6014720" cy="254381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0347148"/>
                                        </p:tgtEl>
                                        <p:attrNameLst>
                                          <p:attrName>style.visibility</p:attrName>
                                        </p:attrNameLst>
                                      </p:cBhvr>
                                      <p:to>
                                        <p:strVal val="visible"/>
                                      </p:to>
                                    </p:set>
                                    <p:animEffect transition="in" filter="randombar(horizontal)">
                                      <p:cBhvr>
                                        <p:cTn id="12" dur="500"/>
                                        <p:tgtEl>
                                          <p:spTgt spid="3034714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randombar(horizontal)">
                                      <p:cBhvr>
                                        <p:cTn id="1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3" grpId="0"/>
      <p:bldP spid="103" grpId="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4"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7" name="组合 16"/>
          <p:cNvGrpSpPr/>
          <p:nvPr/>
        </p:nvGrpSpPr>
        <p:grpSpPr>
          <a:xfrm>
            <a:off x="0" y="127651"/>
            <a:ext cx="281652" cy="663919"/>
            <a:chOff x="0" y="127651"/>
            <a:chExt cx="281652" cy="663919"/>
          </a:xfrm>
        </p:grpSpPr>
        <p:sp>
          <p:nvSpPr>
            <p:cNvPr id="18" name="任意多边形: 形状 17"/>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9" name="任意多边形: 形状 18"/>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0" name="文本框 14"/>
          <p:cNvSpPr txBox="1"/>
          <p:nvPr/>
        </p:nvSpPr>
        <p:spPr>
          <a:xfrm>
            <a:off x="473075" y="198120"/>
            <a:ext cx="251714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区块链结构</a:t>
            </a:r>
          </a:p>
        </p:txBody>
      </p:sp>
      <p:sp>
        <p:nvSpPr>
          <p:cNvPr id="9" name="文本框 8"/>
          <p:cNvSpPr txBox="1"/>
          <p:nvPr/>
        </p:nvSpPr>
        <p:spPr>
          <a:xfrm>
            <a:off x="773430" y="1179195"/>
            <a:ext cx="6096000" cy="398780"/>
          </a:xfrm>
          <a:prstGeom prst="rect">
            <a:avLst/>
          </a:prstGeom>
          <a:noFill/>
        </p:spPr>
        <p:txBody>
          <a:bodyPr wrap="square" rtlCol="0" anchor="t">
            <a:spAutoFit/>
          </a:bodyPr>
          <a:lstStyle/>
          <a:p>
            <a:r>
              <a:rPr lang="zh-CN" sz="2000" b="1" dirty="0">
                <a:solidFill>
                  <a:srgbClr val="000000"/>
                </a:solidFill>
                <a:latin typeface="微软雅黑" panose="020B0503020204020204" charset="-122"/>
                <a:ea typeface="微软雅黑" panose="020B0503020204020204" charset="-122"/>
                <a:cs typeface="+mn-ea"/>
                <a:sym typeface="+mn-lt"/>
              </a:rPr>
              <a:t>激励机制</a:t>
            </a:r>
          </a:p>
        </p:txBody>
      </p:sp>
      <p:sp>
        <p:nvSpPr>
          <p:cNvPr id="3" name="文本框 2"/>
          <p:cNvSpPr txBox="1"/>
          <p:nvPr/>
        </p:nvSpPr>
        <p:spPr>
          <a:xfrm>
            <a:off x="773430" y="1787525"/>
            <a:ext cx="6350000" cy="4123055"/>
          </a:xfrm>
          <a:prstGeom prst="rect">
            <a:avLst/>
          </a:prstGeom>
          <a:noFill/>
        </p:spPr>
        <p:txBody>
          <a:bodyPr wrap="square" rtlCol="0">
            <a:spAutoFit/>
          </a:bodyPr>
          <a:lstStyle/>
          <a:p>
            <a:pPr indent="457200" fontAlgn="auto">
              <a:lnSpc>
                <a:spcPct val="140000"/>
              </a:lnSpc>
              <a:spcAft>
                <a:spcPts val="1200"/>
              </a:spcAft>
              <a:buFont typeface="Wingdings" panose="05000000000000000000" charset="0"/>
              <a:buNone/>
            </a:pPr>
            <a:r>
              <a:rPr sz="2000">
                <a:latin typeface="+mn-ea"/>
                <a:cs typeface="+mn-ea"/>
                <a:sym typeface="+mn-ea"/>
              </a:rPr>
              <a:t>激励机制</a:t>
            </a:r>
            <a:r>
              <a:rPr lang="zh-CN" sz="2000">
                <a:latin typeface="+mn-ea"/>
                <a:cs typeface="+mn-ea"/>
                <a:sym typeface="+mn-ea"/>
              </a:rPr>
              <a:t>，即</a:t>
            </a:r>
            <a:r>
              <a:rPr sz="2000">
                <a:latin typeface="+mn-ea"/>
                <a:cs typeface="+mn-ea"/>
                <a:sym typeface="+mn-ea"/>
              </a:rPr>
              <a:t>挖矿机制，它将经济因素集成到区块链技术体系中来并设计出一套经济激励模型，鼓励节点来参与区块链的安全验证工作，包括经济激励的发行机制和分配机制等。</a:t>
            </a:r>
          </a:p>
          <a:p>
            <a:pPr indent="457200" fontAlgn="auto">
              <a:lnSpc>
                <a:spcPct val="140000"/>
              </a:lnSpc>
              <a:spcAft>
                <a:spcPts val="1200"/>
              </a:spcAft>
              <a:buFont typeface="Wingdings" panose="05000000000000000000" charset="0"/>
              <a:buNone/>
            </a:pPr>
            <a:r>
              <a:rPr sz="2000">
                <a:latin typeface="+mn-ea"/>
                <a:cs typeface="+mn-ea"/>
                <a:sym typeface="+mn-ea"/>
              </a:rPr>
              <a:t>激励机制主要出现公有链当中，因为公有链必须激励参与记账的几点，并且惩罚不遵守规则的节点，才能让整个系统朝着良性循环的方向发展。而在私有链当中，则不一定需要进行激励，因为参与记账的节点，往往是在链外完成了博弈，通过强制或自愿，来要求参与记账。</a:t>
            </a:r>
            <a:endParaRPr lang="zh-CN" altLang="en-US" sz="2000">
              <a:latin typeface="+mn-ea"/>
              <a:cs typeface="+mn-ea"/>
            </a:endParaRPr>
          </a:p>
        </p:txBody>
      </p:sp>
      <p:pic>
        <p:nvPicPr>
          <p:cNvPr id="100" name="图片 99"/>
          <p:cNvPicPr/>
          <p:nvPr/>
        </p:nvPicPr>
        <p:blipFill>
          <a:blip r:embed="rId8"/>
          <a:srcRect r="52061"/>
          <a:stretch>
            <a:fillRect/>
          </a:stretch>
        </p:blipFill>
        <p:spPr>
          <a:xfrm>
            <a:off x="7671435" y="0"/>
            <a:ext cx="4520565" cy="6858000"/>
          </a:xfrm>
          <a:prstGeom prst="rect">
            <a:avLst/>
          </a:prstGeom>
          <a:noFill/>
          <a:ln w="9525">
            <a:noFill/>
          </a:ln>
          <a:effectLst>
            <a:softEdge rad="127000"/>
          </a:effec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randombar(horizontal)">
                                      <p:cBhvr>
                                        <p:cTn id="1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3" grpId="0"/>
      <p:bldP spid="3"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4"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7" name="组合 16"/>
          <p:cNvGrpSpPr/>
          <p:nvPr/>
        </p:nvGrpSpPr>
        <p:grpSpPr>
          <a:xfrm>
            <a:off x="0" y="127651"/>
            <a:ext cx="281652" cy="663919"/>
            <a:chOff x="0" y="127651"/>
            <a:chExt cx="281652" cy="663919"/>
          </a:xfrm>
        </p:grpSpPr>
        <p:sp>
          <p:nvSpPr>
            <p:cNvPr id="18" name="任意多边形: 形状 17"/>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9" name="任意多边形: 形状 18"/>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0" name="文本框 14"/>
          <p:cNvSpPr txBox="1"/>
          <p:nvPr/>
        </p:nvSpPr>
        <p:spPr>
          <a:xfrm>
            <a:off x="473075" y="198120"/>
            <a:ext cx="251714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区块链结构</a:t>
            </a:r>
          </a:p>
        </p:txBody>
      </p:sp>
      <p:sp>
        <p:nvSpPr>
          <p:cNvPr id="8" name="文本框 7"/>
          <p:cNvSpPr txBox="1"/>
          <p:nvPr/>
        </p:nvSpPr>
        <p:spPr>
          <a:xfrm>
            <a:off x="686435" y="1202055"/>
            <a:ext cx="6096000" cy="429895"/>
          </a:xfrm>
          <a:prstGeom prst="rect">
            <a:avLst/>
          </a:prstGeom>
          <a:noFill/>
        </p:spPr>
        <p:txBody>
          <a:bodyPr wrap="square" rtlCol="0" anchor="t">
            <a:spAutoFit/>
          </a:bodyPr>
          <a:lstStyle/>
          <a:p>
            <a:r>
              <a:rPr lang="en-US" altLang="zh-CN" sz="2200" b="1" dirty="0">
                <a:solidFill>
                  <a:srgbClr val="000000"/>
                </a:solidFill>
                <a:latin typeface="微软雅黑" panose="020B0503020204020204" charset="-122"/>
                <a:ea typeface="微软雅黑" panose="020B0503020204020204" charset="-122"/>
                <a:cs typeface="+mn-ea"/>
                <a:sym typeface="+mn-lt"/>
              </a:rPr>
              <a:t>4. </a:t>
            </a:r>
            <a:r>
              <a:rPr lang="zh-CN" altLang="en-US" sz="2200" b="1" dirty="0">
                <a:solidFill>
                  <a:srgbClr val="000000"/>
                </a:solidFill>
                <a:latin typeface="微软雅黑" panose="020B0503020204020204" charset="-122"/>
                <a:ea typeface="微软雅黑" panose="020B0503020204020204" charset="-122"/>
                <a:cs typeface="+mn-ea"/>
                <a:sym typeface="+mn-lt"/>
              </a:rPr>
              <a:t>合约层</a:t>
            </a:r>
            <a:r>
              <a:rPr lang="en-US" altLang="zh-CN" sz="2200" b="1" dirty="0">
                <a:solidFill>
                  <a:srgbClr val="000000"/>
                </a:solidFill>
                <a:latin typeface="微软雅黑" panose="020B0503020204020204" charset="-122"/>
                <a:ea typeface="微软雅黑" panose="020B0503020204020204" charset="-122"/>
                <a:cs typeface="+mn-ea"/>
                <a:sym typeface="+mn-lt"/>
              </a:rPr>
              <a:t> Contract Layer</a:t>
            </a:r>
          </a:p>
        </p:txBody>
      </p:sp>
      <p:sp>
        <p:nvSpPr>
          <p:cNvPr id="103" name="文本框 102"/>
          <p:cNvSpPr txBox="1"/>
          <p:nvPr/>
        </p:nvSpPr>
        <p:spPr>
          <a:xfrm>
            <a:off x="793750" y="4732655"/>
            <a:ext cx="10123170" cy="1476375"/>
          </a:xfrm>
          <a:prstGeom prst="rect">
            <a:avLst/>
          </a:prstGeom>
          <a:noFill/>
          <a:ln w="9525">
            <a:noFill/>
          </a:ln>
        </p:spPr>
        <p:txBody>
          <a:bodyPr wrap="square">
            <a:spAutoFit/>
          </a:bodyPr>
          <a:lstStyle/>
          <a:p>
            <a:pPr indent="457200">
              <a:lnSpc>
                <a:spcPct val="150000"/>
              </a:lnSpc>
            </a:pPr>
            <a:r>
              <a:rPr sz="2000" b="0">
                <a:latin typeface="+mn-ea"/>
                <a:cs typeface="+mn-ea"/>
              </a:rPr>
              <a:t>合约层主要包括各种脚本、代码、算法机制及智能合约，是区块链可编程的基础。将代码嵌入区块链或是令牌中，实现可以自定义的智能合约，并在达到某个确定的约束条件的情况下，无需经由第三方就能够自动执行，这是区块链去中心化、信任机器的基础。</a:t>
            </a:r>
          </a:p>
        </p:txBody>
      </p:sp>
      <p:pic>
        <p:nvPicPr>
          <p:cNvPr id="802767647" name="图片 1"/>
          <p:cNvPicPr>
            <a:picLocks noChangeAspect="1"/>
          </p:cNvPicPr>
          <p:nvPr/>
        </p:nvPicPr>
        <p:blipFill>
          <a:blip r:embed="rId8"/>
          <a:stretch>
            <a:fillRect/>
          </a:stretch>
        </p:blipFill>
        <p:spPr>
          <a:xfrm>
            <a:off x="1646555" y="1931035"/>
            <a:ext cx="8509635" cy="260858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02767647"/>
                                        </p:tgtEl>
                                        <p:attrNameLst>
                                          <p:attrName>style.visibility</p:attrName>
                                        </p:attrNameLst>
                                      </p:cBhvr>
                                      <p:to>
                                        <p:strVal val="visible"/>
                                      </p:to>
                                    </p:set>
                                    <p:animEffect transition="in" filter="randombar(horizontal)">
                                      <p:cBhvr>
                                        <p:cTn id="12" dur="500"/>
                                        <p:tgtEl>
                                          <p:spTgt spid="80276764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randombar(horizontal)">
                                      <p:cBhvr>
                                        <p:cTn id="1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3" grpId="0"/>
      <p:bldP spid="103" grpId="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4"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7" name="组合 16"/>
          <p:cNvGrpSpPr/>
          <p:nvPr/>
        </p:nvGrpSpPr>
        <p:grpSpPr>
          <a:xfrm>
            <a:off x="0" y="127651"/>
            <a:ext cx="281652" cy="663919"/>
            <a:chOff x="0" y="127651"/>
            <a:chExt cx="281652" cy="663919"/>
          </a:xfrm>
        </p:grpSpPr>
        <p:sp>
          <p:nvSpPr>
            <p:cNvPr id="18" name="任意多边形: 形状 17"/>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9" name="任意多边形: 形状 18"/>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0" name="文本框 14"/>
          <p:cNvSpPr txBox="1"/>
          <p:nvPr/>
        </p:nvSpPr>
        <p:spPr>
          <a:xfrm>
            <a:off x="473075" y="198120"/>
            <a:ext cx="251714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区块链结构</a:t>
            </a:r>
          </a:p>
        </p:txBody>
      </p:sp>
      <p:sp>
        <p:nvSpPr>
          <p:cNvPr id="2" name="文本框 1"/>
          <p:cNvSpPr txBox="1"/>
          <p:nvPr/>
        </p:nvSpPr>
        <p:spPr>
          <a:xfrm>
            <a:off x="736600" y="939800"/>
            <a:ext cx="10572750" cy="3199765"/>
          </a:xfrm>
          <a:prstGeom prst="rect">
            <a:avLst/>
          </a:prstGeom>
          <a:noFill/>
          <a:ln w="9525">
            <a:noFill/>
          </a:ln>
        </p:spPr>
        <p:txBody>
          <a:bodyPr wrap="square">
            <a:spAutoFit/>
          </a:bodyPr>
          <a:lstStyle/>
          <a:p>
            <a:pPr indent="0" fontAlgn="auto">
              <a:lnSpc>
                <a:spcPct val="120000"/>
              </a:lnSpc>
              <a:spcAft>
                <a:spcPts val="1200"/>
              </a:spcAft>
              <a:buFont typeface="Wingdings" panose="05000000000000000000" charset="0"/>
              <a:buNone/>
            </a:pPr>
            <a:r>
              <a:rPr lang="zh-CN" sz="2000" b="1">
                <a:latin typeface="微软雅黑" panose="020B0503020204020204" charset="-122"/>
                <a:ea typeface="微软雅黑" panose="020B0503020204020204" charset="-122"/>
                <a:cs typeface="微软雅黑" panose="020B0503020204020204" charset="-122"/>
              </a:rPr>
              <a:t>智能合约概述</a:t>
            </a:r>
            <a:endParaRPr sz="2000">
              <a:latin typeface="微软雅黑" panose="020B0503020204020204" charset="-122"/>
              <a:ea typeface="微软雅黑" panose="020B0503020204020204" charset="-122"/>
              <a:cs typeface="微软雅黑" panose="020B0503020204020204" charset="-122"/>
            </a:endParaRPr>
          </a:p>
          <a:p>
            <a:pPr indent="457200" fontAlgn="auto">
              <a:lnSpc>
                <a:spcPct val="140000"/>
              </a:lnSpc>
              <a:spcAft>
                <a:spcPts val="0"/>
              </a:spcAft>
              <a:buFont typeface="Wingdings" panose="05000000000000000000" charset="0"/>
              <a:buNone/>
            </a:pPr>
            <a:r>
              <a:rPr sz="2000">
                <a:latin typeface="微软雅黑" panose="020B0503020204020204" charset="-122"/>
                <a:ea typeface="微软雅黑" panose="020B0503020204020204" charset="-122"/>
                <a:cs typeface="微软雅黑" panose="020B0503020204020204" charset="-122"/>
              </a:rPr>
              <a:t>区块链中的智能合约是一种以代码形式编写的自动化合约，是区块链最重要的特性之一，也是区块链能够被称为颠覆性技术的主要原因。</a:t>
            </a:r>
          </a:p>
          <a:p>
            <a:pPr indent="457200" fontAlgn="auto">
              <a:lnSpc>
                <a:spcPct val="140000"/>
              </a:lnSpc>
              <a:spcAft>
                <a:spcPts val="0"/>
              </a:spcAft>
              <a:buFont typeface="Wingdings" panose="05000000000000000000" charset="0"/>
              <a:buNone/>
            </a:pPr>
            <a:r>
              <a:rPr sz="2000">
                <a:latin typeface="微软雅黑" panose="020B0503020204020204" charset="-122"/>
                <a:ea typeface="微软雅黑" panose="020B0503020204020204" charset="-122"/>
                <a:cs typeface="微软雅黑" panose="020B0503020204020204" charset="-122"/>
              </a:rPr>
              <a:t>智能合约通常包括多个条件和逻辑，当这些条件得到满足时，智能合约会自动执行相应的操作，如转移数字货币、更新数据或触发其他事件。</a:t>
            </a:r>
          </a:p>
          <a:p>
            <a:pPr indent="457200" fontAlgn="auto">
              <a:lnSpc>
                <a:spcPct val="140000"/>
              </a:lnSpc>
              <a:spcAft>
                <a:spcPts val="0"/>
              </a:spcAft>
              <a:buFont typeface="Wingdings" panose="05000000000000000000" charset="0"/>
              <a:buNone/>
            </a:pPr>
            <a:r>
              <a:rPr sz="2000">
                <a:latin typeface="微软雅黑" panose="020B0503020204020204" charset="-122"/>
                <a:ea typeface="微软雅黑" panose="020B0503020204020204" charset="-122"/>
                <a:cs typeface="微软雅黑" panose="020B0503020204020204" charset="-122"/>
              </a:rPr>
              <a:t>智能合约被部署到区块链网络上，并与网络上的所有节点共享。由于智能合约是开源的且可被所有人审查，因此它们通常被认为是透明、不可篡改和高度安全的。</a:t>
            </a:r>
          </a:p>
        </p:txBody>
      </p:sp>
      <p:sp>
        <p:nvSpPr>
          <p:cNvPr id="3" name="文本框 2"/>
          <p:cNvSpPr txBox="1"/>
          <p:nvPr/>
        </p:nvSpPr>
        <p:spPr>
          <a:xfrm>
            <a:off x="736600" y="4690110"/>
            <a:ext cx="11226165" cy="1814830"/>
          </a:xfrm>
          <a:prstGeom prst="rect">
            <a:avLst/>
          </a:prstGeom>
          <a:noFill/>
        </p:spPr>
        <p:txBody>
          <a:bodyPr wrap="square" rtlCol="0" anchor="t">
            <a:spAutoFit/>
          </a:bodyPr>
          <a:lstStyle/>
          <a:p>
            <a:pPr marL="342900" indent="-342900" fontAlgn="auto">
              <a:lnSpc>
                <a:spcPct val="140000"/>
              </a:lnSpc>
              <a:spcAft>
                <a:spcPts val="0"/>
              </a:spcAft>
              <a:buFont typeface="Wingdings" panose="05000000000000000000" charset="0"/>
              <a:buChar char="l"/>
            </a:pPr>
            <a:r>
              <a:rPr sz="2000">
                <a:latin typeface="微软雅黑" panose="020B0503020204020204" charset="-122"/>
                <a:ea typeface="微软雅黑" panose="020B0503020204020204" charset="-122"/>
                <a:cs typeface="微软雅黑" panose="020B0503020204020204" charset="-122"/>
                <a:sym typeface="+mn-ea"/>
              </a:rPr>
              <a:t>代币系统：A发起一个智能合约项目，B把比特币或以太坊转账到A的钱包地址后，智能合约自动把A发行的一定数量的代币发送给B。</a:t>
            </a:r>
          </a:p>
          <a:p>
            <a:pPr marL="342900" indent="-342900" fontAlgn="auto">
              <a:lnSpc>
                <a:spcPct val="140000"/>
              </a:lnSpc>
              <a:spcAft>
                <a:spcPts val="0"/>
              </a:spcAft>
              <a:buFont typeface="Wingdings" panose="05000000000000000000" charset="0"/>
              <a:buChar char="l"/>
            </a:pPr>
            <a:r>
              <a:rPr sz="2000">
                <a:latin typeface="微软雅黑" panose="020B0503020204020204" charset="-122"/>
                <a:ea typeface="微软雅黑" panose="020B0503020204020204" charset="-122"/>
                <a:cs typeface="微软雅黑" panose="020B0503020204020204" charset="-122"/>
                <a:sym typeface="+mn-ea"/>
              </a:rPr>
              <a:t>房屋租赁：房东和租户构建一个房屋租赁合约，房东每月为房屋生成一次开锁密钥，当租户把每月的租金打到房东账号后，系统通过智能合约自动把开锁密钥发给租户。</a:t>
            </a:r>
          </a:p>
        </p:txBody>
      </p:sp>
      <p:sp>
        <p:nvSpPr>
          <p:cNvPr id="6" name="文本框 5"/>
          <p:cNvSpPr txBox="1"/>
          <p:nvPr/>
        </p:nvSpPr>
        <p:spPr>
          <a:xfrm>
            <a:off x="281940" y="4154170"/>
            <a:ext cx="6096000" cy="521970"/>
          </a:xfrm>
          <a:prstGeom prst="rect">
            <a:avLst/>
          </a:prstGeom>
          <a:noFill/>
        </p:spPr>
        <p:txBody>
          <a:bodyPr wrap="square" rtlCol="0" anchor="t">
            <a:spAutoFit/>
          </a:bodyPr>
          <a:lstStyle/>
          <a:p>
            <a:pPr indent="457200" fontAlgn="auto">
              <a:lnSpc>
                <a:spcPct val="140000"/>
              </a:lnSpc>
              <a:spcAft>
                <a:spcPts val="0"/>
              </a:spcAft>
              <a:buFont typeface="Wingdings" panose="05000000000000000000" charset="0"/>
              <a:buNone/>
            </a:pPr>
            <a:r>
              <a:rPr sz="2000" b="1">
                <a:latin typeface="微软雅黑" panose="020B0503020204020204" charset="-122"/>
                <a:ea typeface="微软雅黑" panose="020B0503020204020204" charset="-122"/>
                <a:cs typeface="微软雅黑" panose="020B0503020204020204" charset="-122"/>
                <a:sym typeface="+mn-ea"/>
              </a:rPr>
              <a:t>智能合约的应用范例：</a:t>
            </a:r>
            <a:endParaRPr lang="zh-CN" altLang="en-US" sz="2000" b="1">
              <a:latin typeface="微软雅黑" panose="020B0503020204020204" charset="-122"/>
              <a:ea typeface="微软雅黑" panose="020B0503020204020204" charset="-122"/>
              <a:cs typeface="微软雅黑" panose="020B0503020204020204"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6" grpId="0"/>
      <p:bldP spid="6" grpId="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4"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7" name="组合 16"/>
          <p:cNvGrpSpPr/>
          <p:nvPr/>
        </p:nvGrpSpPr>
        <p:grpSpPr>
          <a:xfrm>
            <a:off x="0" y="127651"/>
            <a:ext cx="281652" cy="663919"/>
            <a:chOff x="0" y="127651"/>
            <a:chExt cx="281652" cy="663919"/>
          </a:xfrm>
        </p:grpSpPr>
        <p:sp>
          <p:nvSpPr>
            <p:cNvPr id="18" name="任意多边形: 形状 17"/>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9" name="任意多边形: 形状 18"/>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0" name="文本框 14"/>
          <p:cNvSpPr txBox="1"/>
          <p:nvPr/>
        </p:nvSpPr>
        <p:spPr>
          <a:xfrm>
            <a:off x="473075" y="198120"/>
            <a:ext cx="251714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区块链结构</a:t>
            </a:r>
          </a:p>
        </p:txBody>
      </p:sp>
      <p:sp>
        <p:nvSpPr>
          <p:cNvPr id="8" name="文本框 7"/>
          <p:cNvSpPr txBox="1"/>
          <p:nvPr/>
        </p:nvSpPr>
        <p:spPr>
          <a:xfrm>
            <a:off x="686435" y="1202055"/>
            <a:ext cx="6096000" cy="429895"/>
          </a:xfrm>
          <a:prstGeom prst="rect">
            <a:avLst/>
          </a:prstGeom>
          <a:noFill/>
        </p:spPr>
        <p:txBody>
          <a:bodyPr wrap="square" rtlCol="0" anchor="t">
            <a:spAutoFit/>
          </a:bodyPr>
          <a:lstStyle/>
          <a:p>
            <a:r>
              <a:rPr lang="en-US" altLang="zh-CN" sz="2200" b="1" dirty="0">
                <a:solidFill>
                  <a:srgbClr val="000000"/>
                </a:solidFill>
                <a:latin typeface="微软雅黑" panose="020B0503020204020204" charset="-122"/>
                <a:ea typeface="微软雅黑" panose="020B0503020204020204" charset="-122"/>
                <a:cs typeface="+mn-ea"/>
                <a:sym typeface="+mn-lt"/>
              </a:rPr>
              <a:t>5. </a:t>
            </a:r>
            <a:r>
              <a:rPr lang="zh-CN" altLang="en-US" sz="2200" b="1" dirty="0">
                <a:solidFill>
                  <a:srgbClr val="000000"/>
                </a:solidFill>
                <a:latin typeface="微软雅黑" panose="020B0503020204020204" charset="-122"/>
                <a:ea typeface="微软雅黑" panose="020B0503020204020204" charset="-122"/>
                <a:cs typeface="+mn-ea"/>
                <a:sym typeface="+mn-lt"/>
              </a:rPr>
              <a:t>应用层</a:t>
            </a:r>
            <a:r>
              <a:rPr lang="en-US" altLang="zh-CN" sz="2200" b="1" dirty="0">
                <a:solidFill>
                  <a:srgbClr val="000000"/>
                </a:solidFill>
                <a:latin typeface="微软雅黑" panose="020B0503020204020204" charset="-122"/>
                <a:ea typeface="微软雅黑" panose="020B0503020204020204" charset="-122"/>
                <a:cs typeface="+mn-ea"/>
                <a:sym typeface="+mn-lt"/>
              </a:rPr>
              <a:t> Application Layer</a:t>
            </a:r>
          </a:p>
        </p:txBody>
      </p:sp>
      <p:sp>
        <p:nvSpPr>
          <p:cNvPr id="103" name="文本框 102"/>
          <p:cNvSpPr txBox="1"/>
          <p:nvPr/>
        </p:nvSpPr>
        <p:spPr>
          <a:xfrm>
            <a:off x="882650" y="1946275"/>
            <a:ext cx="6005830" cy="3322955"/>
          </a:xfrm>
          <a:prstGeom prst="rect">
            <a:avLst/>
          </a:prstGeom>
          <a:noFill/>
          <a:ln w="9525">
            <a:noFill/>
          </a:ln>
        </p:spPr>
        <p:txBody>
          <a:bodyPr wrap="square">
            <a:spAutoFit/>
          </a:bodyPr>
          <a:lstStyle/>
          <a:p>
            <a:pPr indent="457200">
              <a:lnSpc>
                <a:spcPct val="150000"/>
              </a:lnSpc>
            </a:pPr>
            <a:r>
              <a:rPr sz="2000" b="0">
                <a:latin typeface="+mn-ea"/>
                <a:cs typeface="+mn-ea"/>
              </a:rPr>
              <a:t>应用层是区块链的展示层，封装了区块链的各种应用场景和案例，类似于电脑操作系统上的应用程序、互联网浏览器上的门户网站、搜寻引擎、电子商城或是手机端上的 APP等等。如目前搭建在ETH、EOS、NEO等公链上的各类区块链应用（博彩、竞猜、游戏）等。而未来的可编程金融和可编程社会也将会是搭建在应用层上。</a:t>
            </a:r>
          </a:p>
        </p:txBody>
      </p:sp>
      <p:pic>
        <p:nvPicPr>
          <p:cNvPr id="2" name="图片 1"/>
          <p:cNvPicPr>
            <a:picLocks noChangeAspect="1"/>
          </p:cNvPicPr>
          <p:nvPr/>
        </p:nvPicPr>
        <p:blipFill>
          <a:blip r:embed="rId8"/>
          <a:stretch>
            <a:fillRect/>
          </a:stretch>
        </p:blipFill>
        <p:spPr>
          <a:xfrm>
            <a:off x="7153910" y="2403475"/>
            <a:ext cx="4810125" cy="21621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randombar(horizontal)">
                                      <p:cBhvr>
                                        <p:cTn id="12" dur="500"/>
                                        <p:tgtEl>
                                          <p:spTgt spid="103"/>
                                        </p:tgtEl>
                                      </p:cBhvr>
                                    </p:animEffect>
                                  </p:childTnLst>
                                </p:cTn>
                              </p:par>
                              <p:par>
                                <p:cTn id="13" presetID="14"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3" grpId="0"/>
      <p:bldP spid="103"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4"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7" name="组合 16"/>
          <p:cNvGrpSpPr/>
          <p:nvPr/>
        </p:nvGrpSpPr>
        <p:grpSpPr>
          <a:xfrm>
            <a:off x="0" y="127651"/>
            <a:ext cx="281652" cy="663919"/>
            <a:chOff x="0" y="127651"/>
            <a:chExt cx="281652" cy="663919"/>
          </a:xfrm>
        </p:grpSpPr>
        <p:sp>
          <p:nvSpPr>
            <p:cNvPr id="18" name="任意多边形: 形状 17"/>
            <p:cNvSpPr/>
            <p:nvPr>
              <p:custDataLst>
                <p:tags r:id="rId5"/>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9" name="任意多边形: 形状 18"/>
            <p:cNvSpPr/>
            <p:nvPr>
              <p:custDataLst>
                <p:tags r:id="rId6"/>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0" name="文本框 14"/>
          <p:cNvSpPr txBox="1"/>
          <p:nvPr/>
        </p:nvSpPr>
        <p:spPr>
          <a:xfrm>
            <a:off x="473075" y="198120"/>
            <a:ext cx="3509645"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区块链跨链技术</a:t>
            </a:r>
          </a:p>
        </p:txBody>
      </p:sp>
      <p:sp>
        <p:nvSpPr>
          <p:cNvPr id="2" name="文本框 1"/>
          <p:cNvSpPr txBox="1"/>
          <p:nvPr/>
        </p:nvSpPr>
        <p:spPr>
          <a:xfrm>
            <a:off x="573405" y="1212850"/>
            <a:ext cx="7654925" cy="3305175"/>
          </a:xfrm>
          <a:prstGeom prst="rect">
            <a:avLst/>
          </a:prstGeom>
          <a:noFill/>
          <a:ln w="9525">
            <a:noFill/>
          </a:ln>
        </p:spPr>
        <p:txBody>
          <a:bodyPr wrap="square">
            <a:noAutofit/>
          </a:bodyPr>
          <a:lstStyle/>
          <a:p>
            <a:pPr indent="457200" fontAlgn="auto">
              <a:lnSpc>
                <a:spcPct val="140000"/>
              </a:lnSpc>
              <a:spcAft>
                <a:spcPts val="1200"/>
              </a:spcAft>
              <a:buFont typeface="Wingdings" panose="05000000000000000000" charset="0"/>
              <a:buNone/>
            </a:pPr>
            <a:r>
              <a:rPr sz="2000">
                <a:latin typeface="微软雅黑" panose="020B0503020204020204" charset="-122"/>
                <a:ea typeface="微软雅黑" panose="020B0503020204020204" charset="-122"/>
                <a:cs typeface="微软雅黑" panose="020B0503020204020204" charset="-122"/>
              </a:rPr>
              <a:t>在区块链所面临的诸多问题中，区块链之间互通性极大程度的限制了区块链的应用空间。在传统的区块链系统中，每个链都是独立存在的，不能直接与其他链进行交互。而跨链技术的出现使得不同的链之间可以建立联系，实现资产和数据的跨链转移、跨链交易等功能。</a:t>
            </a:r>
          </a:p>
          <a:p>
            <a:pPr indent="457200" fontAlgn="auto">
              <a:lnSpc>
                <a:spcPct val="140000"/>
              </a:lnSpc>
              <a:spcAft>
                <a:spcPts val="1200"/>
              </a:spcAft>
              <a:buFont typeface="Wingdings" panose="05000000000000000000" charset="0"/>
              <a:buNone/>
            </a:pPr>
            <a:r>
              <a:rPr sz="2000">
                <a:latin typeface="微软雅黑" panose="020B0503020204020204" charset="-122"/>
                <a:ea typeface="微软雅黑" panose="020B0503020204020204" charset="-122"/>
                <a:cs typeface="微软雅黑" panose="020B0503020204020204" charset="-122"/>
              </a:rPr>
              <a:t>此外，区块链跨链技术还可以实现不同区块链网络之间的数据共享和智能合约执行，从而为用户带来更加多元化的区块链应用场景和商业机会。</a:t>
            </a:r>
          </a:p>
        </p:txBody>
      </p:sp>
      <p:pic>
        <p:nvPicPr>
          <p:cNvPr id="8" name="图片 7"/>
          <p:cNvPicPr>
            <a:picLocks noChangeAspect="1"/>
          </p:cNvPicPr>
          <p:nvPr/>
        </p:nvPicPr>
        <p:blipFill>
          <a:blip r:embed="rId9"/>
          <a:stretch>
            <a:fillRect/>
          </a:stretch>
        </p:blipFill>
        <p:spPr>
          <a:xfrm>
            <a:off x="8425815" y="1212850"/>
            <a:ext cx="3602990" cy="2861945"/>
          </a:xfrm>
          <a:prstGeom prst="rect">
            <a:avLst/>
          </a:prstGeom>
          <a:effectLst>
            <a:softEdge rad="63500"/>
          </a:effectLst>
        </p:spPr>
      </p:pic>
      <p:sp>
        <p:nvSpPr>
          <p:cNvPr id="9" name="文本框 8"/>
          <p:cNvSpPr txBox="1"/>
          <p:nvPr/>
        </p:nvSpPr>
        <p:spPr>
          <a:xfrm>
            <a:off x="3197860" y="4712335"/>
            <a:ext cx="5796915" cy="1999615"/>
          </a:xfrm>
          <a:prstGeom prst="rect">
            <a:avLst/>
          </a:prstGeom>
          <a:noFill/>
        </p:spPr>
        <p:txBody>
          <a:bodyPr wrap="square" rtlCol="0">
            <a:spAutoFit/>
          </a:bodyPr>
          <a:lstStyle/>
          <a:p>
            <a:pPr indent="457200">
              <a:lnSpc>
                <a:spcPct val="160000"/>
              </a:lnSpc>
            </a:pPr>
            <a:r>
              <a:rPr lang="zh-CN" sz="2000" b="1">
                <a:latin typeface="微软雅黑" panose="020B0503020204020204" charset="-122"/>
                <a:ea typeface="微软雅黑" panose="020B0503020204020204" charset="-122"/>
                <a:cs typeface="微软雅黑" panose="020B0503020204020204" charset="-122"/>
                <a:sym typeface="+mn-ea"/>
              </a:rPr>
              <a:t>常见的跨链技术</a:t>
            </a:r>
            <a:r>
              <a:rPr sz="2000" b="1">
                <a:latin typeface="微软雅黑" panose="020B0503020204020204" charset="-122"/>
                <a:ea typeface="微软雅黑" panose="020B0503020204020204" charset="-122"/>
                <a:cs typeface="微软雅黑" panose="020B0503020204020204" charset="-122"/>
                <a:sym typeface="+mn-ea"/>
              </a:rPr>
              <a:t>：</a:t>
            </a:r>
            <a:endParaRPr lang="zh-CN" altLang="en-US" sz="2000" b="1">
              <a:latin typeface="微软雅黑" panose="020B0503020204020204" charset="-122"/>
              <a:ea typeface="微软雅黑" panose="020B0503020204020204" charset="-122"/>
              <a:cs typeface="微软雅黑" panose="020B0503020204020204" charset="-122"/>
              <a:sym typeface="+mn-ea"/>
            </a:endParaRPr>
          </a:p>
          <a:p>
            <a:pPr indent="457200">
              <a:lnSpc>
                <a:spcPct val="160000"/>
              </a:lnSpc>
            </a:pPr>
            <a:r>
              <a:rPr lang="en-US" altLang="zh-CN" sz="2000" b="1">
                <a:latin typeface="微软雅黑" panose="020B0503020204020204" charset="-122"/>
                <a:ea typeface="微软雅黑" panose="020B0503020204020204" charset="-122"/>
                <a:cs typeface="微软雅黑" panose="020B0503020204020204" charset="-122"/>
                <a:sym typeface="+mn-ea"/>
              </a:rPr>
              <a:t>1.</a:t>
            </a:r>
            <a:r>
              <a:rPr lang="zh-CN" altLang="en-US" sz="2000" b="1">
                <a:latin typeface="微软雅黑" panose="020B0503020204020204" charset="-122"/>
                <a:ea typeface="微软雅黑" panose="020B0503020204020204" charset="-122"/>
                <a:cs typeface="微软雅黑" panose="020B0503020204020204" charset="-122"/>
                <a:sym typeface="+mn-ea"/>
              </a:rPr>
              <a:t>公证技术</a:t>
            </a:r>
            <a:r>
              <a:rPr lang="en-US" altLang="zh-CN" sz="2000" b="1">
                <a:latin typeface="微软雅黑" panose="020B0503020204020204" charset="-122"/>
                <a:ea typeface="微软雅黑" panose="020B0503020204020204" charset="-122"/>
                <a:cs typeface="微软雅黑" panose="020B0503020204020204" charset="-122"/>
                <a:sym typeface="+mn-ea"/>
              </a:rPr>
              <a:t>		3.</a:t>
            </a:r>
            <a:r>
              <a:rPr lang="zh-CN" altLang="en-US" sz="2000" b="1">
                <a:latin typeface="微软雅黑" panose="020B0503020204020204" charset="-122"/>
                <a:ea typeface="微软雅黑" panose="020B0503020204020204" charset="-122"/>
                <a:cs typeface="微软雅黑" panose="020B0503020204020204" charset="-122"/>
                <a:sym typeface="+mn-ea"/>
              </a:rPr>
              <a:t>分布式私钥控制</a:t>
            </a:r>
            <a:endParaRPr lang="en-US" altLang="zh-CN" sz="2000" b="1">
              <a:latin typeface="微软雅黑" panose="020B0503020204020204" charset="-122"/>
              <a:ea typeface="微软雅黑" panose="020B0503020204020204" charset="-122"/>
              <a:cs typeface="微软雅黑" panose="020B0503020204020204" charset="-122"/>
              <a:sym typeface="+mn-ea"/>
            </a:endParaRPr>
          </a:p>
          <a:p>
            <a:pPr indent="457200">
              <a:lnSpc>
                <a:spcPct val="160000"/>
              </a:lnSpc>
            </a:pPr>
            <a:r>
              <a:rPr lang="en-US" altLang="zh-CN" sz="2000" b="1">
                <a:latin typeface="微软雅黑" panose="020B0503020204020204" charset="-122"/>
                <a:ea typeface="微软雅黑" panose="020B0503020204020204" charset="-122"/>
                <a:cs typeface="微软雅黑" panose="020B0503020204020204" charset="-122"/>
                <a:sym typeface="+mn-ea"/>
              </a:rPr>
              <a:t>2.</a:t>
            </a:r>
            <a:r>
              <a:rPr lang="zh-CN" altLang="en-US" sz="2000" b="1">
                <a:latin typeface="微软雅黑" panose="020B0503020204020204" charset="-122"/>
                <a:ea typeface="微软雅黑" panose="020B0503020204020204" charset="-122"/>
                <a:cs typeface="微软雅黑" panose="020B0503020204020204" charset="-122"/>
                <a:sym typeface="+mn-ea"/>
              </a:rPr>
              <a:t>中继</a:t>
            </a:r>
            <a:r>
              <a:rPr lang="en-US" altLang="zh-CN" sz="2000" b="1">
                <a:latin typeface="微软雅黑" panose="020B0503020204020204" charset="-122"/>
                <a:ea typeface="微软雅黑" panose="020B0503020204020204" charset="-122"/>
                <a:cs typeface="微软雅黑" panose="020B0503020204020204" charset="-122"/>
                <a:sym typeface="+mn-ea"/>
              </a:rPr>
              <a:t>		4.</a:t>
            </a:r>
            <a:r>
              <a:rPr lang="zh-CN" altLang="en-US" sz="2000" b="1">
                <a:latin typeface="微软雅黑" panose="020B0503020204020204" charset="-122"/>
                <a:ea typeface="微软雅黑" panose="020B0503020204020204" charset="-122"/>
                <a:cs typeface="微软雅黑" panose="020B0503020204020204" charset="-122"/>
                <a:sym typeface="+mn-ea"/>
              </a:rPr>
              <a:t>哈希锁定</a:t>
            </a:r>
          </a:p>
          <a:p>
            <a:pPr>
              <a:lnSpc>
                <a:spcPct val="140000"/>
              </a:lnSpc>
            </a:pPr>
            <a:endParaRPr lang="zh-CN" altLang="en-US" sz="2000" b="1"/>
          </a:p>
        </p:txBody>
      </p:sp>
      <p:sp>
        <p:nvSpPr>
          <p:cNvPr id="10" name="矩形: 圆角 7"/>
          <p:cNvSpPr/>
          <p:nvPr>
            <p:custDataLst>
              <p:tags r:id="rId4"/>
            </p:custDataLst>
          </p:nvPr>
        </p:nvSpPr>
        <p:spPr>
          <a:xfrm>
            <a:off x="3320415" y="4638675"/>
            <a:ext cx="5193030" cy="195643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P spid="9" grpId="1"/>
      <p:bldP spid="10" grpId="0" animBg="1"/>
      <p:bldP spid="10"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4" name="菱形 3"/>
          <p:cNvSpPr/>
          <p:nvPr>
            <p:custDataLst>
              <p:tags r:id="rId4"/>
            </p:custDataLst>
          </p:nvPr>
        </p:nvSpPr>
        <p:spPr>
          <a:xfrm>
            <a:off x="1189765" y="1528684"/>
            <a:ext cx="4098607" cy="4098607"/>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5" name="菱形 4"/>
          <p:cNvSpPr/>
          <p:nvPr>
            <p:custDataLst>
              <p:tags r:id="rId5"/>
            </p:custDataLst>
          </p:nvPr>
        </p:nvSpPr>
        <p:spPr>
          <a:xfrm>
            <a:off x="1189764" y="1230708"/>
            <a:ext cx="4098607" cy="4098607"/>
          </a:xfrm>
          <a:prstGeom prst="diamond">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7" name="文本框 5"/>
          <p:cNvSpPr txBox="1"/>
          <p:nvPr>
            <p:custDataLst>
              <p:tags r:id="rId6"/>
            </p:custDataLst>
          </p:nvPr>
        </p:nvSpPr>
        <p:spPr>
          <a:xfrm>
            <a:off x="2429172" y="2760949"/>
            <a:ext cx="1619792" cy="9220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5400" b="1" dirty="0">
                <a:solidFill>
                  <a:schemeClr val="lt1"/>
                </a:solidFill>
                <a:latin typeface="微软雅黑" panose="020B0503020204020204" charset="-122"/>
                <a:ea typeface="微软雅黑" panose="020B0503020204020204" charset="-122"/>
                <a:cs typeface="+mn-ea"/>
                <a:sym typeface="+mn-lt"/>
              </a:rPr>
              <a:t>03</a:t>
            </a:r>
          </a:p>
        </p:txBody>
      </p:sp>
      <p:sp>
        <p:nvSpPr>
          <p:cNvPr id="8" name="文本框 9"/>
          <p:cNvSpPr txBox="1"/>
          <p:nvPr>
            <p:custDataLst>
              <p:tags r:id="rId7"/>
            </p:custDataLst>
          </p:nvPr>
        </p:nvSpPr>
        <p:spPr>
          <a:xfrm>
            <a:off x="2335361" y="3573829"/>
            <a:ext cx="1807415" cy="521970"/>
          </a:xfrm>
          <a:prstGeom prst="rect">
            <a:avLst/>
          </a:prstGeom>
          <a:noFill/>
        </p:spPr>
        <p:txBody>
          <a:bodyPr vert="horz"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2800" b="1" dirty="0">
                <a:solidFill>
                  <a:schemeClr val="lt1"/>
                </a:solidFill>
                <a:latin typeface="微软雅黑" panose="020B0503020204020204" charset="-122"/>
                <a:ea typeface="微软雅黑" panose="020B0503020204020204" charset="-122"/>
                <a:cs typeface="+mn-ea"/>
                <a:sym typeface="+mn-lt"/>
              </a:rPr>
              <a:t>Part.</a:t>
            </a:r>
          </a:p>
        </p:txBody>
      </p:sp>
      <p:sp>
        <p:nvSpPr>
          <p:cNvPr id="11" name="文本框 14"/>
          <p:cNvSpPr txBox="1"/>
          <p:nvPr/>
        </p:nvSpPr>
        <p:spPr>
          <a:xfrm>
            <a:off x="5836920" y="2212975"/>
            <a:ext cx="4685665" cy="2306955"/>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a:lnSpc>
                <a:spcPct val="150000"/>
              </a:lnSpc>
              <a:spcBef>
                <a:spcPts val="0"/>
              </a:spcBef>
              <a:spcAft>
                <a:spcPts val="2000"/>
              </a:spcAft>
              <a:buSzPct val="100000"/>
              <a:buNone/>
            </a:pPr>
            <a:r>
              <a:rPr lang="zh-CN" altLang="en-US" sz="4800" b="1" dirty="0">
                <a:solidFill>
                  <a:schemeClr val="dk1">
                    <a:lumMod val="75000"/>
                    <a:lumOff val="25000"/>
                  </a:schemeClr>
                </a:solidFill>
                <a:latin typeface="Arial" panose="020B0604020202020204" pitchFamily="34" charset="0"/>
                <a:ea typeface="微软雅黑" panose="020B0503020204020204" charset="-122"/>
                <a:sym typeface="+mn-lt"/>
              </a:rPr>
              <a:t>区块链核心——共识研究现状</a:t>
            </a:r>
            <a:endParaRPr lang="zh-CN" altLang="en-US" sz="4800" b="1" dirty="0">
              <a:solidFill>
                <a:srgbClr val="000000"/>
              </a:solidFill>
              <a:latin typeface="微软雅黑" panose="020B0503020204020204" charset="-122"/>
              <a:ea typeface="微软雅黑" panose="020B0503020204020204" charset="-122"/>
              <a:cs typeface="+mn-ea"/>
              <a:sym typeface="+mn-lt"/>
            </a:endParaRPr>
          </a:p>
        </p:txBody>
      </p:sp>
      <p:sp>
        <p:nvSpPr>
          <p:cNvPr id="15" name="任意多边形: 形状 14"/>
          <p:cNvSpPr/>
          <p:nvPr>
            <p:custDataLst>
              <p:tags r:id="rId8"/>
            </p:custDataLst>
          </p:nvPr>
        </p:nvSpPr>
        <p:spPr>
          <a:xfrm>
            <a:off x="11246126" y="6407758"/>
            <a:ext cx="900483" cy="450242"/>
          </a:xfrm>
          <a:custGeom>
            <a:avLst/>
            <a:gdLst>
              <a:gd name="connsiteX0" fmla="*/ 1398896 w 2797791"/>
              <a:gd name="connsiteY0" fmla="*/ 0 h 1398896"/>
              <a:gd name="connsiteX1" fmla="*/ 2797791 w 2797791"/>
              <a:gd name="connsiteY1" fmla="*/ 1398896 h 1398896"/>
              <a:gd name="connsiteX2" fmla="*/ 0 w 2797791"/>
              <a:gd name="connsiteY2" fmla="*/ 1398896 h 1398896"/>
            </a:gdLst>
            <a:ahLst/>
            <a:cxnLst>
              <a:cxn ang="0">
                <a:pos x="connsiteX0" y="connsiteY0"/>
              </a:cxn>
              <a:cxn ang="0">
                <a:pos x="connsiteX1" y="connsiteY1"/>
              </a:cxn>
              <a:cxn ang="0">
                <a:pos x="connsiteX2" y="connsiteY2"/>
              </a:cxn>
            </a:cxnLst>
            <a:rect l="l" t="t" r="r" b="b"/>
            <a:pathLst>
              <a:path w="2797791" h="1398896">
                <a:moveTo>
                  <a:pt x="1398896" y="0"/>
                </a:moveTo>
                <a:lnTo>
                  <a:pt x="2797791" y="1398896"/>
                </a:lnTo>
                <a:lnTo>
                  <a:pt x="0" y="139889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6" name="任意多边形: 形状 15"/>
          <p:cNvSpPr/>
          <p:nvPr>
            <p:custDataLst>
              <p:tags r:id="rId9"/>
            </p:custDataLst>
          </p:nvPr>
        </p:nvSpPr>
        <p:spPr>
          <a:xfrm>
            <a:off x="11150220" y="6311853"/>
            <a:ext cx="1041779" cy="546147"/>
          </a:xfrm>
          <a:custGeom>
            <a:avLst/>
            <a:gdLst>
              <a:gd name="connsiteX0" fmla="*/ 1696873 w 3236796"/>
              <a:gd name="connsiteY0" fmla="*/ 0 h 1696873"/>
              <a:gd name="connsiteX1" fmla="*/ 3236796 w 3236796"/>
              <a:gd name="connsiteY1" fmla="*/ 1539924 h 1696873"/>
              <a:gd name="connsiteX2" fmla="*/ 3236796 w 3236796"/>
              <a:gd name="connsiteY2" fmla="*/ 1696873 h 1696873"/>
              <a:gd name="connsiteX3" fmla="*/ 0 w 3236796"/>
              <a:gd name="connsiteY3" fmla="*/ 1696873 h 1696873"/>
            </a:gdLst>
            <a:ahLst/>
            <a:cxnLst>
              <a:cxn ang="0">
                <a:pos x="connsiteX0" y="connsiteY0"/>
              </a:cxn>
              <a:cxn ang="0">
                <a:pos x="connsiteX1" y="connsiteY1"/>
              </a:cxn>
              <a:cxn ang="0">
                <a:pos x="connsiteX2" y="connsiteY2"/>
              </a:cxn>
              <a:cxn ang="0">
                <a:pos x="connsiteX3" y="connsiteY3"/>
              </a:cxn>
            </a:cxnLst>
            <a:rect l="l" t="t" r="r" b="b"/>
            <a:pathLst>
              <a:path w="3236796" h="1696873">
                <a:moveTo>
                  <a:pt x="1696873" y="0"/>
                </a:moveTo>
                <a:lnTo>
                  <a:pt x="3236796" y="1539924"/>
                </a:lnTo>
                <a:lnTo>
                  <a:pt x="3236796" y="1696873"/>
                </a:lnTo>
                <a:lnTo>
                  <a:pt x="0" y="1696873"/>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10"/>
            </p:custDataLst>
          </p:nvPr>
        </p:nvSpPr>
        <p:spPr>
          <a:xfrm flipH="1" flipV="1">
            <a:off x="45390" y="0"/>
            <a:ext cx="900483" cy="450242"/>
          </a:xfrm>
          <a:custGeom>
            <a:avLst/>
            <a:gdLst>
              <a:gd name="connsiteX0" fmla="*/ 1398896 w 2797791"/>
              <a:gd name="connsiteY0" fmla="*/ 0 h 1398896"/>
              <a:gd name="connsiteX1" fmla="*/ 2797791 w 2797791"/>
              <a:gd name="connsiteY1" fmla="*/ 1398896 h 1398896"/>
              <a:gd name="connsiteX2" fmla="*/ 0 w 2797791"/>
              <a:gd name="connsiteY2" fmla="*/ 1398896 h 1398896"/>
            </a:gdLst>
            <a:ahLst/>
            <a:cxnLst>
              <a:cxn ang="0">
                <a:pos x="connsiteX0" y="connsiteY0"/>
              </a:cxn>
              <a:cxn ang="0">
                <a:pos x="connsiteX1" y="connsiteY1"/>
              </a:cxn>
              <a:cxn ang="0">
                <a:pos x="connsiteX2" y="connsiteY2"/>
              </a:cxn>
            </a:cxnLst>
            <a:rect l="l" t="t" r="r" b="b"/>
            <a:pathLst>
              <a:path w="2797791" h="1398896">
                <a:moveTo>
                  <a:pt x="1398896" y="0"/>
                </a:moveTo>
                <a:lnTo>
                  <a:pt x="2797791" y="1398896"/>
                </a:lnTo>
                <a:lnTo>
                  <a:pt x="0" y="139889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9" name="任意多边形: 形状 18"/>
          <p:cNvSpPr/>
          <p:nvPr>
            <p:custDataLst>
              <p:tags r:id="rId11"/>
            </p:custDataLst>
          </p:nvPr>
        </p:nvSpPr>
        <p:spPr>
          <a:xfrm flipH="1" flipV="1">
            <a:off x="0" y="0"/>
            <a:ext cx="1041779" cy="546147"/>
          </a:xfrm>
          <a:custGeom>
            <a:avLst/>
            <a:gdLst>
              <a:gd name="connsiteX0" fmla="*/ 1696873 w 3236796"/>
              <a:gd name="connsiteY0" fmla="*/ 0 h 1696873"/>
              <a:gd name="connsiteX1" fmla="*/ 3236796 w 3236796"/>
              <a:gd name="connsiteY1" fmla="*/ 1539924 h 1696873"/>
              <a:gd name="connsiteX2" fmla="*/ 3236796 w 3236796"/>
              <a:gd name="connsiteY2" fmla="*/ 1696873 h 1696873"/>
              <a:gd name="connsiteX3" fmla="*/ 0 w 3236796"/>
              <a:gd name="connsiteY3" fmla="*/ 1696873 h 1696873"/>
            </a:gdLst>
            <a:ahLst/>
            <a:cxnLst>
              <a:cxn ang="0">
                <a:pos x="connsiteX0" y="connsiteY0"/>
              </a:cxn>
              <a:cxn ang="0">
                <a:pos x="connsiteX1" y="connsiteY1"/>
              </a:cxn>
              <a:cxn ang="0">
                <a:pos x="connsiteX2" y="connsiteY2"/>
              </a:cxn>
              <a:cxn ang="0">
                <a:pos x="connsiteX3" y="connsiteY3"/>
              </a:cxn>
            </a:cxnLst>
            <a:rect l="l" t="t" r="r" b="b"/>
            <a:pathLst>
              <a:path w="3236796" h="1696873">
                <a:moveTo>
                  <a:pt x="1696873" y="0"/>
                </a:moveTo>
                <a:lnTo>
                  <a:pt x="3236796" y="1539924"/>
                </a:lnTo>
                <a:lnTo>
                  <a:pt x="3236796" y="1696873"/>
                </a:lnTo>
                <a:lnTo>
                  <a:pt x="0" y="1696873"/>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6" name="组合 15"/>
          <p:cNvGrpSpPr/>
          <p:nvPr/>
        </p:nvGrpSpPr>
        <p:grpSpPr>
          <a:xfrm>
            <a:off x="0" y="127651"/>
            <a:ext cx="281652" cy="663919"/>
            <a:chOff x="0" y="127651"/>
            <a:chExt cx="281652" cy="663919"/>
          </a:xfrm>
        </p:grpSpPr>
        <p:sp>
          <p:nvSpPr>
            <p:cNvPr id="17" name="任意多边形: 形状 16"/>
            <p:cNvSpPr/>
            <p:nvPr>
              <p:custDataLst>
                <p:tags r:id="rId3"/>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4"/>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19" name="文本框 14"/>
          <p:cNvSpPr txBox="1"/>
          <p:nvPr/>
        </p:nvSpPr>
        <p:spPr>
          <a:xfrm>
            <a:off x="473075" y="198120"/>
            <a:ext cx="8020685" cy="52322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000000"/>
                </a:solidFill>
                <a:latin typeface="微软雅黑" panose="020B0503020204020204" charset="-122"/>
                <a:ea typeface="微软雅黑" panose="020B0503020204020204" charset="-122"/>
                <a:cs typeface="+mn-ea"/>
                <a:sym typeface="+mn-lt"/>
              </a:rPr>
              <a:t>共识</a:t>
            </a:r>
          </a:p>
        </p:txBody>
      </p:sp>
      <p:sp>
        <p:nvSpPr>
          <p:cNvPr id="24" name="文本框 23"/>
          <p:cNvSpPr txBox="1"/>
          <p:nvPr/>
        </p:nvSpPr>
        <p:spPr>
          <a:xfrm>
            <a:off x="625474" y="1094105"/>
            <a:ext cx="11218593" cy="2685415"/>
          </a:xfrm>
          <a:prstGeom prst="rect">
            <a:avLst/>
          </a:prstGeom>
          <a:noFill/>
          <a:ln w="9525">
            <a:noFill/>
          </a:ln>
        </p:spPr>
        <p:txBody>
          <a:bodyPr wrap="square">
            <a:noAutofit/>
          </a:bodyPr>
          <a:lstStyle/>
          <a:p>
            <a:pPr indent="0" fontAlgn="auto">
              <a:lnSpc>
                <a:spcPct val="130000"/>
              </a:lnSpc>
              <a:spcBef>
                <a:spcPts val="0"/>
              </a:spcBef>
              <a:spcAft>
                <a:spcPts val="1200"/>
              </a:spcAft>
              <a:buClrTx/>
              <a:buSzTx/>
              <a:buFont typeface="Wingdings" panose="05000000000000000000" charset="0"/>
            </a:pPr>
            <a:r>
              <a:rPr lang="zh-CN" altLang="en-US" sz="2000" b="1" dirty="0"/>
              <a:t>共识</a:t>
            </a:r>
            <a:r>
              <a:rPr lang="zh-CN" altLang="en-US" sz="2000" dirty="0"/>
              <a:t>意味着所有人都同意某件事</a:t>
            </a:r>
            <a:endParaRPr lang="en-US" sz="2000" dirty="0">
              <a:latin typeface="微软雅黑" panose="020B0503020204020204" charset="-122"/>
              <a:ea typeface="微软雅黑" panose="020B0503020204020204" charset="-122"/>
              <a:cs typeface="微软雅黑" panose="020B0503020204020204" charset="-122"/>
              <a:sym typeface="+mn-ea"/>
            </a:endParaRPr>
          </a:p>
          <a:p>
            <a:pPr marL="800100" lvl="1" indent="-342900">
              <a:lnSpc>
                <a:spcPct val="130000"/>
              </a:lnSpc>
              <a:spcBef>
                <a:spcPts val="0"/>
              </a:spcBef>
              <a:spcAft>
                <a:spcPts val="1200"/>
              </a:spcAft>
              <a:buClrTx/>
              <a:buSzTx/>
              <a:buFont typeface="Wingdings" panose="05000000000000000000" charset="0"/>
              <a:buChar char="l"/>
            </a:pPr>
            <a:r>
              <a:rPr lang="zh-CN" altLang="en-US" dirty="0"/>
              <a:t>例如，对某笔交易的一致同意，“爱丽丝给鲍勃发送</a:t>
            </a:r>
            <a:r>
              <a:rPr lang="en-US" altLang="zh-CN" dirty="0"/>
              <a:t>5</a:t>
            </a:r>
            <a:r>
              <a:rPr lang="zh-CN" altLang="en-US" dirty="0"/>
              <a:t>美元”。 </a:t>
            </a:r>
            <a:endParaRPr lang="en-US" altLang="zh-CN" dirty="0"/>
          </a:p>
          <a:p>
            <a:pPr marL="800100" lvl="1" indent="-342900">
              <a:lnSpc>
                <a:spcPct val="130000"/>
              </a:lnSpc>
              <a:spcBef>
                <a:spcPts val="0"/>
              </a:spcBef>
              <a:spcAft>
                <a:spcPts val="1200"/>
              </a:spcAft>
              <a:buClrTx/>
              <a:buSzTx/>
              <a:buFont typeface="Wingdings" panose="05000000000000000000" charset="0"/>
              <a:buChar char="l"/>
            </a:pPr>
            <a:r>
              <a:rPr lang="zh-CN" altLang="en-US" dirty="0"/>
              <a:t>当一笔交易成为共识时，它被称为“已确认 </a:t>
            </a:r>
            <a:r>
              <a:rPr lang="en-US" altLang="zh-CN" dirty="0"/>
              <a:t>(confirmed)</a:t>
            </a:r>
            <a:r>
              <a:rPr lang="zh-CN" altLang="en-US" dirty="0"/>
              <a:t>”。 </a:t>
            </a:r>
            <a:endParaRPr lang="en-US" altLang="zh-CN" dirty="0"/>
          </a:p>
          <a:p>
            <a:pPr marL="800100" lvl="1" indent="-342900">
              <a:lnSpc>
                <a:spcPct val="130000"/>
              </a:lnSpc>
              <a:spcBef>
                <a:spcPts val="0"/>
              </a:spcBef>
              <a:spcAft>
                <a:spcPts val="1200"/>
              </a:spcAft>
              <a:buClrTx/>
              <a:buSzTx/>
              <a:buFont typeface="Wingdings" panose="05000000000000000000" charset="0"/>
              <a:buChar char="l"/>
            </a:pPr>
            <a:r>
              <a:rPr lang="zh-CN" altLang="en-US" dirty="0"/>
              <a:t>已确认的交易是不可篡改的</a:t>
            </a:r>
            <a:r>
              <a:rPr lang="en-US" altLang="zh-CN" dirty="0"/>
              <a:t>(impossible to alter )</a:t>
            </a:r>
            <a:r>
              <a:rPr lang="zh-CN" altLang="en-US" dirty="0"/>
              <a:t>。</a:t>
            </a:r>
            <a:endParaRPr dirty="0">
              <a:sym typeface="+mn-ea"/>
            </a:endParaRPr>
          </a:p>
        </p:txBody>
      </p:sp>
      <p:sp>
        <p:nvSpPr>
          <p:cNvPr id="28" name="文本框 27"/>
          <p:cNvSpPr txBox="1"/>
          <p:nvPr/>
        </p:nvSpPr>
        <p:spPr>
          <a:xfrm>
            <a:off x="625474" y="4816929"/>
            <a:ext cx="9191385" cy="1752659"/>
          </a:xfrm>
          <a:prstGeom prst="rect">
            <a:avLst/>
          </a:prstGeom>
          <a:noFill/>
        </p:spPr>
        <p:txBody>
          <a:bodyPr wrap="square" rtlCol="0" anchor="t">
            <a:spAutoFit/>
          </a:bodyPr>
          <a:lstStyle/>
          <a:p>
            <a:r>
              <a:rPr lang="zh-CN" altLang="en-US" sz="2000" b="1" dirty="0">
                <a:latin typeface="微软雅黑" panose="020B0503020204020204" charset="-122"/>
                <a:ea typeface="微软雅黑" panose="020B0503020204020204" charset="-122"/>
                <a:cs typeface="微软雅黑" panose="020B0503020204020204" charset="-122"/>
                <a:sym typeface="+mn-ea"/>
              </a:rPr>
              <a:t>挑战</a:t>
            </a:r>
            <a:r>
              <a:rPr lang="zh-CN" sz="2000" b="1" dirty="0">
                <a:latin typeface="微软雅黑" panose="020B0503020204020204" charset="-122"/>
                <a:ea typeface="微软雅黑" panose="020B0503020204020204" charset="-122"/>
                <a:cs typeface="微软雅黑" panose="020B0503020204020204" charset="-122"/>
                <a:sym typeface="+mn-ea"/>
              </a:rPr>
              <a:t>：</a:t>
            </a:r>
            <a:endParaRPr lang="en-US" altLang="zh-CN" sz="2000" b="1" dirty="0">
              <a:latin typeface="微软雅黑" panose="020B0503020204020204" charset="-122"/>
              <a:ea typeface="微软雅黑" panose="020B0503020204020204" charset="-122"/>
              <a:cs typeface="微软雅黑" panose="020B0503020204020204" charset="-122"/>
              <a:sym typeface="+mn-ea"/>
            </a:endParaRPr>
          </a:p>
          <a:p>
            <a:pPr marL="800100" lvl="1" indent="-342900">
              <a:lnSpc>
                <a:spcPct val="130000"/>
              </a:lnSpc>
              <a:spcBef>
                <a:spcPts val="0"/>
              </a:spcBef>
              <a:spcAft>
                <a:spcPts val="1200"/>
              </a:spcAft>
              <a:buClrTx/>
              <a:buSzTx/>
              <a:buFont typeface="Wingdings" panose="05000000000000000000" charset="0"/>
              <a:buChar char="l"/>
            </a:pPr>
            <a:r>
              <a:rPr lang="zh-CN" altLang="en-US" dirty="0"/>
              <a:t>交易成为共识需要多少时间</a:t>
            </a:r>
            <a:endParaRPr lang="en-US" altLang="zh-CN" dirty="0"/>
          </a:p>
          <a:p>
            <a:pPr marL="800100" lvl="1" indent="-342900">
              <a:lnSpc>
                <a:spcPct val="130000"/>
              </a:lnSpc>
              <a:spcBef>
                <a:spcPts val="0"/>
              </a:spcBef>
              <a:spcAft>
                <a:spcPts val="1200"/>
              </a:spcAft>
              <a:buClrTx/>
              <a:buSzTx/>
              <a:buFont typeface="Wingdings" panose="05000000000000000000" charset="0"/>
              <a:buChar char="l"/>
            </a:pPr>
            <a:r>
              <a:rPr lang="zh-CN" altLang="en-US" dirty="0"/>
              <a:t>如果网络中提出了两笔相互矛盾的交易怎么办</a:t>
            </a:r>
            <a:endParaRPr lang="en-US" altLang="zh-CN" dirty="0"/>
          </a:p>
          <a:p>
            <a:pPr marL="800100" lvl="1" indent="-342900">
              <a:lnSpc>
                <a:spcPct val="130000"/>
              </a:lnSpc>
              <a:spcBef>
                <a:spcPts val="0"/>
              </a:spcBef>
              <a:spcAft>
                <a:spcPts val="1200"/>
              </a:spcAft>
              <a:buClrTx/>
              <a:buSzTx/>
              <a:buFont typeface="Wingdings" panose="05000000000000000000" charset="0"/>
              <a:buChar char="l"/>
            </a:pPr>
            <a:r>
              <a:rPr lang="zh-CN" altLang="en-US" dirty="0"/>
              <a:t>每分钟可以处理多少笔交易</a:t>
            </a:r>
            <a:endParaRPr lang="en-US" altLang="zh-CN" sz="2000" b="1" dirty="0">
              <a:latin typeface="微软雅黑" panose="020B0503020204020204" charset="-122"/>
              <a:ea typeface="微软雅黑" panose="020B0503020204020204" charset="-122"/>
              <a:cs typeface="微软雅黑" panose="020B0503020204020204" charset="-122"/>
              <a:sym typeface="+mn-ea"/>
            </a:endParaRPr>
          </a:p>
        </p:txBody>
      </p:sp>
      <p:pic>
        <p:nvPicPr>
          <p:cNvPr id="4" name="图片 5">
            <a:extLst>
              <a:ext uri="{FF2B5EF4-FFF2-40B4-BE49-F238E27FC236}">
                <a16:creationId xmlns:a16="http://schemas.microsoft.com/office/drawing/2014/main" id="{83F635B2-FADD-52E6-08A4-63BF2D52DD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1113922" y="3159316"/>
            <a:ext cx="5675068" cy="1506005"/>
          </a:xfrm>
          <a:prstGeom prst="rect">
            <a:avLst/>
          </a:prstGeom>
          <a:noFill/>
          <a:ln>
            <a:noFill/>
          </a:ln>
        </p:spPr>
      </p:pic>
      <p:pic>
        <p:nvPicPr>
          <p:cNvPr id="5" name="图片 4">
            <a:extLst>
              <a:ext uri="{FF2B5EF4-FFF2-40B4-BE49-F238E27FC236}">
                <a16:creationId xmlns:a16="http://schemas.microsoft.com/office/drawing/2014/main" id="{B88B1C08-016B-0D8D-28B5-532C296E35F7}"/>
              </a:ext>
            </a:extLst>
          </p:cNvPr>
          <p:cNvPicPr>
            <a:picLocks noChangeAspect="1"/>
          </p:cNvPicPr>
          <p:nvPr/>
        </p:nvPicPr>
        <p:blipFill>
          <a:blip r:embed="rId8"/>
          <a:stretch>
            <a:fillRect/>
          </a:stretch>
        </p:blipFill>
        <p:spPr>
          <a:xfrm>
            <a:off x="7991454" y="2403180"/>
            <a:ext cx="3650810" cy="3264716"/>
          </a:xfrm>
          <a:prstGeom prst="rect">
            <a:avLst/>
          </a:prstGeom>
          <a:effectLst>
            <a:softEdge rad="63500"/>
          </a:effectLst>
        </p:spPr>
      </p:pic>
    </p:spTree>
    <p:custDataLst>
      <p:tags r:id="rId1"/>
    </p:custDataLst>
    <p:extLst>
      <p:ext uri="{BB962C8B-B14F-4D97-AF65-F5344CB8AC3E}">
        <p14:creationId xmlns:p14="http://schemas.microsoft.com/office/powerpoint/2010/main" val="23726227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randombar(horizontal)">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8" grpId="0"/>
      <p:bldP spid="28"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6" name="组合 15"/>
          <p:cNvGrpSpPr/>
          <p:nvPr/>
        </p:nvGrpSpPr>
        <p:grpSpPr>
          <a:xfrm>
            <a:off x="0" y="127651"/>
            <a:ext cx="281652" cy="663919"/>
            <a:chOff x="0" y="127651"/>
            <a:chExt cx="281652" cy="663919"/>
          </a:xfrm>
        </p:grpSpPr>
        <p:sp>
          <p:nvSpPr>
            <p:cNvPr id="17" name="任意多边形: 形状 16"/>
            <p:cNvSpPr/>
            <p:nvPr>
              <p:custDataLst>
                <p:tags r:id="rId3"/>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4"/>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19" name="文本框 14"/>
          <p:cNvSpPr txBox="1"/>
          <p:nvPr/>
        </p:nvSpPr>
        <p:spPr>
          <a:xfrm>
            <a:off x="473075" y="198120"/>
            <a:ext cx="8020685" cy="52322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0000"/>
                </a:solidFill>
                <a:latin typeface="微软雅黑" panose="020B0503020204020204" charset="-122"/>
                <a:ea typeface="微软雅黑" panose="020B0503020204020204" charset="-122"/>
                <a:cs typeface="+mn-ea"/>
                <a:sym typeface="+mn-lt"/>
              </a:rPr>
              <a:t>Example</a:t>
            </a:r>
            <a:r>
              <a:rPr lang="zh-CN" altLang="en-US" sz="2800" b="1" dirty="0">
                <a:solidFill>
                  <a:srgbClr val="000000"/>
                </a:solidFill>
                <a:latin typeface="微软雅黑" panose="020B0503020204020204" charset="-122"/>
                <a:ea typeface="微软雅黑" panose="020B0503020204020204" charset="-122"/>
                <a:cs typeface="+mn-ea"/>
                <a:sym typeface="+mn-lt"/>
              </a:rPr>
              <a:t>： </a:t>
            </a:r>
            <a:r>
              <a:rPr lang="en-US" altLang="zh-CN" sz="2800" b="1" dirty="0">
                <a:solidFill>
                  <a:srgbClr val="000000"/>
                </a:solidFill>
                <a:latin typeface="微软雅黑" panose="020B0503020204020204" charset="-122"/>
                <a:ea typeface="微软雅黑" panose="020B0503020204020204" charset="-122"/>
                <a:cs typeface="+mn-ea"/>
                <a:sym typeface="+mn-lt"/>
              </a:rPr>
              <a:t>Double Spending Attack</a:t>
            </a:r>
            <a:endParaRPr lang="zh-CN" altLang="en-US" sz="2800" b="1" dirty="0">
              <a:solidFill>
                <a:srgbClr val="000000"/>
              </a:solidFill>
              <a:latin typeface="微软雅黑" panose="020B0503020204020204" charset="-122"/>
              <a:ea typeface="微软雅黑" panose="020B0503020204020204" charset="-122"/>
              <a:cs typeface="+mn-ea"/>
              <a:sym typeface="+mn-lt"/>
            </a:endParaRPr>
          </a:p>
        </p:txBody>
      </p:sp>
      <p:sp>
        <p:nvSpPr>
          <p:cNvPr id="2" name="object 3">
            <a:extLst>
              <a:ext uri="{FF2B5EF4-FFF2-40B4-BE49-F238E27FC236}">
                <a16:creationId xmlns:a16="http://schemas.microsoft.com/office/drawing/2014/main" id="{37E48D9D-A428-FAFF-D00C-0D5B603B51FE}"/>
              </a:ext>
            </a:extLst>
          </p:cNvPr>
          <p:cNvSpPr txBox="1"/>
          <p:nvPr/>
        </p:nvSpPr>
        <p:spPr>
          <a:xfrm>
            <a:off x="10274300" y="6427114"/>
            <a:ext cx="180975"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888888"/>
                </a:solidFill>
                <a:latin typeface="Calibri"/>
                <a:cs typeface="Calibri"/>
              </a:rPr>
              <a:t>41</a:t>
            </a:r>
            <a:endParaRPr sz="1200">
              <a:latin typeface="Calibri"/>
              <a:cs typeface="Calibri"/>
            </a:endParaRPr>
          </a:p>
        </p:txBody>
      </p:sp>
      <p:grpSp>
        <p:nvGrpSpPr>
          <p:cNvPr id="3" name="object 4">
            <a:extLst>
              <a:ext uri="{FF2B5EF4-FFF2-40B4-BE49-F238E27FC236}">
                <a16:creationId xmlns:a16="http://schemas.microsoft.com/office/drawing/2014/main" id="{5744EEC4-5D09-9452-55D9-C3EB94E389F0}"/>
              </a:ext>
            </a:extLst>
          </p:cNvPr>
          <p:cNvGrpSpPr/>
          <p:nvPr/>
        </p:nvGrpSpPr>
        <p:grpSpPr>
          <a:xfrm>
            <a:off x="458938" y="1507236"/>
            <a:ext cx="5095875" cy="4509770"/>
            <a:chOff x="458938" y="1507236"/>
            <a:chExt cx="5095875" cy="4509770"/>
          </a:xfrm>
        </p:grpSpPr>
        <p:pic>
          <p:nvPicPr>
            <p:cNvPr id="4" name="object 5">
              <a:extLst>
                <a:ext uri="{FF2B5EF4-FFF2-40B4-BE49-F238E27FC236}">
                  <a16:creationId xmlns:a16="http://schemas.microsoft.com/office/drawing/2014/main" id="{2F2BEF02-36C0-9761-50FD-533F1197FF23}"/>
                </a:ext>
              </a:extLst>
            </p:cNvPr>
            <p:cNvPicPr/>
            <p:nvPr/>
          </p:nvPicPr>
          <p:blipFill>
            <a:blip r:embed="rId6" cstate="print"/>
            <a:stretch>
              <a:fillRect/>
            </a:stretch>
          </p:blipFill>
          <p:spPr>
            <a:xfrm>
              <a:off x="458938" y="1507236"/>
              <a:ext cx="5095663" cy="4351835"/>
            </a:xfrm>
            <a:prstGeom prst="rect">
              <a:avLst/>
            </a:prstGeom>
          </p:spPr>
        </p:pic>
        <p:pic>
          <p:nvPicPr>
            <p:cNvPr id="5" name="object 6">
              <a:extLst>
                <a:ext uri="{FF2B5EF4-FFF2-40B4-BE49-F238E27FC236}">
                  <a16:creationId xmlns:a16="http://schemas.microsoft.com/office/drawing/2014/main" id="{3AA32798-D5D5-3496-84CD-5FBC485532A5}"/>
                </a:ext>
              </a:extLst>
            </p:cNvPr>
            <p:cNvPicPr/>
            <p:nvPr/>
          </p:nvPicPr>
          <p:blipFill>
            <a:blip r:embed="rId7" cstate="print"/>
            <a:stretch>
              <a:fillRect/>
            </a:stretch>
          </p:blipFill>
          <p:spPr>
            <a:xfrm>
              <a:off x="2446019" y="5533644"/>
              <a:ext cx="1543811" cy="483108"/>
            </a:xfrm>
            <a:prstGeom prst="rect">
              <a:avLst/>
            </a:prstGeom>
          </p:spPr>
        </p:pic>
        <p:sp>
          <p:nvSpPr>
            <p:cNvPr id="6" name="object 7">
              <a:extLst>
                <a:ext uri="{FF2B5EF4-FFF2-40B4-BE49-F238E27FC236}">
                  <a16:creationId xmlns:a16="http://schemas.microsoft.com/office/drawing/2014/main" id="{BB280552-3A57-3769-2D5E-EF8BDB3FAF00}"/>
                </a:ext>
              </a:extLst>
            </p:cNvPr>
            <p:cNvSpPr/>
            <p:nvPr/>
          </p:nvSpPr>
          <p:spPr>
            <a:xfrm>
              <a:off x="3878580" y="3958081"/>
              <a:ext cx="835660" cy="820419"/>
            </a:xfrm>
            <a:custGeom>
              <a:avLst/>
              <a:gdLst/>
              <a:ahLst/>
              <a:cxnLst/>
              <a:rect l="l" t="t" r="r" b="b"/>
              <a:pathLst>
                <a:path w="835660" h="820420">
                  <a:moveTo>
                    <a:pt x="694182" y="0"/>
                  </a:moveTo>
                  <a:lnTo>
                    <a:pt x="74422" y="602615"/>
                  </a:lnTo>
                  <a:lnTo>
                    <a:pt x="3937" y="530225"/>
                  </a:lnTo>
                  <a:lnTo>
                    <a:pt x="0" y="816102"/>
                  </a:lnTo>
                  <a:lnTo>
                    <a:pt x="285877" y="820166"/>
                  </a:lnTo>
                  <a:lnTo>
                    <a:pt x="215392" y="747649"/>
                  </a:lnTo>
                  <a:lnTo>
                    <a:pt x="835152" y="145034"/>
                  </a:lnTo>
                  <a:lnTo>
                    <a:pt x="694182" y="0"/>
                  </a:lnTo>
                  <a:close/>
                </a:path>
              </a:pathLst>
            </a:custGeom>
            <a:solidFill>
              <a:srgbClr val="00AF50"/>
            </a:solidFill>
          </p:spPr>
          <p:txBody>
            <a:bodyPr wrap="square" lIns="0" tIns="0" rIns="0" bIns="0" rtlCol="0"/>
            <a:lstStyle/>
            <a:p>
              <a:endParaRPr/>
            </a:p>
          </p:txBody>
        </p:sp>
        <p:sp>
          <p:nvSpPr>
            <p:cNvPr id="7" name="object 8">
              <a:extLst>
                <a:ext uri="{FF2B5EF4-FFF2-40B4-BE49-F238E27FC236}">
                  <a16:creationId xmlns:a16="http://schemas.microsoft.com/office/drawing/2014/main" id="{8BF7891D-CB2A-4B32-D838-60A63F8528BD}"/>
                </a:ext>
              </a:extLst>
            </p:cNvPr>
            <p:cNvSpPr/>
            <p:nvPr/>
          </p:nvSpPr>
          <p:spPr>
            <a:xfrm>
              <a:off x="3878580" y="3958081"/>
              <a:ext cx="835660" cy="820419"/>
            </a:xfrm>
            <a:custGeom>
              <a:avLst/>
              <a:gdLst/>
              <a:ahLst/>
              <a:cxnLst/>
              <a:rect l="l" t="t" r="r" b="b"/>
              <a:pathLst>
                <a:path w="835660" h="820420">
                  <a:moveTo>
                    <a:pt x="3937" y="530225"/>
                  </a:moveTo>
                  <a:lnTo>
                    <a:pt x="74422" y="602615"/>
                  </a:lnTo>
                  <a:lnTo>
                    <a:pt x="694182" y="0"/>
                  </a:lnTo>
                  <a:lnTo>
                    <a:pt x="835152" y="145034"/>
                  </a:lnTo>
                  <a:lnTo>
                    <a:pt x="215392" y="747649"/>
                  </a:lnTo>
                  <a:lnTo>
                    <a:pt x="285877" y="820166"/>
                  </a:lnTo>
                  <a:lnTo>
                    <a:pt x="0" y="816102"/>
                  </a:lnTo>
                  <a:lnTo>
                    <a:pt x="3937" y="530225"/>
                  </a:lnTo>
                  <a:close/>
                </a:path>
              </a:pathLst>
            </a:custGeom>
            <a:ln w="12700">
              <a:solidFill>
                <a:srgbClr val="385D89"/>
              </a:solidFill>
            </a:ln>
          </p:spPr>
          <p:txBody>
            <a:bodyPr wrap="square" lIns="0" tIns="0" rIns="0" bIns="0" rtlCol="0"/>
            <a:lstStyle/>
            <a:p>
              <a:endParaRPr/>
            </a:p>
          </p:txBody>
        </p:sp>
        <p:sp>
          <p:nvSpPr>
            <p:cNvPr id="8" name="object 9">
              <a:extLst>
                <a:ext uri="{FF2B5EF4-FFF2-40B4-BE49-F238E27FC236}">
                  <a16:creationId xmlns:a16="http://schemas.microsoft.com/office/drawing/2014/main" id="{3E254109-B82A-8010-9656-21F76F5A2A5E}"/>
                </a:ext>
              </a:extLst>
            </p:cNvPr>
            <p:cNvSpPr/>
            <p:nvPr/>
          </p:nvSpPr>
          <p:spPr>
            <a:xfrm>
              <a:off x="3846321" y="4798568"/>
              <a:ext cx="768350" cy="386080"/>
            </a:xfrm>
            <a:custGeom>
              <a:avLst/>
              <a:gdLst/>
              <a:ahLst/>
              <a:cxnLst/>
              <a:rect l="l" t="t" r="r" b="b"/>
              <a:pathLst>
                <a:path w="768350" h="386079">
                  <a:moveTo>
                    <a:pt x="170433" y="0"/>
                  </a:moveTo>
                  <a:lnTo>
                    <a:pt x="0" y="215645"/>
                  </a:lnTo>
                  <a:lnTo>
                    <a:pt x="215645" y="386079"/>
                  </a:lnTo>
                  <a:lnTo>
                    <a:pt x="204342" y="289559"/>
                  </a:lnTo>
                  <a:lnTo>
                    <a:pt x="768350" y="223519"/>
                  </a:lnTo>
                  <a:lnTo>
                    <a:pt x="745743" y="30479"/>
                  </a:lnTo>
                  <a:lnTo>
                    <a:pt x="181737" y="96519"/>
                  </a:lnTo>
                  <a:lnTo>
                    <a:pt x="170433" y="0"/>
                  </a:lnTo>
                  <a:close/>
                </a:path>
              </a:pathLst>
            </a:custGeom>
            <a:solidFill>
              <a:srgbClr val="FF0000"/>
            </a:solidFill>
          </p:spPr>
          <p:txBody>
            <a:bodyPr wrap="square" lIns="0" tIns="0" rIns="0" bIns="0" rtlCol="0"/>
            <a:lstStyle/>
            <a:p>
              <a:endParaRPr/>
            </a:p>
          </p:txBody>
        </p:sp>
        <p:sp>
          <p:nvSpPr>
            <p:cNvPr id="9" name="object 10">
              <a:extLst>
                <a:ext uri="{FF2B5EF4-FFF2-40B4-BE49-F238E27FC236}">
                  <a16:creationId xmlns:a16="http://schemas.microsoft.com/office/drawing/2014/main" id="{38972862-55F3-C67E-1512-7379E831A343}"/>
                </a:ext>
              </a:extLst>
            </p:cNvPr>
            <p:cNvSpPr/>
            <p:nvPr/>
          </p:nvSpPr>
          <p:spPr>
            <a:xfrm>
              <a:off x="3846321" y="4798568"/>
              <a:ext cx="768350" cy="386080"/>
            </a:xfrm>
            <a:custGeom>
              <a:avLst/>
              <a:gdLst/>
              <a:ahLst/>
              <a:cxnLst/>
              <a:rect l="l" t="t" r="r" b="b"/>
              <a:pathLst>
                <a:path w="768350" h="386079">
                  <a:moveTo>
                    <a:pt x="170433" y="0"/>
                  </a:moveTo>
                  <a:lnTo>
                    <a:pt x="181737" y="96519"/>
                  </a:lnTo>
                  <a:lnTo>
                    <a:pt x="745743" y="30479"/>
                  </a:lnTo>
                  <a:lnTo>
                    <a:pt x="768350" y="223519"/>
                  </a:lnTo>
                  <a:lnTo>
                    <a:pt x="204342" y="289559"/>
                  </a:lnTo>
                  <a:lnTo>
                    <a:pt x="215645" y="386079"/>
                  </a:lnTo>
                  <a:lnTo>
                    <a:pt x="0" y="215645"/>
                  </a:lnTo>
                  <a:lnTo>
                    <a:pt x="170433" y="0"/>
                  </a:lnTo>
                  <a:close/>
                </a:path>
              </a:pathLst>
            </a:custGeom>
            <a:ln w="12700">
              <a:solidFill>
                <a:srgbClr val="385D89"/>
              </a:solidFill>
            </a:ln>
          </p:spPr>
          <p:txBody>
            <a:bodyPr wrap="square" lIns="0" tIns="0" rIns="0" bIns="0" rtlCol="0"/>
            <a:lstStyle/>
            <a:p>
              <a:endParaRPr/>
            </a:p>
          </p:txBody>
        </p:sp>
      </p:grpSp>
      <p:grpSp>
        <p:nvGrpSpPr>
          <p:cNvPr id="10" name="object 11">
            <a:extLst>
              <a:ext uri="{FF2B5EF4-FFF2-40B4-BE49-F238E27FC236}">
                <a16:creationId xmlns:a16="http://schemas.microsoft.com/office/drawing/2014/main" id="{2A26616D-62C4-C192-CD8B-22BBB87F7CA6}"/>
              </a:ext>
            </a:extLst>
          </p:cNvPr>
          <p:cNvGrpSpPr/>
          <p:nvPr/>
        </p:nvGrpSpPr>
        <p:grpSpPr>
          <a:xfrm>
            <a:off x="5882640" y="2846323"/>
            <a:ext cx="3734435" cy="1541145"/>
            <a:chOff x="5882640" y="2846323"/>
            <a:chExt cx="3734435" cy="1541145"/>
          </a:xfrm>
        </p:grpSpPr>
        <p:pic>
          <p:nvPicPr>
            <p:cNvPr id="11" name="object 12">
              <a:extLst>
                <a:ext uri="{FF2B5EF4-FFF2-40B4-BE49-F238E27FC236}">
                  <a16:creationId xmlns:a16="http://schemas.microsoft.com/office/drawing/2014/main" id="{7E93DCCF-3C97-C741-5D30-05B5392C051F}"/>
                </a:ext>
              </a:extLst>
            </p:cNvPr>
            <p:cNvPicPr/>
            <p:nvPr/>
          </p:nvPicPr>
          <p:blipFill>
            <a:blip r:embed="rId8" cstate="print"/>
            <a:stretch>
              <a:fillRect/>
            </a:stretch>
          </p:blipFill>
          <p:spPr>
            <a:xfrm>
              <a:off x="5882640" y="3153155"/>
              <a:ext cx="2516123" cy="789432"/>
            </a:xfrm>
            <a:prstGeom prst="rect">
              <a:avLst/>
            </a:prstGeom>
          </p:spPr>
        </p:pic>
        <p:sp>
          <p:nvSpPr>
            <p:cNvPr id="12" name="object 13">
              <a:extLst>
                <a:ext uri="{FF2B5EF4-FFF2-40B4-BE49-F238E27FC236}">
                  <a16:creationId xmlns:a16="http://schemas.microsoft.com/office/drawing/2014/main" id="{DBCE0CA3-967D-53FB-07CF-6505CC8BB112}"/>
                </a:ext>
              </a:extLst>
            </p:cNvPr>
            <p:cNvSpPr/>
            <p:nvPr/>
          </p:nvSpPr>
          <p:spPr>
            <a:xfrm>
              <a:off x="8372094" y="2846323"/>
              <a:ext cx="1245235" cy="1541145"/>
            </a:xfrm>
            <a:custGeom>
              <a:avLst/>
              <a:gdLst/>
              <a:ahLst/>
              <a:cxnLst/>
              <a:rect l="l" t="t" r="r" b="b"/>
              <a:pathLst>
                <a:path w="1245234" h="1541145">
                  <a:moveTo>
                    <a:pt x="27177" y="1415923"/>
                  </a:moveTo>
                  <a:lnTo>
                    <a:pt x="0" y="1540890"/>
                  </a:lnTo>
                  <a:lnTo>
                    <a:pt x="116204" y="1487551"/>
                  </a:lnTo>
                  <a:lnTo>
                    <a:pt x="104997" y="1478533"/>
                  </a:lnTo>
                  <a:lnTo>
                    <a:pt x="74549" y="1478533"/>
                  </a:lnTo>
                  <a:lnTo>
                    <a:pt x="44830" y="1454658"/>
                  </a:lnTo>
                  <a:lnTo>
                    <a:pt x="56812" y="1439765"/>
                  </a:lnTo>
                  <a:lnTo>
                    <a:pt x="27177" y="1415923"/>
                  </a:lnTo>
                  <a:close/>
                </a:path>
                <a:path w="1245234" h="1541145">
                  <a:moveTo>
                    <a:pt x="56812" y="1439765"/>
                  </a:moveTo>
                  <a:lnTo>
                    <a:pt x="44830" y="1454658"/>
                  </a:lnTo>
                  <a:lnTo>
                    <a:pt x="74549" y="1478533"/>
                  </a:lnTo>
                  <a:lnTo>
                    <a:pt x="86513" y="1463662"/>
                  </a:lnTo>
                  <a:lnTo>
                    <a:pt x="56812" y="1439765"/>
                  </a:lnTo>
                  <a:close/>
                </a:path>
                <a:path w="1245234" h="1541145">
                  <a:moveTo>
                    <a:pt x="86513" y="1463662"/>
                  </a:moveTo>
                  <a:lnTo>
                    <a:pt x="74549" y="1478533"/>
                  </a:lnTo>
                  <a:lnTo>
                    <a:pt x="104997" y="1478533"/>
                  </a:lnTo>
                  <a:lnTo>
                    <a:pt x="86513" y="1463662"/>
                  </a:lnTo>
                  <a:close/>
                </a:path>
                <a:path w="1245234" h="1541145">
                  <a:moveTo>
                    <a:pt x="1215135" y="0"/>
                  </a:moveTo>
                  <a:lnTo>
                    <a:pt x="56812" y="1439765"/>
                  </a:lnTo>
                  <a:lnTo>
                    <a:pt x="86513" y="1463662"/>
                  </a:lnTo>
                  <a:lnTo>
                    <a:pt x="1244853" y="23875"/>
                  </a:lnTo>
                  <a:lnTo>
                    <a:pt x="1215135" y="0"/>
                  </a:lnTo>
                  <a:close/>
                </a:path>
              </a:pathLst>
            </a:custGeom>
            <a:solidFill>
              <a:srgbClr val="4F81BC"/>
            </a:solidFill>
          </p:spPr>
          <p:txBody>
            <a:bodyPr wrap="square" lIns="0" tIns="0" rIns="0" bIns="0" rtlCol="0"/>
            <a:lstStyle/>
            <a:p>
              <a:endParaRPr/>
            </a:p>
          </p:txBody>
        </p:sp>
      </p:grpSp>
      <p:pic>
        <p:nvPicPr>
          <p:cNvPr id="13" name="object 14">
            <a:extLst>
              <a:ext uri="{FF2B5EF4-FFF2-40B4-BE49-F238E27FC236}">
                <a16:creationId xmlns:a16="http://schemas.microsoft.com/office/drawing/2014/main" id="{66F0191F-2383-41C4-328A-825CE2E60194}"/>
              </a:ext>
            </a:extLst>
          </p:cNvPr>
          <p:cNvPicPr/>
          <p:nvPr/>
        </p:nvPicPr>
        <p:blipFill>
          <a:blip r:embed="rId7" cstate="print"/>
          <a:stretch>
            <a:fillRect/>
          </a:stretch>
        </p:blipFill>
        <p:spPr>
          <a:xfrm>
            <a:off x="5649467" y="4405884"/>
            <a:ext cx="2514599" cy="789432"/>
          </a:xfrm>
          <a:prstGeom prst="rect">
            <a:avLst/>
          </a:prstGeom>
        </p:spPr>
      </p:pic>
      <p:pic>
        <p:nvPicPr>
          <p:cNvPr id="14" name="object 15">
            <a:extLst>
              <a:ext uri="{FF2B5EF4-FFF2-40B4-BE49-F238E27FC236}">
                <a16:creationId xmlns:a16="http://schemas.microsoft.com/office/drawing/2014/main" id="{D88293BF-455E-6CE0-0EAB-502A7C51B929}"/>
              </a:ext>
            </a:extLst>
          </p:cNvPr>
          <p:cNvPicPr/>
          <p:nvPr/>
        </p:nvPicPr>
        <p:blipFill>
          <a:blip r:embed="rId8" cstate="print"/>
          <a:stretch>
            <a:fillRect/>
          </a:stretch>
        </p:blipFill>
        <p:spPr>
          <a:xfrm>
            <a:off x="5952744" y="1507236"/>
            <a:ext cx="2516124" cy="787908"/>
          </a:xfrm>
          <a:prstGeom prst="rect">
            <a:avLst/>
          </a:prstGeom>
        </p:spPr>
      </p:pic>
      <p:pic>
        <p:nvPicPr>
          <p:cNvPr id="15" name="object 16">
            <a:extLst>
              <a:ext uri="{FF2B5EF4-FFF2-40B4-BE49-F238E27FC236}">
                <a16:creationId xmlns:a16="http://schemas.microsoft.com/office/drawing/2014/main" id="{D8A6BBEA-778A-E857-9E4C-D12D7DC58E06}"/>
              </a:ext>
            </a:extLst>
          </p:cNvPr>
          <p:cNvPicPr/>
          <p:nvPr/>
        </p:nvPicPr>
        <p:blipFill>
          <a:blip r:embed="rId8" cstate="print"/>
          <a:stretch>
            <a:fillRect/>
          </a:stretch>
        </p:blipFill>
        <p:spPr>
          <a:xfrm>
            <a:off x="2446020" y="6124955"/>
            <a:ext cx="1543811" cy="484631"/>
          </a:xfrm>
          <a:prstGeom prst="rect">
            <a:avLst/>
          </a:prstGeom>
        </p:spPr>
      </p:pic>
      <p:sp>
        <p:nvSpPr>
          <p:cNvPr id="20" name="object 17">
            <a:extLst>
              <a:ext uri="{FF2B5EF4-FFF2-40B4-BE49-F238E27FC236}">
                <a16:creationId xmlns:a16="http://schemas.microsoft.com/office/drawing/2014/main" id="{8B0E7CCE-EBBF-DBA8-AE97-63813F4CF7D0}"/>
              </a:ext>
            </a:extLst>
          </p:cNvPr>
          <p:cNvSpPr txBox="1"/>
          <p:nvPr/>
        </p:nvSpPr>
        <p:spPr>
          <a:xfrm>
            <a:off x="4568190" y="5484672"/>
            <a:ext cx="537845" cy="1031240"/>
          </a:xfrm>
          <a:prstGeom prst="rect">
            <a:avLst/>
          </a:prstGeom>
        </p:spPr>
        <p:txBody>
          <a:bodyPr vert="horz" wrap="square" lIns="0" tIns="12700" rIns="0" bIns="0" rtlCol="0">
            <a:spAutoFit/>
          </a:bodyPr>
          <a:lstStyle/>
          <a:p>
            <a:pPr marL="12700">
              <a:lnSpc>
                <a:spcPct val="100000"/>
              </a:lnSpc>
              <a:spcBef>
                <a:spcPts val="100"/>
              </a:spcBef>
            </a:pPr>
            <a:r>
              <a:rPr sz="6600" dirty="0">
                <a:solidFill>
                  <a:srgbClr val="FF0000"/>
                </a:solidFill>
                <a:latin typeface="Arial Black"/>
                <a:cs typeface="Arial Black"/>
              </a:rPr>
              <a:t>?</a:t>
            </a:r>
            <a:endParaRPr sz="6600">
              <a:latin typeface="Arial Black"/>
              <a:cs typeface="Arial Black"/>
            </a:endParaRPr>
          </a:p>
        </p:txBody>
      </p:sp>
      <p:grpSp>
        <p:nvGrpSpPr>
          <p:cNvPr id="21" name="object 18">
            <a:extLst>
              <a:ext uri="{FF2B5EF4-FFF2-40B4-BE49-F238E27FC236}">
                <a16:creationId xmlns:a16="http://schemas.microsoft.com/office/drawing/2014/main" id="{0AA72A3E-6CCE-1ABE-C9E2-5DF15B33A3F8}"/>
              </a:ext>
            </a:extLst>
          </p:cNvPr>
          <p:cNvGrpSpPr/>
          <p:nvPr/>
        </p:nvGrpSpPr>
        <p:grpSpPr>
          <a:xfrm>
            <a:off x="4070858" y="2469642"/>
            <a:ext cx="1053465" cy="3461385"/>
            <a:chOff x="4070858" y="2469642"/>
            <a:chExt cx="1053465" cy="3461385"/>
          </a:xfrm>
        </p:grpSpPr>
        <p:sp>
          <p:nvSpPr>
            <p:cNvPr id="23" name="object 19">
              <a:extLst>
                <a:ext uri="{FF2B5EF4-FFF2-40B4-BE49-F238E27FC236}">
                  <a16:creationId xmlns:a16="http://schemas.microsoft.com/office/drawing/2014/main" id="{4261D236-5DF9-1F70-4886-E4069FF9D5D1}"/>
                </a:ext>
              </a:extLst>
            </p:cNvPr>
            <p:cNvSpPr/>
            <p:nvPr/>
          </p:nvSpPr>
          <p:spPr>
            <a:xfrm>
              <a:off x="4070858" y="5757329"/>
              <a:ext cx="389255" cy="173355"/>
            </a:xfrm>
            <a:custGeom>
              <a:avLst/>
              <a:gdLst/>
              <a:ahLst/>
              <a:cxnLst/>
              <a:rect l="l" t="t" r="r" b="b"/>
              <a:pathLst>
                <a:path w="389254" h="173354">
                  <a:moveTo>
                    <a:pt x="274945" y="137401"/>
                  </a:moveTo>
                  <a:lnTo>
                    <a:pt x="261746" y="173113"/>
                  </a:lnTo>
                  <a:lnTo>
                    <a:pt x="388746" y="159143"/>
                  </a:lnTo>
                  <a:lnTo>
                    <a:pt x="374537" y="143979"/>
                  </a:lnTo>
                  <a:lnTo>
                    <a:pt x="292734" y="143979"/>
                  </a:lnTo>
                  <a:lnTo>
                    <a:pt x="274945" y="137401"/>
                  </a:lnTo>
                  <a:close/>
                </a:path>
                <a:path w="389254" h="173354">
                  <a:moveTo>
                    <a:pt x="288153" y="101664"/>
                  </a:moveTo>
                  <a:lnTo>
                    <a:pt x="274945" y="137401"/>
                  </a:lnTo>
                  <a:lnTo>
                    <a:pt x="292734" y="143979"/>
                  </a:lnTo>
                  <a:lnTo>
                    <a:pt x="305942" y="108242"/>
                  </a:lnTo>
                  <a:lnTo>
                    <a:pt x="288153" y="101664"/>
                  </a:lnTo>
                  <a:close/>
                </a:path>
                <a:path w="389254" h="173354">
                  <a:moveTo>
                    <a:pt x="301370" y="65900"/>
                  </a:moveTo>
                  <a:lnTo>
                    <a:pt x="288153" y="101664"/>
                  </a:lnTo>
                  <a:lnTo>
                    <a:pt x="305942" y="108242"/>
                  </a:lnTo>
                  <a:lnTo>
                    <a:pt x="292734" y="143979"/>
                  </a:lnTo>
                  <a:lnTo>
                    <a:pt x="374537" y="143979"/>
                  </a:lnTo>
                  <a:lnTo>
                    <a:pt x="301370" y="65900"/>
                  </a:lnTo>
                  <a:close/>
                </a:path>
                <a:path w="389254" h="173354">
                  <a:moveTo>
                    <a:pt x="13207" y="0"/>
                  </a:moveTo>
                  <a:lnTo>
                    <a:pt x="0" y="35737"/>
                  </a:lnTo>
                  <a:lnTo>
                    <a:pt x="274945" y="137401"/>
                  </a:lnTo>
                  <a:lnTo>
                    <a:pt x="288153" y="101664"/>
                  </a:lnTo>
                  <a:lnTo>
                    <a:pt x="13207" y="0"/>
                  </a:lnTo>
                  <a:close/>
                </a:path>
              </a:pathLst>
            </a:custGeom>
            <a:solidFill>
              <a:srgbClr val="4F81BC"/>
            </a:solidFill>
          </p:spPr>
          <p:txBody>
            <a:bodyPr wrap="square" lIns="0" tIns="0" rIns="0" bIns="0" rtlCol="0"/>
            <a:lstStyle/>
            <a:p>
              <a:endParaRPr/>
            </a:p>
          </p:txBody>
        </p:sp>
        <p:sp>
          <p:nvSpPr>
            <p:cNvPr id="25" name="object 20">
              <a:extLst>
                <a:ext uri="{FF2B5EF4-FFF2-40B4-BE49-F238E27FC236}">
                  <a16:creationId xmlns:a16="http://schemas.microsoft.com/office/drawing/2014/main" id="{D74CB784-449D-9428-7A80-51B3700D27B9}"/>
                </a:ext>
              </a:extLst>
            </p:cNvPr>
            <p:cNvSpPr/>
            <p:nvPr/>
          </p:nvSpPr>
          <p:spPr>
            <a:xfrm>
              <a:off x="4687951" y="2475992"/>
              <a:ext cx="429895" cy="661670"/>
            </a:xfrm>
            <a:custGeom>
              <a:avLst/>
              <a:gdLst/>
              <a:ahLst/>
              <a:cxnLst/>
              <a:rect l="l" t="t" r="r" b="b"/>
              <a:pathLst>
                <a:path w="429895" h="661669">
                  <a:moveTo>
                    <a:pt x="143383" y="0"/>
                  </a:moveTo>
                  <a:lnTo>
                    <a:pt x="0" y="63246"/>
                  </a:lnTo>
                  <a:lnTo>
                    <a:pt x="214757" y="549656"/>
                  </a:lnTo>
                  <a:lnTo>
                    <a:pt x="143001" y="581279"/>
                  </a:lnTo>
                  <a:lnTo>
                    <a:pt x="349758" y="661288"/>
                  </a:lnTo>
                  <a:lnTo>
                    <a:pt x="429895" y="454660"/>
                  </a:lnTo>
                  <a:lnTo>
                    <a:pt x="358139" y="486283"/>
                  </a:lnTo>
                  <a:lnTo>
                    <a:pt x="143383" y="0"/>
                  </a:lnTo>
                  <a:close/>
                </a:path>
              </a:pathLst>
            </a:custGeom>
            <a:solidFill>
              <a:srgbClr val="00AF50"/>
            </a:solidFill>
          </p:spPr>
          <p:txBody>
            <a:bodyPr wrap="square" lIns="0" tIns="0" rIns="0" bIns="0" rtlCol="0"/>
            <a:lstStyle/>
            <a:p>
              <a:endParaRPr/>
            </a:p>
          </p:txBody>
        </p:sp>
        <p:sp>
          <p:nvSpPr>
            <p:cNvPr id="26" name="object 21">
              <a:extLst>
                <a:ext uri="{FF2B5EF4-FFF2-40B4-BE49-F238E27FC236}">
                  <a16:creationId xmlns:a16="http://schemas.microsoft.com/office/drawing/2014/main" id="{D0860D5E-6216-3D1B-6E3B-B587DC49392B}"/>
                </a:ext>
              </a:extLst>
            </p:cNvPr>
            <p:cNvSpPr/>
            <p:nvPr/>
          </p:nvSpPr>
          <p:spPr>
            <a:xfrm>
              <a:off x="4687951" y="2475992"/>
              <a:ext cx="429895" cy="661670"/>
            </a:xfrm>
            <a:custGeom>
              <a:avLst/>
              <a:gdLst/>
              <a:ahLst/>
              <a:cxnLst/>
              <a:rect l="l" t="t" r="r" b="b"/>
              <a:pathLst>
                <a:path w="429895" h="661669">
                  <a:moveTo>
                    <a:pt x="143001" y="581279"/>
                  </a:moveTo>
                  <a:lnTo>
                    <a:pt x="214757" y="549656"/>
                  </a:lnTo>
                  <a:lnTo>
                    <a:pt x="0" y="63246"/>
                  </a:lnTo>
                  <a:lnTo>
                    <a:pt x="143383" y="0"/>
                  </a:lnTo>
                  <a:lnTo>
                    <a:pt x="358139" y="486283"/>
                  </a:lnTo>
                  <a:lnTo>
                    <a:pt x="429895" y="454660"/>
                  </a:lnTo>
                  <a:lnTo>
                    <a:pt x="349758" y="661288"/>
                  </a:lnTo>
                  <a:lnTo>
                    <a:pt x="143001" y="581279"/>
                  </a:lnTo>
                  <a:close/>
                </a:path>
              </a:pathLst>
            </a:custGeom>
            <a:ln w="12700">
              <a:solidFill>
                <a:srgbClr val="385D89"/>
              </a:solidFill>
            </a:ln>
          </p:spPr>
          <p:txBody>
            <a:bodyPr wrap="square" lIns="0" tIns="0" rIns="0" bIns="0" rtlCol="0"/>
            <a:lstStyle/>
            <a:p>
              <a:endParaRPr/>
            </a:p>
          </p:txBody>
        </p:sp>
      </p:grpSp>
      <p:sp>
        <p:nvSpPr>
          <p:cNvPr id="27" name="object 22">
            <a:extLst>
              <a:ext uri="{FF2B5EF4-FFF2-40B4-BE49-F238E27FC236}">
                <a16:creationId xmlns:a16="http://schemas.microsoft.com/office/drawing/2014/main" id="{C230BF20-7753-4A33-1424-C2542898BFAD}"/>
              </a:ext>
            </a:extLst>
          </p:cNvPr>
          <p:cNvSpPr/>
          <p:nvPr/>
        </p:nvSpPr>
        <p:spPr>
          <a:xfrm>
            <a:off x="4068698" y="6160770"/>
            <a:ext cx="391160" cy="213995"/>
          </a:xfrm>
          <a:custGeom>
            <a:avLst/>
            <a:gdLst/>
            <a:ahLst/>
            <a:cxnLst/>
            <a:rect l="l" t="t" r="r" b="b"/>
            <a:pathLst>
              <a:path w="391160" h="213995">
                <a:moveTo>
                  <a:pt x="280531" y="35295"/>
                </a:moveTo>
                <a:lnTo>
                  <a:pt x="0" y="179501"/>
                </a:lnTo>
                <a:lnTo>
                  <a:pt x="17525" y="213385"/>
                </a:lnTo>
                <a:lnTo>
                  <a:pt x="297931" y="69181"/>
                </a:lnTo>
                <a:lnTo>
                  <a:pt x="280531" y="35295"/>
                </a:lnTo>
                <a:close/>
              </a:path>
              <a:path w="391160" h="213995">
                <a:moveTo>
                  <a:pt x="371402" y="26606"/>
                </a:moveTo>
                <a:lnTo>
                  <a:pt x="297434" y="26606"/>
                </a:lnTo>
                <a:lnTo>
                  <a:pt x="314833" y="60490"/>
                </a:lnTo>
                <a:lnTo>
                  <a:pt x="297931" y="69181"/>
                </a:lnTo>
                <a:lnTo>
                  <a:pt x="315340" y="103085"/>
                </a:lnTo>
                <a:lnTo>
                  <a:pt x="371402" y="26606"/>
                </a:lnTo>
                <a:close/>
              </a:path>
              <a:path w="391160" h="213995">
                <a:moveTo>
                  <a:pt x="297434" y="26606"/>
                </a:moveTo>
                <a:lnTo>
                  <a:pt x="280531" y="35295"/>
                </a:lnTo>
                <a:lnTo>
                  <a:pt x="297931" y="69181"/>
                </a:lnTo>
                <a:lnTo>
                  <a:pt x="314833" y="60490"/>
                </a:lnTo>
                <a:lnTo>
                  <a:pt x="297434" y="26606"/>
                </a:lnTo>
                <a:close/>
              </a:path>
              <a:path w="391160" h="213995">
                <a:moveTo>
                  <a:pt x="390905" y="0"/>
                </a:moveTo>
                <a:lnTo>
                  <a:pt x="263143" y="1435"/>
                </a:lnTo>
                <a:lnTo>
                  <a:pt x="280531" y="35295"/>
                </a:lnTo>
                <a:lnTo>
                  <a:pt x="297434" y="26606"/>
                </a:lnTo>
                <a:lnTo>
                  <a:pt x="371402" y="26606"/>
                </a:lnTo>
                <a:lnTo>
                  <a:pt x="390905" y="0"/>
                </a:lnTo>
                <a:close/>
              </a:path>
            </a:pathLst>
          </a:custGeom>
          <a:solidFill>
            <a:srgbClr val="4F81BC"/>
          </a:solidFill>
        </p:spPr>
        <p:txBody>
          <a:bodyPr wrap="square" lIns="0" tIns="0" rIns="0" bIns="0" rtlCol="0"/>
          <a:lstStyle/>
          <a:p>
            <a:endParaRPr/>
          </a:p>
        </p:txBody>
      </p:sp>
      <p:sp>
        <p:nvSpPr>
          <p:cNvPr id="29" name="object 23">
            <a:extLst>
              <a:ext uri="{FF2B5EF4-FFF2-40B4-BE49-F238E27FC236}">
                <a16:creationId xmlns:a16="http://schemas.microsoft.com/office/drawing/2014/main" id="{2AF04FA4-84E3-7021-8715-D369796FC432}"/>
              </a:ext>
            </a:extLst>
          </p:cNvPr>
          <p:cNvSpPr txBox="1"/>
          <p:nvPr/>
        </p:nvSpPr>
        <p:spPr>
          <a:xfrm>
            <a:off x="10323321" y="2954223"/>
            <a:ext cx="523875" cy="331470"/>
          </a:xfrm>
          <a:prstGeom prst="rect">
            <a:avLst/>
          </a:prstGeom>
        </p:spPr>
        <p:txBody>
          <a:bodyPr vert="horz" wrap="square" lIns="0" tIns="13335" rIns="0" bIns="0" rtlCol="0">
            <a:spAutoFit/>
          </a:bodyPr>
          <a:lstStyle/>
          <a:p>
            <a:pPr marL="12700">
              <a:lnSpc>
                <a:spcPct val="100000"/>
              </a:lnSpc>
              <a:spcBef>
                <a:spcPts val="105"/>
              </a:spcBef>
            </a:pPr>
            <a:r>
              <a:rPr sz="2000" spc="-10" dirty="0">
                <a:latin typeface="Calibri"/>
                <a:cs typeface="Calibri"/>
              </a:rPr>
              <a:t>Alice</a:t>
            </a:r>
            <a:endParaRPr sz="2000">
              <a:latin typeface="Calibri"/>
              <a:cs typeface="Calibri"/>
            </a:endParaRPr>
          </a:p>
        </p:txBody>
      </p:sp>
      <p:sp>
        <p:nvSpPr>
          <p:cNvPr id="30" name="object 24">
            <a:extLst>
              <a:ext uri="{FF2B5EF4-FFF2-40B4-BE49-F238E27FC236}">
                <a16:creationId xmlns:a16="http://schemas.microsoft.com/office/drawing/2014/main" id="{5C60C553-6EA5-9DF7-418A-FE73F9AFF01C}"/>
              </a:ext>
            </a:extLst>
          </p:cNvPr>
          <p:cNvSpPr/>
          <p:nvPr/>
        </p:nvSpPr>
        <p:spPr>
          <a:xfrm>
            <a:off x="10213730" y="2057087"/>
            <a:ext cx="734695" cy="789940"/>
          </a:xfrm>
          <a:custGeom>
            <a:avLst/>
            <a:gdLst/>
            <a:ahLst/>
            <a:cxnLst/>
            <a:rect l="l" t="t" r="r" b="b"/>
            <a:pathLst>
              <a:path w="734695" h="789939">
                <a:moveTo>
                  <a:pt x="57292" y="303"/>
                </a:moveTo>
                <a:lnTo>
                  <a:pt x="20709" y="47500"/>
                </a:lnTo>
                <a:lnTo>
                  <a:pt x="6069" y="90832"/>
                </a:lnTo>
                <a:lnTo>
                  <a:pt x="0" y="142199"/>
                </a:lnTo>
                <a:lnTo>
                  <a:pt x="5375" y="191154"/>
                </a:lnTo>
                <a:lnTo>
                  <a:pt x="21358" y="235466"/>
                </a:lnTo>
                <a:lnTo>
                  <a:pt x="47107" y="272908"/>
                </a:lnTo>
                <a:lnTo>
                  <a:pt x="28356" y="317791"/>
                </a:lnTo>
                <a:lnTo>
                  <a:pt x="16077" y="363695"/>
                </a:lnTo>
                <a:lnTo>
                  <a:pt x="10189" y="409215"/>
                </a:lnTo>
                <a:lnTo>
                  <a:pt x="10181" y="456258"/>
                </a:lnTo>
                <a:lnTo>
                  <a:pt x="16181" y="501774"/>
                </a:lnTo>
                <a:lnTo>
                  <a:pt x="27894" y="546016"/>
                </a:lnTo>
                <a:lnTo>
                  <a:pt x="45126" y="588415"/>
                </a:lnTo>
                <a:lnTo>
                  <a:pt x="67689" y="628397"/>
                </a:lnTo>
                <a:lnTo>
                  <a:pt x="95389" y="665391"/>
                </a:lnTo>
                <a:lnTo>
                  <a:pt x="128038" y="698826"/>
                </a:lnTo>
                <a:lnTo>
                  <a:pt x="165443" y="728129"/>
                </a:lnTo>
                <a:lnTo>
                  <a:pt x="207414" y="752729"/>
                </a:lnTo>
                <a:lnTo>
                  <a:pt x="252299" y="771485"/>
                </a:lnTo>
                <a:lnTo>
                  <a:pt x="298199" y="783765"/>
                </a:lnTo>
                <a:lnTo>
                  <a:pt x="344540" y="789760"/>
                </a:lnTo>
                <a:lnTo>
                  <a:pt x="390752" y="789662"/>
                </a:lnTo>
                <a:lnTo>
                  <a:pt x="436264" y="783661"/>
                </a:lnTo>
                <a:lnTo>
                  <a:pt x="480502" y="771948"/>
                </a:lnTo>
                <a:lnTo>
                  <a:pt x="522896" y="754715"/>
                </a:lnTo>
                <a:lnTo>
                  <a:pt x="562874" y="732151"/>
                </a:lnTo>
                <a:lnTo>
                  <a:pt x="599864" y="704449"/>
                </a:lnTo>
                <a:lnTo>
                  <a:pt x="627731" y="677234"/>
                </a:lnTo>
                <a:lnTo>
                  <a:pt x="352691" y="677234"/>
                </a:lnTo>
                <a:lnTo>
                  <a:pt x="307772" y="670101"/>
                </a:lnTo>
                <a:lnTo>
                  <a:pt x="264384" y="654076"/>
                </a:lnTo>
                <a:lnTo>
                  <a:pt x="223855" y="628985"/>
                </a:lnTo>
                <a:lnTo>
                  <a:pt x="190253" y="597515"/>
                </a:lnTo>
                <a:lnTo>
                  <a:pt x="176745" y="571715"/>
                </a:lnTo>
                <a:lnTo>
                  <a:pt x="179025" y="564866"/>
                </a:lnTo>
                <a:lnTo>
                  <a:pt x="183928" y="559221"/>
                </a:lnTo>
                <a:lnTo>
                  <a:pt x="190640" y="555926"/>
                </a:lnTo>
                <a:lnTo>
                  <a:pt x="197845" y="555473"/>
                </a:lnTo>
                <a:lnTo>
                  <a:pt x="702651" y="555473"/>
                </a:lnTo>
                <a:lnTo>
                  <a:pt x="705641" y="548326"/>
                </a:lnTo>
                <a:lnTo>
                  <a:pt x="717939" y="502679"/>
                </a:lnTo>
                <a:lnTo>
                  <a:pt x="724068" y="456258"/>
                </a:lnTo>
                <a:lnTo>
                  <a:pt x="724088" y="432936"/>
                </a:lnTo>
                <a:lnTo>
                  <a:pt x="216544" y="432936"/>
                </a:lnTo>
                <a:lnTo>
                  <a:pt x="194562" y="428498"/>
                </a:lnTo>
                <a:lnTo>
                  <a:pt x="176609" y="416394"/>
                </a:lnTo>
                <a:lnTo>
                  <a:pt x="164505" y="398441"/>
                </a:lnTo>
                <a:lnTo>
                  <a:pt x="160066" y="376453"/>
                </a:lnTo>
                <a:lnTo>
                  <a:pt x="164505" y="354469"/>
                </a:lnTo>
                <a:lnTo>
                  <a:pt x="176609" y="336515"/>
                </a:lnTo>
                <a:lnTo>
                  <a:pt x="194562" y="324410"/>
                </a:lnTo>
                <a:lnTo>
                  <a:pt x="216544" y="319971"/>
                </a:lnTo>
                <a:lnTo>
                  <a:pt x="706443" y="319971"/>
                </a:lnTo>
                <a:lnTo>
                  <a:pt x="705641" y="316994"/>
                </a:lnTo>
                <a:lnTo>
                  <a:pt x="703785" y="312557"/>
                </a:lnTo>
                <a:lnTo>
                  <a:pt x="303837" y="312557"/>
                </a:lnTo>
                <a:lnTo>
                  <a:pt x="296690" y="311544"/>
                </a:lnTo>
                <a:lnTo>
                  <a:pt x="290255" y="307733"/>
                </a:lnTo>
                <a:lnTo>
                  <a:pt x="289110" y="306705"/>
                </a:lnTo>
                <a:lnTo>
                  <a:pt x="288098" y="305536"/>
                </a:lnTo>
                <a:lnTo>
                  <a:pt x="287235" y="304250"/>
                </a:lnTo>
                <a:lnTo>
                  <a:pt x="265820" y="285459"/>
                </a:lnTo>
                <a:lnTo>
                  <a:pt x="240526" y="273532"/>
                </a:lnTo>
                <a:lnTo>
                  <a:pt x="236764" y="272908"/>
                </a:lnTo>
                <a:lnTo>
                  <a:pt x="177167" y="272902"/>
                </a:lnTo>
                <a:lnTo>
                  <a:pt x="170305" y="270741"/>
                </a:lnTo>
                <a:lnTo>
                  <a:pt x="164736" y="266149"/>
                </a:lnTo>
                <a:lnTo>
                  <a:pt x="161235" y="259542"/>
                </a:lnTo>
                <a:lnTo>
                  <a:pt x="161119" y="259126"/>
                </a:lnTo>
                <a:lnTo>
                  <a:pt x="160251" y="252129"/>
                </a:lnTo>
                <a:lnTo>
                  <a:pt x="162061" y="245629"/>
                </a:lnTo>
                <a:lnTo>
                  <a:pt x="200753" y="231859"/>
                </a:lnTo>
                <a:lnTo>
                  <a:pt x="210049" y="231764"/>
                </a:lnTo>
                <a:lnTo>
                  <a:pt x="714280" y="231764"/>
                </a:lnTo>
                <a:lnTo>
                  <a:pt x="728928" y="191096"/>
                </a:lnTo>
                <a:lnTo>
                  <a:pt x="734299" y="142001"/>
                </a:lnTo>
                <a:lnTo>
                  <a:pt x="732790" y="129154"/>
                </a:lnTo>
                <a:lnTo>
                  <a:pt x="178233" y="129154"/>
                </a:lnTo>
                <a:lnTo>
                  <a:pt x="139830" y="115391"/>
                </a:lnTo>
                <a:lnTo>
                  <a:pt x="108794" y="90530"/>
                </a:lnTo>
                <a:lnTo>
                  <a:pt x="87345" y="57044"/>
                </a:lnTo>
                <a:lnTo>
                  <a:pt x="77702" y="17405"/>
                </a:lnTo>
                <a:lnTo>
                  <a:pt x="75586" y="10243"/>
                </a:lnTo>
                <a:lnTo>
                  <a:pt x="71041" y="4648"/>
                </a:lnTo>
                <a:lnTo>
                  <a:pt x="64724" y="1155"/>
                </a:lnTo>
                <a:lnTo>
                  <a:pt x="57292" y="303"/>
                </a:lnTo>
                <a:close/>
              </a:path>
              <a:path w="734695" h="789939">
                <a:moveTo>
                  <a:pt x="702651" y="555473"/>
                </a:moveTo>
                <a:lnTo>
                  <a:pt x="536465" y="555473"/>
                </a:lnTo>
                <a:lnTo>
                  <a:pt x="543668" y="555926"/>
                </a:lnTo>
                <a:lnTo>
                  <a:pt x="550376" y="559221"/>
                </a:lnTo>
                <a:lnTo>
                  <a:pt x="555283" y="564866"/>
                </a:lnTo>
                <a:lnTo>
                  <a:pt x="557565" y="571715"/>
                </a:lnTo>
                <a:lnTo>
                  <a:pt x="557111" y="578918"/>
                </a:lnTo>
                <a:lnTo>
                  <a:pt x="521140" y="620336"/>
                </a:lnTo>
                <a:lnTo>
                  <a:pt x="483365" y="647026"/>
                </a:lnTo>
                <a:lnTo>
                  <a:pt x="441814" y="665522"/>
                </a:lnTo>
                <a:lnTo>
                  <a:pt x="397814" y="675650"/>
                </a:lnTo>
                <a:lnTo>
                  <a:pt x="352691" y="677234"/>
                </a:lnTo>
                <a:lnTo>
                  <a:pt x="627731" y="677234"/>
                </a:lnTo>
                <a:lnTo>
                  <a:pt x="633296" y="671799"/>
                </a:lnTo>
                <a:lnTo>
                  <a:pt x="662643" y="634313"/>
                </a:lnTo>
                <a:lnTo>
                  <a:pt x="687193" y="592420"/>
                </a:lnTo>
                <a:lnTo>
                  <a:pt x="702651" y="555473"/>
                </a:lnTo>
                <a:close/>
              </a:path>
              <a:path w="734695" h="789939">
                <a:moveTo>
                  <a:pt x="536465" y="555473"/>
                </a:moveTo>
                <a:lnTo>
                  <a:pt x="197845" y="555473"/>
                </a:lnTo>
                <a:lnTo>
                  <a:pt x="204691" y="557754"/>
                </a:lnTo>
                <a:lnTo>
                  <a:pt x="210332" y="562657"/>
                </a:lnTo>
                <a:lnTo>
                  <a:pt x="242067" y="595441"/>
                </a:lnTo>
                <a:lnTo>
                  <a:pt x="279196" y="619399"/>
                </a:lnTo>
                <a:lnTo>
                  <a:pt x="320053" y="634313"/>
                </a:lnTo>
                <a:lnTo>
                  <a:pt x="362976" y="639963"/>
                </a:lnTo>
                <a:lnTo>
                  <a:pt x="406300" y="636131"/>
                </a:lnTo>
                <a:lnTo>
                  <a:pt x="448362" y="622597"/>
                </a:lnTo>
                <a:lnTo>
                  <a:pt x="487497" y="599143"/>
                </a:lnTo>
                <a:lnTo>
                  <a:pt x="515765" y="572661"/>
                </a:lnTo>
                <a:lnTo>
                  <a:pt x="523972" y="562657"/>
                </a:lnTo>
                <a:lnTo>
                  <a:pt x="529617" y="557754"/>
                </a:lnTo>
                <a:lnTo>
                  <a:pt x="536465" y="555473"/>
                </a:lnTo>
                <a:close/>
              </a:path>
              <a:path w="734695" h="789939">
                <a:moveTo>
                  <a:pt x="517759" y="319971"/>
                </a:moveTo>
                <a:lnTo>
                  <a:pt x="216544" y="319971"/>
                </a:lnTo>
                <a:lnTo>
                  <a:pt x="238529" y="324410"/>
                </a:lnTo>
                <a:lnTo>
                  <a:pt x="256481" y="336515"/>
                </a:lnTo>
                <a:lnTo>
                  <a:pt x="268584" y="354469"/>
                </a:lnTo>
                <a:lnTo>
                  <a:pt x="273022" y="376453"/>
                </a:lnTo>
                <a:lnTo>
                  <a:pt x="268584" y="398441"/>
                </a:lnTo>
                <a:lnTo>
                  <a:pt x="256482" y="416394"/>
                </a:lnTo>
                <a:lnTo>
                  <a:pt x="238530" y="428498"/>
                </a:lnTo>
                <a:lnTo>
                  <a:pt x="216544" y="432936"/>
                </a:lnTo>
                <a:lnTo>
                  <a:pt x="517760" y="432936"/>
                </a:lnTo>
                <a:lnTo>
                  <a:pt x="495777" y="428498"/>
                </a:lnTo>
                <a:lnTo>
                  <a:pt x="477825" y="416394"/>
                </a:lnTo>
                <a:lnTo>
                  <a:pt x="465720" y="398441"/>
                </a:lnTo>
                <a:lnTo>
                  <a:pt x="461282" y="376453"/>
                </a:lnTo>
                <a:lnTo>
                  <a:pt x="465720" y="354469"/>
                </a:lnTo>
                <a:lnTo>
                  <a:pt x="477825" y="336515"/>
                </a:lnTo>
                <a:lnTo>
                  <a:pt x="495777" y="324410"/>
                </a:lnTo>
                <a:lnTo>
                  <a:pt x="517759" y="319971"/>
                </a:lnTo>
                <a:close/>
              </a:path>
              <a:path w="734695" h="789939">
                <a:moveTo>
                  <a:pt x="706443" y="319971"/>
                </a:moveTo>
                <a:lnTo>
                  <a:pt x="517759" y="319971"/>
                </a:lnTo>
                <a:lnTo>
                  <a:pt x="539745" y="324410"/>
                </a:lnTo>
                <a:lnTo>
                  <a:pt x="557697" y="336515"/>
                </a:lnTo>
                <a:lnTo>
                  <a:pt x="569800" y="354469"/>
                </a:lnTo>
                <a:lnTo>
                  <a:pt x="574237" y="376453"/>
                </a:lnTo>
                <a:lnTo>
                  <a:pt x="569800" y="398441"/>
                </a:lnTo>
                <a:lnTo>
                  <a:pt x="557697" y="416394"/>
                </a:lnTo>
                <a:lnTo>
                  <a:pt x="539745" y="428498"/>
                </a:lnTo>
                <a:lnTo>
                  <a:pt x="517760" y="432936"/>
                </a:lnTo>
                <a:lnTo>
                  <a:pt x="724088" y="432936"/>
                </a:lnTo>
                <a:lnTo>
                  <a:pt x="724088" y="409215"/>
                </a:lnTo>
                <a:lnTo>
                  <a:pt x="717939" y="362638"/>
                </a:lnTo>
                <a:lnTo>
                  <a:pt x="706443" y="319971"/>
                </a:lnTo>
                <a:close/>
              </a:path>
              <a:path w="734695" h="789939">
                <a:moveTo>
                  <a:pt x="524443" y="231764"/>
                </a:moveTo>
                <a:lnTo>
                  <a:pt x="210049" y="231764"/>
                </a:lnTo>
                <a:lnTo>
                  <a:pt x="240011" y="234682"/>
                </a:lnTo>
                <a:lnTo>
                  <a:pt x="268224" y="243958"/>
                </a:lnTo>
                <a:lnTo>
                  <a:pt x="293740" y="259139"/>
                </a:lnTo>
                <a:lnTo>
                  <a:pt x="315568" y="279774"/>
                </a:lnTo>
                <a:lnTo>
                  <a:pt x="319928" y="285783"/>
                </a:lnTo>
                <a:lnTo>
                  <a:pt x="321670" y="292789"/>
                </a:lnTo>
                <a:lnTo>
                  <a:pt x="320658" y="299936"/>
                </a:lnTo>
                <a:lnTo>
                  <a:pt x="316847" y="306368"/>
                </a:lnTo>
                <a:lnTo>
                  <a:pt x="310840" y="310817"/>
                </a:lnTo>
                <a:lnTo>
                  <a:pt x="303837" y="312557"/>
                </a:lnTo>
                <a:lnTo>
                  <a:pt x="703785" y="312557"/>
                </a:lnTo>
                <a:lnTo>
                  <a:pt x="703654" y="312246"/>
                </a:lnTo>
                <a:lnTo>
                  <a:pt x="428042" y="312246"/>
                </a:lnTo>
                <a:lnTo>
                  <a:pt x="421135" y="309388"/>
                </a:lnTo>
                <a:lnTo>
                  <a:pt x="415874" y="304074"/>
                </a:lnTo>
                <a:lnTo>
                  <a:pt x="413154" y="297388"/>
                </a:lnTo>
                <a:lnTo>
                  <a:pt x="413140" y="290169"/>
                </a:lnTo>
                <a:lnTo>
                  <a:pt x="415997" y="283257"/>
                </a:lnTo>
                <a:lnTo>
                  <a:pt x="416860" y="281979"/>
                </a:lnTo>
                <a:lnTo>
                  <a:pt x="417872" y="280810"/>
                </a:lnTo>
                <a:lnTo>
                  <a:pt x="419017" y="279774"/>
                </a:lnTo>
                <a:lnTo>
                  <a:pt x="440844" y="259139"/>
                </a:lnTo>
                <a:lnTo>
                  <a:pt x="466406" y="243940"/>
                </a:lnTo>
                <a:lnTo>
                  <a:pt x="494550" y="234682"/>
                </a:lnTo>
                <a:lnTo>
                  <a:pt x="524443" y="231764"/>
                </a:lnTo>
                <a:close/>
              </a:path>
              <a:path w="734695" h="789939">
                <a:moveTo>
                  <a:pt x="521558" y="268962"/>
                </a:moveTo>
                <a:lnTo>
                  <a:pt x="493968" y="273532"/>
                </a:lnTo>
                <a:lnTo>
                  <a:pt x="468673" y="285459"/>
                </a:lnTo>
                <a:lnTo>
                  <a:pt x="447256" y="304250"/>
                </a:lnTo>
                <a:lnTo>
                  <a:pt x="441943" y="309512"/>
                </a:lnTo>
                <a:lnTo>
                  <a:pt x="435258" y="312232"/>
                </a:lnTo>
                <a:lnTo>
                  <a:pt x="428042" y="312246"/>
                </a:lnTo>
                <a:lnTo>
                  <a:pt x="703654" y="312246"/>
                </a:lnTo>
                <a:lnTo>
                  <a:pt x="687196" y="272908"/>
                </a:lnTo>
                <a:lnTo>
                  <a:pt x="557796" y="272845"/>
                </a:lnTo>
                <a:lnTo>
                  <a:pt x="550336" y="272376"/>
                </a:lnTo>
                <a:lnTo>
                  <a:pt x="549858" y="272243"/>
                </a:lnTo>
                <a:lnTo>
                  <a:pt x="521558" y="268962"/>
                </a:lnTo>
                <a:close/>
              </a:path>
              <a:path w="734695" h="789939">
                <a:moveTo>
                  <a:pt x="212937" y="268962"/>
                </a:moveTo>
                <a:lnTo>
                  <a:pt x="184634" y="272243"/>
                </a:lnTo>
                <a:lnTo>
                  <a:pt x="177188" y="272908"/>
                </a:lnTo>
                <a:lnTo>
                  <a:pt x="236764" y="272908"/>
                </a:lnTo>
                <a:lnTo>
                  <a:pt x="212937" y="268962"/>
                </a:lnTo>
                <a:close/>
              </a:path>
              <a:path w="734695" h="789939">
                <a:moveTo>
                  <a:pt x="714280" y="231764"/>
                </a:moveTo>
                <a:lnTo>
                  <a:pt x="524443" y="231764"/>
                </a:lnTo>
                <a:lnTo>
                  <a:pt x="533738" y="231859"/>
                </a:lnTo>
                <a:lnTo>
                  <a:pt x="542983" y="232679"/>
                </a:lnTo>
                <a:lnTo>
                  <a:pt x="574118" y="250985"/>
                </a:lnTo>
                <a:lnTo>
                  <a:pt x="573720" y="257966"/>
                </a:lnTo>
                <a:lnTo>
                  <a:pt x="557796" y="272845"/>
                </a:lnTo>
                <a:lnTo>
                  <a:pt x="687233" y="272845"/>
                </a:lnTo>
                <a:lnTo>
                  <a:pt x="712949" y="235459"/>
                </a:lnTo>
                <a:lnTo>
                  <a:pt x="714280" y="231764"/>
                </a:lnTo>
                <a:close/>
              </a:path>
              <a:path w="734695" h="789939">
                <a:moveTo>
                  <a:pt x="367154" y="75172"/>
                </a:moveTo>
                <a:lnTo>
                  <a:pt x="318119" y="78546"/>
                </a:lnTo>
                <a:lnTo>
                  <a:pt x="269805" y="88668"/>
                </a:lnTo>
                <a:lnTo>
                  <a:pt x="222936" y="105537"/>
                </a:lnTo>
                <a:lnTo>
                  <a:pt x="178233" y="129154"/>
                </a:lnTo>
                <a:lnTo>
                  <a:pt x="556070" y="129154"/>
                </a:lnTo>
                <a:lnTo>
                  <a:pt x="511370" y="105537"/>
                </a:lnTo>
                <a:lnTo>
                  <a:pt x="464502" y="88668"/>
                </a:lnTo>
                <a:lnTo>
                  <a:pt x="416190" y="78546"/>
                </a:lnTo>
                <a:lnTo>
                  <a:pt x="367154" y="75172"/>
                </a:lnTo>
                <a:close/>
              </a:path>
              <a:path w="734695" h="789939">
                <a:moveTo>
                  <a:pt x="678297" y="0"/>
                </a:moveTo>
                <a:lnTo>
                  <a:pt x="656601" y="16934"/>
                </a:lnTo>
                <a:lnTo>
                  <a:pt x="647070" y="56741"/>
                </a:lnTo>
                <a:lnTo>
                  <a:pt x="625650" y="90369"/>
                </a:lnTo>
                <a:lnTo>
                  <a:pt x="594572" y="115334"/>
                </a:lnTo>
                <a:lnTo>
                  <a:pt x="556070" y="129154"/>
                </a:lnTo>
                <a:lnTo>
                  <a:pt x="732790" y="129154"/>
                </a:lnTo>
                <a:lnTo>
                  <a:pt x="728234" y="90362"/>
                </a:lnTo>
                <a:lnTo>
                  <a:pt x="713614" y="47029"/>
                </a:lnTo>
                <a:lnTo>
                  <a:pt x="690582" y="7521"/>
                </a:lnTo>
                <a:lnTo>
                  <a:pt x="685078" y="2469"/>
                </a:lnTo>
                <a:lnTo>
                  <a:pt x="678297" y="0"/>
                </a:lnTo>
                <a:close/>
              </a:path>
            </a:pathLst>
          </a:custGeom>
          <a:solidFill>
            <a:srgbClr val="000000"/>
          </a:solidFill>
        </p:spPr>
        <p:txBody>
          <a:bodyPr wrap="square" lIns="0" tIns="0" rIns="0" bIns="0" rtlCol="0"/>
          <a:lstStyle/>
          <a:p>
            <a:endParaRPr/>
          </a:p>
        </p:txBody>
      </p:sp>
      <p:sp>
        <p:nvSpPr>
          <p:cNvPr id="31" name="object 25">
            <a:extLst>
              <a:ext uri="{FF2B5EF4-FFF2-40B4-BE49-F238E27FC236}">
                <a16:creationId xmlns:a16="http://schemas.microsoft.com/office/drawing/2014/main" id="{A2B916A5-3FFF-D0DA-4900-DFB45A3C736F}"/>
              </a:ext>
            </a:extLst>
          </p:cNvPr>
          <p:cNvSpPr/>
          <p:nvPr/>
        </p:nvSpPr>
        <p:spPr>
          <a:xfrm>
            <a:off x="8629650" y="2175891"/>
            <a:ext cx="783590" cy="287655"/>
          </a:xfrm>
          <a:custGeom>
            <a:avLst/>
            <a:gdLst/>
            <a:ahLst/>
            <a:cxnLst/>
            <a:rect l="l" t="t" r="r" b="b"/>
            <a:pathLst>
              <a:path w="783590" h="287655">
                <a:moveTo>
                  <a:pt x="114632" y="36168"/>
                </a:moveTo>
                <a:lnTo>
                  <a:pt x="102974" y="72498"/>
                </a:lnTo>
                <a:lnTo>
                  <a:pt x="771905" y="287274"/>
                </a:lnTo>
                <a:lnTo>
                  <a:pt x="783590" y="250951"/>
                </a:lnTo>
                <a:lnTo>
                  <a:pt x="114632" y="36168"/>
                </a:lnTo>
                <a:close/>
              </a:path>
              <a:path w="783590" h="287655">
                <a:moveTo>
                  <a:pt x="126238" y="0"/>
                </a:moveTo>
                <a:lnTo>
                  <a:pt x="0" y="19431"/>
                </a:lnTo>
                <a:lnTo>
                  <a:pt x="91313" y="108838"/>
                </a:lnTo>
                <a:lnTo>
                  <a:pt x="102974" y="72498"/>
                </a:lnTo>
                <a:lnTo>
                  <a:pt x="84835" y="66675"/>
                </a:lnTo>
                <a:lnTo>
                  <a:pt x="96520" y="30353"/>
                </a:lnTo>
                <a:lnTo>
                  <a:pt x="116498" y="30353"/>
                </a:lnTo>
                <a:lnTo>
                  <a:pt x="126238" y="0"/>
                </a:lnTo>
                <a:close/>
              </a:path>
              <a:path w="783590" h="287655">
                <a:moveTo>
                  <a:pt x="96520" y="30353"/>
                </a:moveTo>
                <a:lnTo>
                  <a:pt x="84835" y="66675"/>
                </a:lnTo>
                <a:lnTo>
                  <a:pt x="102974" y="72498"/>
                </a:lnTo>
                <a:lnTo>
                  <a:pt x="114632" y="36168"/>
                </a:lnTo>
                <a:lnTo>
                  <a:pt x="96520" y="30353"/>
                </a:lnTo>
                <a:close/>
              </a:path>
              <a:path w="783590" h="287655">
                <a:moveTo>
                  <a:pt x="116498" y="30353"/>
                </a:moveTo>
                <a:lnTo>
                  <a:pt x="96520" y="30353"/>
                </a:lnTo>
                <a:lnTo>
                  <a:pt x="114632" y="36168"/>
                </a:lnTo>
                <a:lnTo>
                  <a:pt x="116498" y="30353"/>
                </a:lnTo>
                <a:close/>
              </a:path>
            </a:pathLst>
          </a:custGeom>
          <a:solidFill>
            <a:srgbClr val="4F81BC"/>
          </a:solidFill>
        </p:spPr>
        <p:txBody>
          <a:bodyPr wrap="square" lIns="0" tIns="0" rIns="0" bIns="0" rtlCol="0"/>
          <a:lstStyle/>
          <a:p>
            <a:endParaRPr/>
          </a:p>
        </p:txBody>
      </p:sp>
      <p:grpSp>
        <p:nvGrpSpPr>
          <p:cNvPr id="32" name="object 26">
            <a:extLst>
              <a:ext uri="{FF2B5EF4-FFF2-40B4-BE49-F238E27FC236}">
                <a16:creationId xmlns:a16="http://schemas.microsoft.com/office/drawing/2014/main" id="{5D3368D5-1594-5418-1EE9-EABE0E6D4F88}"/>
              </a:ext>
            </a:extLst>
          </p:cNvPr>
          <p:cNvGrpSpPr/>
          <p:nvPr/>
        </p:nvGrpSpPr>
        <p:grpSpPr>
          <a:xfrm>
            <a:off x="9480096" y="2401404"/>
            <a:ext cx="414655" cy="316865"/>
            <a:chOff x="9480096" y="2401404"/>
            <a:chExt cx="414655" cy="316865"/>
          </a:xfrm>
        </p:grpSpPr>
        <p:sp>
          <p:nvSpPr>
            <p:cNvPr id="33" name="object 27">
              <a:extLst>
                <a:ext uri="{FF2B5EF4-FFF2-40B4-BE49-F238E27FC236}">
                  <a16:creationId xmlns:a16="http://schemas.microsoft.com/office/drawing/2014/main" id="{3FC8C9D8-319F-1686-0F4D-3695CC518ED6}"/>
                </a:ext>
              </a:extLst>
            </p:cNvPr>
            <p:cNvSpPr/>
            <p:nvPr/>
          </p:nvSpPr>
          <p:spPr>
            <a:xfrm>
              <a:off x="9480096" y="2529426"/>
              <a:ext cx="414655" cy="188595"/>
            </a:xfrm>
            <a:custGeom>
              <a:avLst/>
              <a:gdLst/>
              <a:ahLst/>
              <a:cxnLst/>
              <a:rect l="l" t="t" r="r" b="b"/>
              <a:pathLst>
                <a:path w="414654" h="188594">
                  <a:moveTo>
                    <a:pt x="414178" y="0"/>
                  </a:moveTo>
                  <a:lnTo>
                    <a:pt x="0" y="0"/>
                  </a:lnTo>
                  <a:lnTo>
                    <a:pt x="0" y="188274"/>
                  </a:lnTo>
                  <a:lnTo>
                    <a:pt x="414178" y="188275"/>
                  </a:lnTo>
                  <a:lnTo>
                    <a:pt x="414178" y="160034"/>
                  </a:lnTo>
                  <a:lnTo>
                    <a:pt x="47063" y="160033"/>
                  </a:lnTo>
                  <a:lnTo>
                    <a:pt x="28237" y="141206"/>
                  </a:lnTo>
                  <a:lnTo>
                    <a:pt x="28237" y="47068"/>
                  </a:lnTo>
                  <a:lnTo>
                    <a:pt x="47063" y="28241"/>
                  </a:lnTo>
                  <a:lnTo>
                    <a:pt x="414178" y="28241"/>
                  </a:lnTo>
                  <a:lnTo>
                    <a:pt x="414178" y="0"/>
                  </a:lnTo>
                  <a:close/>
                </a:path>
                <a:path w="414654" h="188594">
                  <a:moveTo>
                    <a:pt x="414178" y="28241"/>
                  </a:moveTo>
                  <a:lnTo>
                    <a:pt x="371819" y="28241"/>
                  </a:lnTo>
                  <a:lnTo>
                    <a:pt x="385939" y="42362"/>
                  </a:lnTo>
                  <a:lnTo>
                    <a:pt x="385939" y="145913"/>
                  </a:lnTo>
                  <a:lnTo>
                    <a:pt x="371819" y="160033"/>
                  </a:lnTo>
                  <a:lnTo>
                    <a:pt x="414178" y="160034"/>
                  </a:lnTo>
                  <a:lnTo>
                    <a:pt x="414178" y="28241"/>
                  </a:lnTo>
                  <a:close/>
                </a:path>
              </a:pathLst>
            </a:custGeom>
            <a:solidFill>
              <a:srgbClr val="000000"/>
            </a:solidFill>
          </p:spPr>
          <p:txBody>
            <a:bodyPr wrap="square" lIns="0" tIns="0" rIns="0" bIns="0" rtlCol="0"/>
            <a:lstStyle/>
            <a:p>
              <a:endParaRPr/>
            </a:p>
          </p:txBody>
        </p:sp>
        <p:pic>
          <p:nvPicPr>
            <p:cNvPr id="34" name="object 28">
              <a:extLst>
                <a:ext uri="{FF2B5EF4-FFF2-40B4-BE49-F238E27FC236}">
                  <a16:creationId xmlns:a16="http://schemas.microsoft.com/office/drawing/2014/main" id="{63A4F469-5D71-EF5F-912F-2F9D494B02AD}"/>
                </a:ext>
              </a:extLst>
            </p:cNvPr>
            <p:cNvPicPr/>
            <p:nvPr/>
          </p:nvPicPr>
          <p:blipFill>
            <a:blip r:embed="rId9" cstate="print"/>
            <a:stretch>
              <a:fillRect/>
            </a:stretch>
          </p:blipFill>
          <p:spPr>
            <a:xfrm>
              <a:off x="9649529" y="2576495"/>
              <a:ext cx="75303" cy="94137"/>
            </a:xfrm>
            <a:prstGeom prst="rect">
              <a:avLst/>
            </a:prstGeom>
          </p:spPr>
        </p:pic>
        <p:sp>
          <p:nvSpPr>
            <p:cNvPr id="35" name="object 29">
              <a:extLst>
                <a:ext uri="{FF2B5EF4-FFF2-40B4-BE49-F238E27FC236}">
                  <a16:creationId xmlns:a16="http://schemas.microsoft.com/office/drawing/2014/main" id="{4193A0C9-F859-C07A-5E28-2BCE459C4D7E}"/>
                </a:ext>
              </a:extLst>
            </p:cNvPr>
            <p:cNvSpPr/>
            <p:nvPr/>
          </p:nvSpPr>
          <p:spPr>
            <a:xfrm>
              <a:off x="9533737" y="2401404"/>
              <a:ext cx="320040" cy="236854"/>
            </a:xfrm>
            <a:custGeom>
              <a:avLst/>
              <a:gdLst/>
              <a:ahLst/>
              <a:cxnLst/>
              <a:rect l="l" t="t" r="r" b="b"/>
              <a:pathLst>
                <a:path w="320040" h="236855">
                  <a:moveTo>
                    <a:pt x="49898" y="214363"/>
                  </a:moveTo>
                  <a:lnTo>
                    <a:pt x="43573" y="208051"/>
                  </a:lnTo>
                  <a:lnTo>
                    <a:pt x="27978" y="208051"/>
                  </a:lnTo>
                  <a:lnTo>
                    <a:pt x="21653" y="214363"/>
                  </a:lnTo>
                  <a:lnTo>
                    <a:pt x="21653" y="229958"/>
                  </a:lnTo>
                  <a:lnTo>
                    <a:pt x="27978" y="236283"/>
                  </a:lnTo>
                  <a:lnTo>
                    <a:pt x="43573" y="236283"/>
                  </a:lnTo>
                  <a:lnTo>
                    <a:pt x="49898" y="229958"/>
                  </a:lnTo>
                  <a:lnTo>
                    <a:pt x="49898" y="222161"/>
                  </a:lnTo>
                  <a:lnTo>
                    <a:pt x="49898" y="214363"/>
                  </a:lnTo>
                  <a:close/>
                </a:path>
                <a:path w="320040" h="236855">
                  <a:moveTo>
                    <a:pt x="272986" y="49428"/>
                  </a:moveTo>
                  <a:lnTo>
                    <a:pt x="253212" y="0"/>
                  </a:lnTo>
                  <a:lnTo>
                    <a:pt x="0" y="103555"/>
                  </a:lnTo>
                  <a:lnTo>
                    <a:pt x="144970" y="74841"/>
                  </a:lnTo>
                  <a:lnTo>
                    <a:pt x="237680" y="37185"/>
                  </a:lnTo>
                  <a:lnTo>
                    <a:pt x="244741" y="55067"/>
                  </a:lnTo>
                  <a:lnTo>
                    <a:pt x="272986" y="49428"/>
                  </a:lnTo>
                  <a:close/>
                </a:path>
                <a:path w="320040" h="236855">
                  <a:moveTo>
                    <a:pt x="285216" y="214363"/>
                  </a:moveTo>
                  <a:lnTo>
                    <a:pt x="278892" y="208051"/>
                  </a:lnTo>
                  <a:lnTo>
                    <a:pt x="263296" y="208051"/>
                  </a:lnTo>
                  <a:lnTo>
                    <a:pt x="256984" y="214363"/>
                  </a:lnTo>
                  <a:lnTo>
                    <a:pt x="256984" y="229958"/>
                  </a:lnTo>
                  <a:lnTo>
                    <a:pt x="263296" y="236283"/>
                  </a:lnTo>
                  <a:lnTo>
                    <a:pt x="278904" y="236283"/>
                  </a:lnTo>
                  <a:lnTo>
                    <a:pt x="285216" y="229958"/>
                  </a:lnTo>
                  <a:lnTo>
                    <a:pt x="285216" y="222161"/>
                  </a:lnTo>
                  <a:lnTo>
                    <a:pt x="285216" y="214363"/>
                  </a:lnTo>
                  <a:close/>
                </a:path>
                <a:path w="320040" h="236855">
                  <a:moveTo>
                    <a:pt x="319582" y="109207"/>
                  </a:moveTo>
                  <a:lnTo>
                    <a:pt x="310159" y="61188"/>
                  </a:lnTo>
                  <a:lnTo>
                    <a:pt x="68719" y="109194"/>
                  </a:lnTo>
                  <a:lnTo>
                    <a:pt x="213207" y="109194"/>
                  </a:lnTo>
                  <a:lnTo>
                    <a:pt x="287566" y="94615"/>
                  </a:lnTo>
                  <a:lnTo>
                    <a:pt x="290868" y="109194"/>
                  </a:lnTo>
                  <a:lnTo>
                    <a:pt x="319582" y="109207"/>
                  </a:lnTo>
                  <a:close/>
                </a:path>
              </a:pathLst>
            </a:custGeom>
            <a:solidFill>
              <a:srgbClr val="000000"/>
            </a:solidFill>
          </p:spPr>
          <p:txBody>
            <a:bodyPr wrap="square" lIns="0" tIns="0" rIns="0" bIns="0" rtlCol="0"/>
            <a:lstStyle/>
            <a:p>
              <a:endParaRPr/>
            </a:p>
          </p:txBody>
        </p:sp>
      </p:grpSp>
      <p:sp>
        <p:nvSpPr>
          <p:cNvPr id="36" name="object 30">
            <a:extLst>
              <a:ext uri="{FF2B5EF4-FFF2-40B4-BE49-F238E27FC236}">
                <a16:creationId xmlns:a16="http://schemas.microsoft.com/office/drawing/2014/main" id="{F23AD930-F51A-5150-6C2D-969132C0D548}"/>
              </a:ext>
            </a:extLst>
          </p:cNvPr>
          <p:cNvSpPr txBox="1"/>
          <p:nvPr/>
        </p:nvSpPr>
        <p:spPr>
          <a:xfrm>
            <a:off x="9123426" y="3973829"/>
            <a:ext cx="2914015" cy="1940560"/>
          </a:xfrm>
          <a:prstGeom prst="rect">
            <a:avLst/>
          </a:prstGeom>
          <a:ln w="19050">
            <a:solidFill>
              <a:srgbClr val="006FC0"/>
            </a:solidFill>
          </a:ln>
        </p:spPr>
        <p:txBody>
          <a:bodyPr vert="horz" wrap="square" lIns="0" tIns="26670" rIns="0" bIns="0" rtlCol="0">
            <a:spAutoFit/>
          </a:bodyPr>
          <a:lstStyle/>
          <a:p>
            <a:pPr marL="91440" marR="158115">
              <a:lnSpc>
                <a:spcPct val="100000"/>
              </a:lnSpc>
              <a:spcBef>
                <a:spcPts val="210"/>
              </a:spcBef>
            </a:pPr>
            <a:r>
              <a:rPr sz="2400" dirty="0">
                <a:latin typeface="Calibri"/>
                <a:cs typeface="Calibri"/>
              </a:rPr>
              <a:t>Double</a:t>
            </a:r>
            <a:r>
              <a:rPr sz="2400" spc="-20" dirty="0">
                <a:latin typeface="Calibri"/>
                <a:cs typeface="Calibri"/>
              </a:rPr>
              <a:t> </a:t>
            </a:r>
            <a:r>
              <a:rPr sz="2400" spc="-10" dirty="0">
                <a:latin typeface="Calibri"/>
                <a:cs typeface="Calibri"/>
              </a:rPr>
              <a:t>spending: </a:t>
            </a:r>
            <a:r>
              <a:rPr sz="2400" dirty="0">
                <a:latin typeface="Calibri"/>
                <a:cs typeface="Calibri"/>
              </a:rPr>
              <a:t>Alice</a:t>
            </a:r>
            <a:r>
              <a:rPr sz="2400" spc="-30" dirty="0">
                <a:latin typeface="Calibri"/>
                <a:cs typeface="Calibri"/>
              </a:rPr>
              <a:t> </a:t>
            </a:r>
            <a:r>
              <a:rPr sz="2400" dirty="0">
                <a:latin typeface="Calibri"/>
                <a:cs typeface="Calibri"/>
              </a:rPr>
              <a:t>spends</a:t>
            </a:r>
            <a:r>
              <a:rPr sz="2400" spc="-5" dirty="0">
                <a:latin typeface="Calibri"/>
                <a:cs typeface="Calibri"/>
              </a:rPr>
              <a:t> </a:t>
            </a:r>
            <a:r>
              <a:rPr sz="2400" spc="-25" dirty="0">
                <a:latin typeface="Calibri"/>
                <a:cs typeface="Calibri"/>
              </a:rPr>
              <a:t>the </a:t>
            </a:r>
            <a:r>
              <a:rPr sz="2400" dirty="0">
                <a:latin typeface="Calibri"/>
                <a:cs typeface="Calibri"/>
              </a:rPr>
              <a:t>money</a:t>
            </a:r>
            <a:r>
              <a:rPr sz="2400" spc="-15" dirty="0">
                <a:latin typeface="Calibri"/>
                <a:cs typeface="Calibri"/>
              </a:rPr>
              <a:t> </a:t>
            </a:r>
            <a:r>
              <a:rPr sz="2400" dirty="0">
                <a:latin typeface="Calibri"/>
                <a:cs typeface="Calibri"/>
              </a:rPr>
              <a:t>twice</a:t>
            </a:r>
            <a:r>
              <a:rPr sz="2400" spc="-25" dirty="0">
                <a:latin typeface="Calibri"/>
                <a:cs typeface="Calibri"/>
              </a:rPr>
              <a:t> by </a:t>
            </a:r>
            <a:r>
              <a:rPr sz="2400" dirty="0">
                <a:latin typeface="Calibri"/>
                <a:cs typeface="Calibri"/>
              </a:rPr>
              <a:t>reporting</a:t>
            </a:r>
            <a:r>
              <a:rPr sz="2400" spc="-70" dirty="0">
                <a:latin typeface="Calibri"/>
                <a:cs typeface="Calibri"/>
              </a:rPr>
              <a:t> </a:t>
            </a:r>
            <a:r>
              <a:rPr sz="2400" spc="-25" dirty="0">
                <a:latin typeface="Calibri"/>
                <a:cs typeface="Calibri"/>
              </a:rPr>
              <a:t>two </a:t>
            </a:r>
            <a:r>
              <a:rPr sz="2400" spc="-10" dirty="0">
                <a:latin typeface="Calibri"/>
                <a:cs typeface="Calibri"/>
              </a:rPr>
              <a:t>different</a:t>
            </a:r>
            <a:r>
              <a:rPr sz="2400" spc="-65" dirty="0">
                <a:latin typeface="Calibri"/>
                <a:cs typeface="Calibri"/>
              </a:rPr>
              <a:t> </a:t>
            </a:r>
            <a:r>
              <a:rPr sz="2400" spc="-10" dirty="0">
                <a:latin typeface="Calibri"/>
                <a:cs typeface="Calibri"/>
              </a:rPr>
              <a:t>transactions</a:t>
            </a:r>
            <a:endParaRPr sz="2400" dirty="0">
              <a:latin typeface="Calibri"/>
              <a:cs typeface="Calibri"/>
            </a:endParaRPr>
          </a:p>
        </p:txBody>
      </p:sp>
    </p:spTree>
    <p:custDataLst>
      <p:tags r:id="rId1"/>
    </p:custDataLst>
    <p:extLst>
      <p:ext uri="{BB962C8B-B14F-4D97-AF65-F5344CB8AC3E}">
        <p14:creationId xmlns:p14="http://schemas.microsoft.com/office/powerpoint/2010/main" val="409975963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3"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1" name="组合 10"/>
          <p:cNvGrpSpPr/>
          <p:nvPr/>
        </p:nvGrpSpPr>
        <p:grpSpPr>
          <a:xfrm>
            <a:off x="0" y="127651"/>
            <a:ext cx="281652" cy="663919"/>
            <a:chOff x="0" y="127651"/>
            <a:chExt cx="281652" cy="663919"/>
          </a:xfrm>
        </p:grpSpPr>
        <p:sp>
          <p:nvSpPr>
            <p:cNvPr id="12" name="任意多边形: 形状 11"/>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21" name="任意多边形: 形状 20"/>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2" name="文本框 14"/>
          <p:cNvSpPr txBox="1"/>
          <p:nvPr/>
        </p:nvSpPr>
        <p:spPr>
          <a:xfrm>
            <a:off x="473075" y="198120"/>
            <a:ext cx="2905125"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000000"/>
                </a:solidFill>
                <a:latin typeface="微软雅黑" panose="020B0503020204020204" charset="-122"/>
                <a:ea typeface="微软雅黑" panose="020B0503020204020204" charset="-122"/>
                <a:cs typeface="+mn-ea"/>
                <a:sym typeface="+mn-lt"/>
              </a:rPr>
              <a:t>问题引入</a:t>
            </a:r>
          </a:p>
        </p:txBody>
      </p:sp>
      <p:sp>
        <p:nvSpPr>
          <p:cNvPr id="2" name="object 3">
            <a:extLst>
              <a:ext uri="{FF2B5EF4-FFF2-40B4-BE49-F238E27FC236}">
                <a16:creationId xmlns:a16="http://schemas.microsoft.com/office/drawing/2014/main" id="{D35C56D6-C397-821B-A015-CCF3BCC0C0F6}"/>
              </a:ext>
            </a:extLst>
          </p:cNvPr>
          <p:cNvSpPr txBox="1"/>
          <p:nvPr/>
        </p:nvSpPr>
        <p:spPr>
          <a:xfrm>
            <a:off x="916939" y="1485646"/>
            <a:ext cx="9587230" cy="4726294"/>
          </a:xfrm>
          <a:prstGeom prst="rect">
            <a:avLst/>
          </a:prstGeom>
        </p:spPr>
        <p:txBody>
          <a:bodyPr vert="horz" wrap="square" lIns="0" tIns="12065" rIns="0" bIns="0" rtlCol="0">
            <a:spAutoFit/>
          </a:bodyPr>
          <a:lstStyle/>
          <a:p>
            <a:pPr marL="241300" indent="-229235">
              <a:lnSpc>
                <a:spcPct val="100000"/>
              </a:lnSpc>
              <a:spcBef>
                <a:spcPts val="95"/>
              </a:spcBef>
              <a:buFont typeface="Arial"/>
              <a:buChar char="•"/>
              <a:tabLst>
                <a:tab pos="241935" algn="l"/>
              </a:tabLst>
            </a:pPr>
            <a:r>
              <a:rPr lang="zh-CN" altLang="en-US" sz="2800" spc="-10" dirty="0">
                <a:latin typeface="Calibri"/>
                <a:cs typeface="Calibri"/>
              </a:rPr>
              <a:t>你们有多少人听说过“区块链”</a:t>
            </a:r>
            <a:r>
              <a:rPr sz="2800" spc="-10" dirty="0">
                <a:latin typeface="Calibri"/>
                <a:cs typeface="Calibri"/>
              </a:rPr>
              <a:t>?</a:t>
            </a:r>
            <a:endParaRPr sz="2800" dirty="0">
              <a:latin typeface="Calibri"/>
              <a:cs typeface="Calibri"/>
            </a:endParaRPr>
          </a:p>
          <a:p>
            <a:pPr>
              <a:lnSpc>
                <a:spcPct val="100000"/>
              </a:lnSpc>
              <a:spcBef>
                <a:spcPts val="55"/>
              </a:spcBef>
              <a:buFont typeface="Arial"/>
              <a:buChar char="•"/>
            </a:pPr>
            <a:endParaRPr sz="3800" dirty="0">
              <a:latin typeface="Calibri"/>
              <a:cs typeface="Calibri"/>
            </a:endParaRPr>
          </a:p>
          <a:p>
            <a:pPr marL="241300" indent="-229235">
              <a:lnSpc>
                <a:spcPct val="100000"/>
              </a:lnSpc>
              <a:buFont typeface="Arial"/>
              <a:buChar char="•"/>
              <a:tabLst>
                <a:tab pos="241935" algn="l"/>
              </a:tabLst>
            </a:pPr>
            <a:r>
              <a:rPr lang="zh-CN" altLang="en-US" sz="2800" dirty="0">
                <a:latin typeface="Calibri"/>
                <a:cs typeface="Calibri"/>
              </a:rPr>
              <a:t>为什么钱可以代表价值，可以用来买东西</a:t>
            </a:r>
            <a:r>
              <a:rPr sz="2800" spc="-10" dirty="0">
                <a:latin typeface="Calibri"/>
                <a:cs typeface="Calibri"/>
              </a:rPr>
              <a:t>?</a:t>
            </a:r>
            <a:endParaRPr sz="2800" dirty="0">
              <a:latin typeface="Calibri"/>
              <a:cs typeface="Calibri"/>
            </a:endParaRPr>
          </a:p>
          <a:p>
            <a:pPr marL="241300" indent="-229235">
              <a:lnSpc>
                <a:spcPct val="100000"/>
              </a:lnSpc>
              <a:spcBef>
                <a:spcPts val="660"/>
              </a:spcBef>
              <a:buFont typeface="Arial"/>
              <a:buChar char="•"/>
              <a:tabLst>
                <a:tab pos="241935" algn="l"/>
              </a:tabLst>
            </a:pPr>
            <a:r>
              <a:rPr lang="zh-CN" altLang="en-US" sz="2800" dirty="0">
                <a:latin typeface="Calibri"/>
                <a:cs typeface="Calibri"/>
              </a:rPr>
              <a:t>一些原因</a:t>
            </a:r>
            <a:r>
              <a:rPr sz="2800" spc="-10" dirty="0">
                <a:latin typeface="Calibri"/>
                <a:cs typeface="Calibri"/>
              </a:rPr>
              <a:t>:</a:t>
            </a:r>
            <a:endParaRPr sz="2800" dirty="0">
              <a:latin typeface="Calibri"/>
              <a:cs typeface="Calibri"/>
            </a:endParaRPr>
          </a:p>
          <a:p>
            <a:pPr marL="698500" lvl="1" indent="-229235">
              <a:lnSpc>
                <a:spcPct val="100000"/>
              </a:lnSpc>
              <a:spcBef>
                <a:spcPts val="245"/>
              </a:spcBef>
              <a:buFont typeface="Arial"/>
              <a:buChar char="•"/>
              <a:tabLst>
                <a:tab pos="699135" algn="l"/>
              </a:tabLst>
            </a:pPr>
            <a:r>
              <a:rPr lang="zh-CN" altLang="en-US" sz="2400" dirty="0">
                <a:latin typeface="Calibri"/>
                <a:cs typeface="Calibri"/>
              </a:rPr>
              <a:t>政府</a:t>
            </a:r>
            <a:r>
              <a:rPr sz="2400" dirty="0">
                <a:latin typeface="Calibri"/>
                <a:cs typeface="Calibri"/>
              </a:rPr>
              <a:t>/</a:t>
            </a:r>
            <a:r>
              <a:rPr lang="zh-CN" altLang="en-US" sz="2400" dirty="0">
                <a:latin typeface="Calibri"/>
                <a:cs typeface="Calibri"/>
              </a:rPr>
              <a:t>银行</a:t>
            </a:r>
            <a:r>
              <a:rPr sz="2400" spc="-100" dirty="0">
                <a:latin typeface="Calibri"/>
                <a:cs typeface="Calibri"/>
              </a:rPr>
              <a:t> </a:t>
            </a:r>
            <a:r>
              <a:rPr lang="zh-CN" altLang="en-US" sz="2400" spc="-10" dirty="0">
                <a:latin typeface="Calibri"/>
                <a:cs typeface="Calibri"/>
              </a:rPr>
              <a:t>支持</a:t>
            </a:r>
            <a:endParaRPr sz="2400" dirty="0">
              <a:latin typeface="Calibri"/>
              <a:cs typeface="Calibri"/>
            </a:endParaRPr>
          </a:p>
          <a:p>
            <a:pPr marL="698500" lvl="1" indent="-229235">
              <a:lnSpc>
                <a:spcPct val="100000"/>
              </a:lnSpc>
              <a:spcBef>
                <a:spcPts val="219"/>
              </a:spcBef>
              <a:buFont typeface="Arial"/>
              <a:buChar char="•"/>
              <a:tabLst>
                <a:tab pos="699135" algn="l"/>
              </a:tabLst>
            </a:pPr>
            <a:r>
              <a:rPr lang="zh-CN" altLang="en-US" sz="2400" dirty="0">
                <a:latin typeface="Calibri"/>
                <a:cs typeface="Calibri"/>
              </a:rPr>
              <a:t>大众认可</a:t>
            </a:r>
            <a:endParaRPr lang="en-US" altLang="zh-CN" sz="2400" dirty="0">
              <a:latin typeface="Calibri"/>
              <a:cs typeface="Calibri"/>
            </a:endParaRPr>
          </a:p>
          <a:p>
            <a:pPr marL="698500" lvl="1" indent="-229235">
              <a:lnSpc>
                <a:spcPct val="100000"/>
              </a:lnSpc>
              <a:spcBef>
                <a:spcPts val="219"/>
              </a:spcBef>
              <a:buFont typeface="Arial"/>
              <a:buChar char="•"/>
              <a:tabLst>
                <a:tab pos="699135" algn="l"/>
              </a:tabLst>
            </a:pPr>
            <a:r>
              <a:rPr sz="2400" spc="-25" dirty="0">
                <a:latin typeface="Calibri"/>
                <a:cs typeface="Calibri"/>
              </a:rPr>
              <a:t>……</a:t>
            </a:r>
            <a:endParaRPr sz="2400" dirty="0">
              <a:latin typeface="Calibri"/>
              <a:cs typeface="Calibri"/>
            </a:endParaRPr>
          </a:p>
          <a:p>
            <a:pPr marL="241300" indent="-229235">
              <a:lnSpc>
                <a:spcPct val="100000"/>
              </a:lnSpc>
              <a:spcBef>
                <a:spcPts val="645"/>
              </a:spcBef>
              <a:buFont typeface="Arial"/>
              <a:buChar char="•"/>
              <a:tabLst>
                <a:tab pos="241935" algn="l"/>
              </a:tabLst>
            </a:pPr>
            <a:r>
              <a:rPr lang="zh-CN" altLang="en-US" sz="2400" dirty="0">
                <a:latin typeface="Calibri"/>
                <a:cs typeface="Calibri"/>
              </a:rPr>
              <a:t>都与</a:t>
            </a:r>
            <a:r>
              <a:rPr lang="zh-CN" altLang="en-US" sz="2800" spc="-10" dirty="0">
                <a:solidFill>
                  <a:srgbClr val="FF0000"/>
                </a:solidFill>
                <a:latin typeface="Calibri"/>
                <a:cs typeface="Calibri"/>
              </a:rPr>
              <a:t>信任</a:t>
            </a:r>
            <a:r>
              <a:rPr lang="zh-CN" altLang="en-US" sz="2400" dirty="0">
                <a:latin typeface="Calibri"/>
                <a:cs typeface="Calibri"/>
              </a:rPr>
              <a:t>有关</a:t>
            </a:r>
            <a:r>
              <a:rPr sz="2400" dirty="0">
                <a:latin typeface="Calibri"/>
                <a:cs typeface="Calibri"/>
              </a:rPr>
              <a:t>:</a:t>
            </a:r>
          </a:p>
          <a:p>
            <a:pPr marL="12700">
              <a:lnSpc>
                <a:spcPct val="100000"/>
              </a:lnSpc>
              <a:spcBef>
                <a:spcPts val="665"/>
              </a:spcBef>
            </a:pPr>
            <a:r>
              <a:rPr sz="2800" dirty="0">
                <a:latin typeface="Calibri"/>
                <a:cs typeface="Calibri"/>
              </a:rPr>
              <a:t>“</a:t>
            </a:r>
            <a:r>
              <a:rPr sz="2800" i="1" dirty="0">
                <a:latin typeface="Calibri"/>
                <a:cs typeface="Calibri"/>
              </a:rPr>
              <a:t>I</a:t>
            </a:r>
            <a:r>
              <a:rPr sz="2800" i="1" spc="-65" dirty="0">
                <a:latin typeface="Calibri"/>
                <a:cs typeface="Calibri"/>
              </a:rPr>
              <a:t> </a:t>
            </a:r>
            <a:r>
              <a:rPr sz="2800" i="1" dirty="0">
                <a:latin typeface="Calibri"/>
                <a:cs typeface="Calibri"/>
              </a:rPr>
              <a:t>can</a:t>
            </a:r>
            <a:r>
              <a:rPr sz="2800" i="1" spc="-60" dirty="0">
                <a:latin typeface="Calibri"/>
                <a:cs typeface="Calibri"/>
              </a:rPr>
              <a:t> </a:t>
            </a:r>
            <a:r>
              <a:rPr sz="2800" i="1" dirty="0">
                <a:latin typeface="Calibri"/>
                <a:cs typeface="Calibri"/>
              </a:rPr>
              <a:t>believe</a:t>
            </a:r>
            <a:r>
              <a:rPr sz="2800" i="1" spc="-35" dirty="0">
                <a:latin typeface="Calibri"/>
                <a:cs typeface="Calibri"/>
              </a:rPr>
              <a:t> </a:t>
            </a:r>
            <a:r>
              <a:rPr sz="2800" i="1" dirty="0">
                <a:latin typeface="Calibri"/>
                <a:cs typeface="Calibri"/>
              </a:rPr>
              <a:t>in</a:t>
            </a:r>
            <a:r>
              <a:rPr sz="2800" i="1" spc="-65" dirty="0">
                <a:latin typeface="Calibri"/>
                <a:cs typeface="Calibri"/>
              </a:rPr>
              <a:t> </a:t>
            </a:r>
            <a:r>
              <a:rPr sz="2800" i="1" dirty="0">
                <a:latin typeface="Calibri"/>
                <a:cs typeface="Calibri"/>
              </a:rPr>
              <a:t>what</a:t>
            </a:r>
            <a:r>
              <a:rPr sz="2800" i="1" spc="-65" dirty="0">
                <a:latin typeface="Calibri"/>
                <a:cs typeface="Calibri"/>
              </a:rPr>
              <a:t> </a:t>
            </a:r>
            <a:r>
              <a:rPr sz="2800" i="1" dirty="0">
                <a:latin typeface="Calibri"/>
                <a:cs typeface="Calibri"/>
              </a:rPr>
              <a:t>you</a:t>
            </a:r>
            <a:r>
              <a:rPr sz="2800" i="1" spc="-50" dirty="0">
                <a:latin typeface="Calibri"/>
                <a:cs typeface="Calibri"/>
              </a:rPr>
              <a:t> </a:t>
            </a:r>
            <a:r>
              <a:rPr sz="2800" i="1" dirty="0">
                <a:latin typeface="Calibri"/>
                <a:cs typeface="Calibri"/>
              </a:rPr>
              <a:t>have</a:t>
            </a:r>
            <a:r>
              <a:rPr sz="2800" i="1" spc="-55" dirty="0">
                <a:latin typeface="Calibri"/>
                <a:cs typeface="Calibri"/>
              </a:rPr>
              <a:t> </a:t>
            </a:r>
            <a:r>
              <a:rPr sz="2800" i="1" spc="-10" dirty="0">
                <a:latin typeface="Calibri"/>
                <a:cs typeface="Calibri"/>
              </a:rPr>
              <a:t>claimed</a:t>
            </a:r>
            <a:r>
              <a:rPr sz="2800" spc="-10" dirty="0">
                <a:latin typeface="Calibri"/>
                <a:cs typeface="Calibri"/>
              </a:rPr>
              <a:t>”</a:t>
            </a:r>
            <a:endParaRPr lang="en-US" sz="2800" spc="-10" dirty="0">
              <a:latin typeface="Calibri"/>
              <a:cs typeface="Calibri"/>
            </a:endParaRPr>
          </a:p>
          <a:p>
            <a:pPr marL="12700">
              <a:lnSpc>
                <a:spcPct val="100000"/>
              </a:lnSpc>
              <a:spcBef>
                <a:spcPts val="665"/>
              </a:spcBef>
            </a:pPr>
            <a:r>
              <a:rPr lang="zh-CN" altLang="en-US" sz="2800" i="1" spc="-10" dirty="0">
                <a:latin typeface="Calibri"/>
                <a:cs typeface="Calibri"/>
              </a:rPr>
              <a:t>“</a:t>
            </a:r>
            <a:r>
              <a:rPr lang="zh-CN" altLang="en-US" sz="2800" i="1" dirty="0">
                <a:latin typeface="Calibri"/>
                <a:cs typeface="Calibri"/>
              </a:rPr>
              <a:t>我可以相信你所宣称的”</a:t>
            </a:r>
            <a:endParaRPr sz="2800" i="1" dirty="0">
              <a:latin typeface="Calibri"/>
              <a:cs typeface="Calibri"/>
            </a:endParaRPr>
          </a:p>
        </p:txBody>
      </p:sp>
      <p:pic>
        <p:nvPicPr>
          <p:cNvPr id="5" name="object 4">
            <a:extLst>
              <a:ext uri="{FF2B5EF4-FFF2-40B4-BE49-F238E27FC236}">
                <a16:creationId xmlns:a16="http://schemas.microsoft.com/office/drawing/2014/main" id="{274213E8-3F99-78C4-E266-9C3B836EF4A8}"/>
              </a:ext>
            </a:extLst>
          </p:cNvPr>
          <p:cNvPicPr/>
          <p:nvPr/>
        </p:nvPicPr>
        <p:blipFill>
          <a:blip r:embed="rId8" cstate="print"/>
          <a:stretch>
            <a:fillRect/>
          </a:stretch>
        </p:blipFill>
        <p:spPr>
          <a:xfrm>
            <a:off x="7203947" y="3168395"/>
            <a:ext cx="4661915" cy="2439923"/>
          </a:xfrm>
          <a:prstGeom prst="rect">
            <a:avLst/>
          </a:prstGeom>
        </p:spPr>
      </p:pic>
    </p:spTree>
    <p:custDataLst>
      <p:tags r:id="rId1"/>
    </p:custDataLst>
    <p:extLst>
      <p:ext uri="{BB962C8B-B14F-4D97-AF65-F5344CB8AC3E}">
        <p14:creationId xmlns:p14="http://schemas.microsoft.com/office/powerpoint/2010/main" val="2379891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6" name="组合 15"/>
          <p:cNvGrpSpPr/>
          <p:nvPr/>
        </p:nvGrpSpPr>
        <p:grpSpPr>
          <a:xfrm>
            <a:off x="0" y="127651"/>
            <a:ext cx="281652" cy="663919"/>
            <a:chOff x="0" y="127651"/>
            <a:chExt cx="281652" cy="663919"/>
          </a:xfrm>
        </p:grpSpPr>
        <p:sp>
          <p:nvSpPr>
            <p:cNvPr id="17" name="任意多边形: 形状 16"/>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19" name="文本框 14"/>
          <p:cNvSpPr txBox="1"/>
          <p:nvPr/>
        </p:nvSpPr>
        <p:spPr>
          <a:xfrm>
            <a:off x="473075" y="198120"/>
            <a:ext cx="8020685" cy="52322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000000"/>
                </a:solidFill>
                <a:latin typeface="微软雅黑" panose="020B0503020204020204" charset="-122"/>
                <a:ea typeface="微软雅黑" panose="020B0503020204020204" charset="-122"/>
                <a:cs typeface="+mn-ea"/>
                <a:sym typeface="+mn-lt"/>
              </a:rPr>
              <a:t>共识算法（</a:t>
            </a:r>
            <a:r>
              <a:rPr lang="en-US" altLang="zh-CN" sz="2800" b="1" dirty="0">
                <a:solidFill>
                  <a:srgbClr val="000000"/>
                </a:solidFill>
                <a:latin typeface="微软雅黑" panose="020B0503020204020204" charset="-122"/>
                <a:ea typeface="微软雅黑" panose="020B0503020204020204" charset="-122"/>
                <a:cs typeface="+mn-ea"/>
                <a:sym typeface="+mn-lt"/>
              </a:rPr>
              <a:t>From Local to Network</a:t>
            </a:r>
            <a:r>
              <a:rPr lang="zh-CN" altLang="en-US" sz="2800" b="1" dirty="0">
                <a:solidFill>
                  <a:srgbClr val="000000"/>
                </a:solidFill>
                <a:latin typeface="微软雅黑" panose="020B0503020204020204" charset="-122"/>
                <a:ea typeface="微软雅黑" panose="020B0503020204020204" charset="-122"/>
                <a:cs typeface="+mn-ea"/>
                <a:sym typeface="+mn-lt"/>
              </a:rPr>
              <a:t>）</a:t>
            </a:r>
          </a:p>
        </p:txBody>
      </p:sp>
      <p:sp>
        <p:nvSpPr>
          <p:cNvPr id="24" name="文本框 23"/>
          <p:cNvSpPr txBox="1"/>
          <p:nvPr/>
        </p:nvSpPr>
        <p:spPr>
          <a:xfrm>
            <a:off x="625475" y="1094105"/>
            <a:ext cx="6996430" cy="2685415"/>
          </a:xfrm>
          <a:prstGeom prst="rect">
            <a:avLst/>
          </a:prstGeom>
          <a:noFill/>
          <a:ln w="9525">
            <a:noFill/>
          </a:ln>
        </p:spPr>
        <p:txBody>
          <a:bodyPr wrap="square">
            <a:noAutofit/>
          </a:bodyPr>
          <a:lstStyle/>
          <a:p>
            <a:pPr indent="0" fontAlgn="auto">
              <a:lnSpc>
                <a:spcPct val="130000"/>
              </a:lnSpc>
              <a:spcBef>
                <a:spcPts val="0"/>
              </a:spcBef>
              <a:spcAft>
                <a:spcPts val="1200"/>
              </a:spcAft>
              <a:buClrTx/>
              <a:buSzTx/>
              <a:buFont typeface="Wingdings" panose="05000000000000000000" charset="0"/>
            </a:pPr>
            <a:r>
              <a:rPr sz="2000" b="1">
                <a:latin typeface="微软雅黑" panose="020B0503020204020204" charset="-122"/>
                <a:ea typeface="微软雅黑" panose="020B0503020204020204" charset="-122"/>
                <a:cs typeface="微软雅黑" panose="020B0503020204020204" charset="-122"/>
                <a:sym typeface="+mn-ea"/>
              </a:rPr>
              <a:t>共识算法</a:t>
            </a:r>
            <a:r>
              <a:rPr lang="en-US" sz="2000" b="1">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区块链的核心技术之一</a:t>
            </a:r>
          </a:p>
          <a:p>
            <a:pPr marL="800100" lvl="1" indent="-342900">
              <a:lnSpc>
                <a:spcPct val="130000"/>
              </a:lnSpc>
              <a:spcBef>
                <a:spcPts val="0"/>
              </a:spcBef>
              <a:spcAft>
                <a:spcPts val="1200"/>
              </a:spcAft>
              <a:buClrTx/>
              <a:buSzTx/>
              <a:buFont typeface="Wingdings" panose="05000000000000000000" charset="0"/>
              <a:buChar char="l"/>
            </a:pPr>
            <a:r>
              <a:rPr sz="2000">
                <a:latin typeface="微软雅黑" panose="020B0503020204020204" charset="-122"/>
                <a:ea typeface="微软雅黑" panose="020B0503020204020204" charset="-122"/>
                <a:cs typeface="微软雅黑" panose="020B0503020204020204" charset="-122"/>
                <a:sym typeface="+mn-ea"/>
              </a:rPr>
              <a:t>区块链各节点达成一致性最为重要的底层技术</a:t>
            </a:r>
          </a:p>
          <a:p>
            <a:pPr marL="800100" lvl="1" indent="-342900">
              <a:lnSpc>
                <a:spcPct val="130000"/>
              </a:lnSpc>
              <a:spcBef>
                <a:spcPts val="0"/>
              </a:spcBef>
              <a:spcAft>
                <a:spcPts val="1200"/>
              </a:spcAft>
              <a:buClrTx/>
              <a:buSzTx/>
              <a:buFont typeface="Wingdings" panose="05000000000000000000" charset="0"/>
              <a:buChar char="l"/>
            </a:pPr>
            <a:r>
              <a:rPr sz="2000">
                <a:latin typeface="微软雅黑" panose="020B0503020204020204" charset="-122"/>
                <a:ea typeface="微软雅黑" panose="020B0503020204020204" charset="-122"/>
                <a:cs typeface="微软雅黑" panose="020B0503020204020204" charset="-122"/>
                <a:sym typeface="+mn-ea"/>
              </a:rPr>
              <a:t>解决区块链吞吐量太小、通信存在延迟等一系列问题</a:t>
            </a:r>
          </a:p>
          <a:p>
            <a:pPr marL="800100" lvl="1" indent="-342900">
              <a:lnSpc>
                <a:spcPct val="130000"/>
              </a:lnSpc>
              <a:spcBef>
                <a:spcPts val="0"/>
              </a:spcBef>
              <a:spcAft>
                <a:spcPts val="1200"/>
              </a:spcAft>
              <a:buClrTx/>
              <a:buSzTx/>
              <a:buFont typeface="Wingdings" panose="05000000000000000000" charset="0"/>
              <a:buChar char="l"/>
            </a:pPr>
            <a:r>
              <a:rPr sz="2000">
                <a:latin typeface="微软雅黑" panose="020B0503020204020204" charset="-122"/>
                <a:ea typeface="微软雅黑" panose="020B0503020204020204" charset="-122"/>
                <a:cs typeface="微软雅黑" panose="020B0503020204020204" charset="-122"/>
                <a:sym typeface="+mn-ea"/>
              </a:rPr>
              <a:t>区块链安全运行的重要保证</a:t>
            </a:r>
          </a:p>
          <a:p>
            <a:pPr indent="457200">
              <a:lnSpc>
                <a:spcPct val="140000"/>
              </a:lnSpc>
              <a:spcBef>
                <a:spcPts val="0"/>
              </a:spcBef>
              <a:spcAft>
                <a:spcPts val="1200"/>
              </a:spcAft>
              <a:buClrTx/>
              <a:buSzTx/>
              <a:buFont typeface="Wingdings" panose="05000000000000000000" charset="0"/>
            </a:pPr>
            <a:endParaRPr sz="2000">
              <a:latin typeface="微软雅黑" panose="020B0503020204020204" charset="-122"/>
              <a:ea typeface="微软雅黑" panose="020B0503020204020204" charset="-122"/>
              <a:cs typeface="微软雅黑" panose="020B0503020204020204" charset="-122"/>
            </a:endParaRPr>
          </a:p>
        </p:txBody>
      </p:sp>
      <p:grpSp>
        <p:nvGrpSpPr>
          <p:cNvPr id="26" name="组合 25"/>
          <p:cNvGrpSpPr/>
          <p:nvPr/>
        </p:nvGrpSpPr>
        <p:grpSpPr>
          <a:xfrm>
            <a:off x="7684135" y="791845"/>
            <a:ext cx="4380865" cy="2668270"/>
            <a:chOff x="1545" y="6540"/>
            <a:chExt cx="6899" cy="4202"/>
          </a:xfrm>
        </p:grpSpPr>
        <p:pic>
          <p:nvPicPr>
            <p:cNvPr id="9" name="图片 1"/>
            <p:cNvPicPr>
              <a:picLocks noChangeAspect="1"/>
            </p:cNvPicPr>
            <p:nvPr>
              <p:custDataLst>
                <p:tags r:id="rId3"/>
              </p:custDataLst>
            </p:nvPr>
          </p:nvPicPr>
          <p:blipFill>
            <a:blip r:embed="rId7"/>
            <a:srcRect b="10563"/>
            <a:stretch>
              <a:fillRect/>
            </a:stretch>
          </p:blipFill>
          <p:spPr>
            <a:xfrm>
              <a:off x="1545" y="6540"/>
              <a:ext cx="6899" cy="3463"/>
            </a:xfrm>
            <a:prstGeom prst="rect">
              <a:avLst/>
            </a:prstGeom>
            <a:noFill/>
            <a:ln>
              <a:noFill/>
            </a:ln>
          </p:spPr>
        </p:pic>
        <p:sp>
          <p:nvSpPr>
            <p:cNvPr id="25" name="文本框 24"/>
            <p:cNvSpPr txBox="1"/>
            <p:nvPr/>
          </p:nvSpPr>
          <p:spPr>
            <a:xfrm>
              <a:off x="2820" y="10162"/>
              <a:ext cx="4350" cy="580"/>
            </a:xfrm>
            <a:prstGeom prst="rect">
              <a:avLst/>
            </a:prstGeom>
            <a:noFill/>
          </p:spPr>
          <p:txBody>
            <a:bodyPr wrap="square" rtlCol="0">
              <a:spAutoFit/>
            </a:bodyPr>
            <a:lstStyle/>
            <a:p>
              <a:r>
                <a:rPr lang="zh-CN" altLang="en-US"/>
                <a:t>区块链共识过程基础模型</a:t>
              </a:r>
            </a:p>
          </p:txBody>
        </p:sp>
      </p:grpSp>
      <p:sp>
        <p:nvSpPr>
          <p:cNvPr id="27" name="文本框 26"/>
          <p:cNvSpPr txBox="1"/>
          <p:nvPr/>
        </p:nvSpPr>
        <p:spPr>
          <a:xfrm>
            <a:off x="625475" y="4236720"/>
            <a:ext cx="6761480" cy="2153285"/>
          </a:xfrm>
          <a:prstGeom prst="rect">
            <a:avLst/>
          </a:prstGeom>
          <a:noFill/>
          <a:ln w="9525">
            <a:noFill/>
          </a:ln>
        </p:spPr>
        <p:txBody>
          <a:bodyPr wrap="square">
            <a:spAutoFit/>
          </a:bodyPr>
          <a:lstStyle/>
          <a:p>
            <a:pPr indent="0">
              <a:lnSpc>
                <a:spcPct val="130000"/>
              </a:lnSpc>
              <a:spcBef>
                <a:spcPts val="0"/>
              </a:spcBef>
              <a:spcAft>
                <a:spcPts val="1200"/>
              </a:spcAft>
              <a:buClrTx/>
              <a:buSzTx/>
              <a:buFont typeface="Arial" panose="020B0604020202020204" pitchFamily="34" charset="0"/>
              <a:buNone/>
            </a:pPr>
            <a:r>
              <a:rPr lang="zh-CN" sz="2000" b="1">
                <a:latin typeface="微软雅黑" panose="020B0503020204020204" charset="-122"/>
                <a:ea typeface="微软雅黑" panose="020B0503020204020204" charset="-122"/>
                <a:cs typeface="微软雅黑" panose="020B0503020204020204" charset="-122"/>
              </a:rPr>
              <a:t>共识算法分类</a:t>
            </a:r>
            <a:r>
              <a:rPr lang="en-US" altLang="zh-CN" sz="2000" b="1">
                <a:latin typeface="微软雅黑" panose="020B0503020204020204" charset="-122"/>
                <a:ea typeface="微软雅黑" panose="020B0503020204020204" charset="-122"/>
                <a:cs typeface="微软雅黑" panose="020B0503020204020204" charset="-122"/>
              </a:rPr>
              <a:t>——</a:t>
            </a:r>
            <a:r>
              <a:rPr sz="2000" b="0">
                <a:latin typeface="微软雅黑" panose="020B0503020204020204" charset="-122"/>
                <a:ea typeface="微软雅黑" panose="020B0503020204020204" charset="-122"/>
                <a:cs typeface="微软雅黑" panose="020B0503020204020204" charset="-122"/>
              </a:rPr>
              <a:t>从服务对象节点种类出发</a:t>
            </a:r>
          </a:p>
          <a:p>
            <a:pPr marL="800100" lvl="1" indent="-342900">
              <a:lnSpc>
                <a:spcPct val="130000"/>
              </a:lnSpc>
              <a:spcBef>
                <a:spcPts val="0"/>
              </a:spcBef>
              <a:spcAft>
                <a:spcPts val="1200"/>
              </a:spcAft>
              <a:buClrTx/>
              <a:buSzTx/>
              <a:buFont typeface="Wingdings" panose="05000000000000000000" charset="0"/>
              <a:buChar char="Ø"/>
            </a:pPr>
            <a:r>
              <a:rPr sz="2000" b="0">
                <a:latin typeface="微软雅黑" panose="020B0503020204020204" charset="-122"/>
                <a:ea typeface="微软雅黑" panose="020B0503020204020204" charset="-122"/>
                <a:cs typeface="微软雅黑" panose="020B0503020204020204" charset="-122"/>
              </a:rPr>
              <a:t>公有链</a:t>
            </a:r>
            <a:r>
              <a:rPr lang="zh-CN" sz="2000" b="0">
                <a:latin typeface="微软雅黑" panose="020B0503020204020204" charset="-122"/>
                <a:ea typeface="微软雅黑" panose="020B0503020204020204" charset="-122"/>
                <a:cs typeface="微软雅黑" panose="020B0503020204020204" charset="-122"/>
              </a:rPr>
              <a:t>：PoW，PoS，DPoS，</a:t>
            </a:r>
            <a:r>
              <a:rPr lang="en-US" altLang="zh-CN" sz="2000" b="0">
                <a:latin typeface="微软雅黑" panose="020B0503020204020204" charset="-122"/>
                <a:ea typeface="微软雅黑" panose="020B0503020204020204" charset="-122"/>
                <a:cs typeface="微软雅黑" panose="020B0503020204020204" charset="-122"/>
              </a:rPr>
              <a:t>etc.</a:t>
            </a:r>
            <a:endParaRPr lang="zh-CN" sz="2000" b="0">
              <a:latin typeface="微软雅黑" panose="020B0503020204020204" charset="-122"/>
              <a:ea typeface="微软雅黑" panose="020B0503020204020204" charset="-122"/>
              <a:cs typeface="微软雅黑" panose="020B0503020204020204" charset="-122"/>
            </a:endParaRPr>
          </a:p>
          <a:p>
            <a:pPr marL="800100" lvl="1" indent="-342900">
              <a:lnSpc>
                <a:spcPct val="130000"/>
              </a:lnSpc>
              <a:spcBef>
                <a:spcPts val="0"/>
              </a:spcBef>
              <a:spcAft>
                <a:spcPts val="1200"/>
              </a:spcAft>
              <a:buClrTx/>
              <a:buSzTx/>
              <a:buFont typeface="Wingdings" panose="05000000000000000000" charset="0"/>
              <a:buChar char="Ø"/>
            </a:pPr>
            <a:r>
              <a:rPr lang="zh-CN" sz="2000" b="0">
                <a:latin typeface="微软雅黑" panose="020B0503020204020204" charset="-122"/>
                <a:ea typeface="微软雅黑" panose="020B0503020204020204" charset="-122"/>
                <a:cs typeface="微软雅黑" panose="020B0503020204020204" charset="-122"/>
              </a:rPr>
              <a:t>联盟链：PBFT，SBFT，T-PBFT，MBFT，</a:t>
            </a:r>
            <a:r>
              <a:rPr lang="en-US" altLang="zh-CN" sz="2000" b="0">
                <a:latin typeface="微软雅黑" panose="020B0503020204020204" charset="-122"/>
                <a:ea typeface="微软雅黑" panose="020B0503020204020204" charset="-122"/>
                <a:cs typeface="微软雅黑" panose="020B0503020204020204" charset="-122"/>
              </a:rPr>
              <a:t>etc.</a:t>
            </a:r>
            <a:endParaRPr lang="zh-CN" sz="2000" b="0">
              <a:latin typeface="微软雅黑" panose="020B0503020204020204" charset="-122"/>
              <a:ea typeface="微软雅黑" panose="020B0503020204020204" charset="-122"/>
              <a:cs typeface="微软雅黑" panose="020B0503020204020204" charset="-122"/>
            </a:endParaRPr>
          </a:p>
          <a:p>
            <a:pPr marL="800100" lvl="1" indent="-342900">
              <a:lnSpc>
                <a:spcPct val="130000"/>
              </a:lnSpc>
              <a:spcBef>
                <a:spcPts val="0"/>
              </a:spcBef>
              <a:spcAft>
                <a:spcPts val="1200"/>
              </a:spcAft>
              <a:buClrTx/>
              <a:buSzTx/>
              <a:buFont typeface="Wingdings" panose="05000000000000000000" charset="0"/>
              <a:buChar char="Ø"/>
            </a:pPr>
            <a:r>
              <a:rPr lang="zh-CN" sz="2000" b="0">
                <a:latin typeface="微软雅黑" panose="020B0503020204020204" charset="-122"/>
                <a:ea typeface="微软雅黑" panose="020B0503020204020204" charset="-122"/>
                <a:cs typeface="微软雅黑" panose="020B0503020204020204" charset="-122"/>
              </a:rPr>
              <a:t>私有链：Paxos，Raft，</a:t>
            </a:r>
            <a:r>
              <a:rPr lang="en-US" altLang="zh-CN" sz="2000" b="0">
                <a:latin typeface="微软雅黑" panose="020B0503020204020204" charset="-122"/>
                <a:ea typeface="微软雅黑" panose="020B0503020204020204" charset="-122"/>
                <a:cs typeface="微软雅黑" panose="020B0503020204020204" charset="-122"/>
              </a:rPr>
              <a:t>etc.</a:t>
            </a:r>
          </a:p>
        </p:txBody>
      </p:sp>
      <p:sp>
        <p:nvSpPr>
          <p:cNvPr id="28" name="文本框 27"/>
          <p:cNvSpPr txBox="1"/>
          <p:nvPr/>
        </p:nvSpPr>
        <p:spPr>
          <a:xfrm>
            <a:off x="625475" y="3561080"/>
            <a:ext cx="6096000" cy="398780"/>
          </a:xfrm>
          <a:prstGeom prst="rect">
            <a:avLst/>
          </a:prstGeom>
          <a:noFill/>
        </p:spPr>
        <p:txBody>
          <a:bodyPr wrap="square" rtlCol="0" anchor="t">
            <a:spAutoFit/>
          </a:bodyPr>
          <a:lstStyle/>
          <a:p>
            <a:r>
              <a:rPr lang="zh-CN" sz="2000" b="1">
                <a:latin typeface="微软雅黑" panose="020B0503020204020204" charset="-122"/>
                <a:ea typeface="微软雅黑" panose="020B0503020204020204" charset="-122"/>
                <a:cs typeface="微软雅黑" panose="020B0503020204020204" charset="-122"/>
                <a:sym typeface="+mn-ea"/>
              </a:rPr>
              <a:t>难题：</a:t>
            </a:r>
            <a:r>
              <a:rPr sz="2000">
                <a:latin typeface="微软雅黑" panose="020B0503020204020204" charset="-122"/>
                <a:ea typeface="微软雅黑" panose="020B0503020204020204" charset="-122"/>
                <a:cs typeface="微软雅黑" panose="020B0503020204020204" charset="-122"/>
                <a:sym typeface="+mn-ea"/>
              </a:rPr>
              <a:t>在不同应用场景下选择合适的共识算法</a:t>
            </a:r>
            <a:endParaRPr lang="zh-CN" altLang="en-US" sz="2000">
              <a:latin typeface="微软雅黑" panose="020B0503020204020204" charset="-122"/>
              <a:ea typeface="微软雅黑" panose="020B0503020204020204" charset="-122"/>
              <a:cs typeface="微软雅黑" panose="020B0503020204020204" charset="-122"/>
              <a:sym typeface="+mn-ea"/>
            </a:endParaRPr>
          </a:p>
        </p:txBody>
      </p:sp>
      <p:pic>
        <p:nvPicPr>
          <p:cNvPr id="30" name="图片 29"/>
          <p:cNvPicPr/>
          <p:nvPr/>
        </p:nvPicPr>
        <p:blipFill>
          <a:blip r:embed="rId8"/>
          <a:srcRect l="2422" r="1984" b="8114"/>
          <a:stretch>
            <a:fillRect/>
          </a:stretch>
        </p:blipFill>
        <p:spPr>
          <a:xfrm>
            <a:off x="7621270" y="3429000"/>
            <a:ext cx="4444365" cy="3018155"/>
          </a:xfrm>
          <a:prstGeom prst="rect">
            <a:avLst/>
          </a:prstGeom>
          <a:noFill/>
          <a:ln w="9525">
            <a:noFill/>
          </a:ln>
        </p:spPr>
      </p:pic>
      <p:sp>
        <p:nvSpPr>
          <p:cNvPr id="31" name="文本框 30"/>
          <p:cNvSpPr txBox="1"/>
          <p:nvPr/>
        </p:nvSpPr>
        <p:spPr>
          <a:xfrm>
            <a:off x="8598535" y="6416040"/>
            <a:ext cx="2762250" cy="368300"/>
          </a:xfrm>
          <a:prstGeom prst="rect">
            <a:avLst/>
          </a:prstGeom>
          <a:noFill/>
        </p:spPr>
        <p:txBody>
          <a:bodyPr wrap="square" rtlCol="0">
            <a:spAutoFit/>
          </a:bodyPr>
          <a:lstStyle/>
          <a:p>
            <a:r>
              <a:rPr lang="zh-CN" altLang="en-US"/>
              <a:t>区块链共识算法历史演进</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par>
                                <p:cTn id="8" presetID="14" presetClass="entr" presetSubtype="1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randombar(horizontal)">
                                      <p:cBhvr>
                                        <p:cTn id="10" dur="500"/>
                                        <p:tgtEl>
                                          <p:spTgt spid="2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randombar(horizontal)">
                                      <p:cBhvr>
                                        <p:cTn id="13" dur="500"/>
                                        <p:tgtEl>
                                          <p:spTgt spid="2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randombar(horizontal)">
                                      <p:cBhvr>
                                        <p:cTn id="16" dur="500"/>
                                        <p:tgtEl>
                                          <p:spTgt spid="28"/>
                                        </p:tgtEl>
                                      </p:cBhvr>
                                    </p:animEffect>
                                  </p:childTnLst>
                                </p:cTn>
                              </p:par>
                              <p:par>
                                <p:cTn id="17" presetID="14" presetClass="entr" presetSubtype="1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randombar(horizontal)">
                                      <p:cBhvr>
                                        <p:cTn id="19" dur="500"/>
                                        <p:tgtEl>
                                          <p:spTgt spid="30"/>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7" grpId="0"/>
      <p:bldP spid="27" grpId="1"/>
      <p:bldP spid="28" grpId="0"/>
      <p:bldP spid="28" grpId="1"/>
      <p:bldP spid="31" grpId="0"/>
      <p:bldP spid="31" grpId="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6" name="组合 15"/>
          <p:cNvGrpSpPr/>
          <p:nvPr/>
        </p:nvGrpSpPr>
        <p:grpSpPr>
          <a:xfrm>
            <a:off x="0" y="127651"/>
            <a:ext cx="281652" cy="663919"/>
            <a:chOff x="0" y="127651"/>
            <a:chExt cx="281652" cy="663919"/>
          </a:xfrm>
        </p:grpSpPr>
        <p:sp>
          <p:nvSpPr>
            <p:cNvPr id="17" name="任意多边形: 形状 16"/>
            <p:cNvSpPr/>
            <p:nvPr>
              <p:custDataLst>
                <p:tags r:id="rId3"/>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4"/>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19" name="文本框 14"/>
          <p:cNvSpPr txBox="1"/>
          <p:nvPr/>
        </p:nvSpPr>
        <p:spPr>
          <a:xfrm>
            <a:off x="473075" y="198120"/>
            <a:ext cx="274955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公有链共识算法</a:t>
            </a:r>
          </a:p>
        </p:txBody>
      </p:sp>
      <p:sp>
        <p:nvSpPr>
          <p:cNvPr id="8" name="文本框 7"/>
          <p:cNvSpPr txBox="1"/>
          <p:nvPr/>
        </p:nvSpPr>
        <p:spPr>
          <a:xfrm>
            <a:off x="625475" y="1862455"/>
            <a:ext cx="6096000" cy="429895"/>
          </a:xfrm>
          <a:prstGeom prst="rect">
            <a:avLst/>
          </a:prstGeom>
          <a:noFill/>
        </p:spPr>
        <p:txBody>
          <a:bodyPr wrap="square" rtlCol="0" anchor="t">
            <a:spAutoFit/>
          </a:bodyPr>
          <a:lstStyle/>
          <a:p>
            <a:r>
              <a:rPr lang="en-US" altLang="zh-CN" sz="2200" b="1" dirty="0">
                <a:solidFill>
                  <a:srgbClr val="000000"/>
                </a:solidFill>
                <a:latin typeface="微软雅黑" panose="020B0503020204020204" charset="-122"/>
                <a:ea typeface="微软雅黑" panose="020B0503020204020204" charset="-122"/>
                <a:cs typeface="+mn-ea"/>
                <a:sym typeface="+mn-lt"/>
              </a:rPr>
              <a:t>1. PoW</a:t>
            </a:r>
            <a:r>
              <a:rPr lang="zh-CN" altLang="en-US" sz="2200" b="1" dirty="0">
                <a:solidFill>
                  <a:srgbClr val="000000"/>
                </a:solidFill>
                <a:latin typeface="微软雅黑" panose="020B0503020204020204" charset="-122"/>
                <a:ea typeface="微软雅黑" panose="020B0503020204020204" charset="-122"/>
                <a:cs typeface="+mn-ea"/>
                <a:sym typeface="+mn-lt"/>
              </a:rPr>
              <a:t>(Proof Of Work)</a:t>
            </a:r>
          </a:p>
        </p:txBody>
      </p:sp>
      <p:sp>
        <p:nvSpPr>
          <p:cNvPr id="2" name="文本框 1"/>
          <p:cNvSpPr txBox="1"/>
          <p:nvPr/>
        </p:nvSpPr>
        <p:spPr>
          <a:xfrm>
            <a:off x="625475" y="1019810"/>
            <a:ext cx="11169650" cy="460375"/>
          </a:xfrm>
          <a:prstGeom prst="rect">
            <a:avLst/>
          </a:prstGeom>
          <a:noFill/>
        </p:spPr>
        <p:txBody>
          <a:bodyPr wrap="square" rtlCol="0" anchor="t">
            <a:spAutoFit/>
          </a:bodyPr>
          <a:lstStyle/>
          <a:p>
            <a:r>
              <a:rPr lang="zh-CN" sz="2400" b="1">
                <a:latin typeface="微软雅黑" panose="020B0503020204020204" charset="-122"/>
                <a:ea typeface="微软雅黑" panose="020B0503020204020204" charset="-122"/>
                <a:cs typeface="微软雅黑" panose="020B0503020204020204" charset="-122"/>
                <a:sym typeface="+mn-ea"/>
              </a:rPr>
              <a:t>公有链：</a:t>
            </a:r>
            <a:r>
              <a:rPr sz="2000">
                <a:latin typeface="微软雅黑" panose="020B0503020204020204" charset="-122"/>
                <a:ea typeface="微软雅黑" panose="020B0503020204020204" charset="-122"/>
                <a:cs typeface="微软雅黑" panose="020B0503020204020204" charset="-122"/>
                <a:sym typeface="+mn-ea"/>
              </a:rPr>
              <a:t>所有节点自由进出</a:t>
            </a:r>
            <a:r>
              <a:rPr lang="zh-CN" sz="2000">
                <a:latin typeface="微软雅黑" panose="020B0503020204020204" charset="-122"/>
                <a:ea typeface="微软雅黑" panose="020B0503020204020204" charset="-122"/>
                <a:cs typeface="微软雅黑" panose="020B0503020204020204" charset="-122"/>
                <a:sym typeface="+mn-ea"/>
              </a:rPr>
              <a:t>，且</a:t>
            </a:r>
            <a:r>
              <a:rPr sz="2000">
                <a:latin typeface="微软雅黑" panose="020B0503020204020204" charset="-122"/>
                <a:ea typeface="微软雅黑" panose="020B0503020204020204" charset="-122"/>
                <a:cs typeface="微软雅黑" panose="020B0503020204020204" charset="-122"/>
                <a:sym typeface="+mn-ea"/>
              </a:rPr>
              <a:t>都可打包交易参与共识</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无需有关节点允许</a:t>
            </a:r>
            <a:r>
              <a:rPr lang="zh-CN" sz="2000">
                <a:latin typeface="微软雅黑" panose="020B0503020204020204" charset="-122"/>
                <a:ea typeface="微软雅黑" panose="020B0503020204020204" charset="-122"/>
                <a:cs typeface="微软雅黑" panose="020B0503020204020204" charset="-122"/>
                <a:sym typeface="+mn-ea"/>
              </a:rPr>
              <a:t>，没有任何集中组织。</a:t>
            </a:r>
          </a:p>
        </p:txBody>
      </p:sp>
      <p:sp>
        <p:nvSpPr>
          <p:cNvPr id="3" name="文本框 2"/>
          <p:cNvSpPr txBox="1"/>
          <p:nvPr/>
        </p:nvSpPr>
        <p:spPr>
          <a:xfrm>
            <a:off x="752475" y="2384425"/>
            <a:ext cx="10339705" cy="1198880"/>
          </a:xfrm>
          <a:prstGeom prst="rect">
            <a:avLst/>
          </a:prstGeom>
          <a:noFill/>
        </p:spPr>
        <p:txBody>
          <a:bodyPr wrap="square" rtlCol="0" anchor="t">
            <a:spAutoFit/>
          </a:bodyPr>
          <a:lstStyle/>
          <a:p>
            <a:pPr>
              <a:lnSpc>
                <a:spcPct val="130000"/>
              </a:lnSpc>
            </a:pPr>
            <a:r>
              <a:rPr sz="2000">
                <a:latin typeface="微软雅黑" panose="020B0503020204020204" charset="-122"/>
                <a:ea typeface="微软雅黑" panose="020B0503020204020204" charset="-122"/>
                <a:cs typeface="微软雅黑" panose="020B0503020204020204" charset="-122"/>
                <a:sym typeface="+mn-ea"/>
              </a:rPr>
              <a:t>PoW算法</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也称为工作量证明</a:t>
            </a:r>
            <a:r>
              <a:rPr lang="zh-CN" sz="2000">
                <a:latin typeface="微软雅黑" panose="020B0503020204020204" charset="-122"/>
                <a:ea typeface="微软雅黑" panose="020B0503020204020204" charset="-122"/>
                <a:cs typeface="微软雅黑" panose="020B0503020204020204" charset="-122"/>
                <a:sym typeface="+mn-ea"/>
              </a:rPr>
              <a:t>算法，</a:t>
            </a:r>
            <a:r>
              <a:rPr sz="2000">
                <a:latin typeface="微软雅黑" panose="020B0503020204020204" charset="-122"/>
                <a:ea typeface="微软雅黑" panose="020B0503020204020204" charset="-122"/>
                <a:cs typeface="微软雅黑" panose="020B0503020204020204" charset="-122"/>
                <a:sym typeface="+mn-ea"/>
              </a:rPr>
              <a:t>一开始是用来预防垃圾邮件的一种算法</a:t>
            </a:r>
            <a:r>
              <a:rPr lang="zh-CN" sz="2000">
                <a:latin typeface="微软雅黑" panose="020B0503020204020204" charset="-122"/>
                <a:ea typeface="微软雅黑" panose="020B0503020204020204" charset="-122"/>
                <a:cs typeface="微软雅黑" panose="020B0503020204020204" charset="-122"/>
                <a:sym typeface="+mn-ea"/>
              </a:rPr>
              <a:t>。</a:t>
            </a:r>
            <a:endParaRPr sz="2000">
              <a:latin typeface="微软雅黑" panose="020B0503020204020204" charset="-122"/>
              <a:ea typeface="微软雅黑" panose="020B0503020204020204" charset="-122"/>
              <a:cs typeface="微软雅黑" panose="020B0503020204020204" charset="-122"/>
              <a:sym typeface="+mn-ea"/>
            </a:endParaRPr>
          </a:p>
          <a:p>
            <a:pPr>
              <a:lnSpc>
                <a:spcPct val="130000"/>
              </a:lnSpc>
            </a:pPr>
            <a:endParaRPr sz="2000">
              <a:latin typeface="微软雅黑" panose="020B0503020204020204" charset="-122"/>
              <a:ea typeface="微软雅黑" panose="020B0503020204020204" charset="-122"/>
              <a:cs typeface="微软雅黑" panose="020B0503020204020204" charset="-122"/>
              <a:sym typeface="+mn-ea"/>
            </a:endParaRPr>
          </a:p>
          <a:p>
            <a:endParaRPr sz="2000">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nvPicPr>
        <p:blipFill>
          <a:blip r:embed="rId6"/>
          <a:stretch>
            <a:fillRect/>
          </a:stretch>
        </p:blipFill>
        <p:spPr>
          <a:xfrm>
            <a:off x="6254750" y="3096895"/>
            <a:ext cx="5683885" cy="2755900"/>
          </a:xfrm>
          <a:prstGeom prst="rect">
            <a:avLst/>
          </a:prstGeom>
        </p:spPr>
      </p:pic>
      <p:sp>
        <p:nvSpPr>
          <p:cNvPr id="5" name="文本框 4"/>
          <p:cNvSpPr txBox="1"/>
          <p:nvPr/>
        </p:nvSpPr>
        <p:spPr>
          <a:xfrm>
            <a:off x="752475" y="4590415"/>
            <a:ext cx="5591175" cy="1753235"/>
          </a:xfrm>
          <a:prstGeom prst="rect">
            <a:avLst/>
          </a:prstGeom>
          <a:noFill/>
        </p:spPr>
        <p:txBody>
          <a:bodyPr wrap="square" rtlCol="0" anchor="t">
            <a:noAutofit/>
          </a:bodyPr>
          <a:lstStyle/>
          <a:p>
            <a:pPr>
              <a:lnSpc>
                <a:spcPct val="120000"/>
              </a:lnSpc>
            </a:pPr>
            <a:r>
              <a:rPr sz="2000">
                <a:latin typeface="微软雅黑" panose="020B0503020204020204" charset="-122"/>
                <a:ea typeface="微软雅黑" panose="020B0503020204020204" charset="-122"/>
                <a:cs typeface="微软雅黑" panose="020B0503020204020204" charset="-122"/>
                <a:sym typeface="+mn-ea"/>
              </a:rPr>
              <a:t>中本聪巧妙地把PoW算法应用到比特币上面,在２００８年发 表的</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Bitcoin: A Peer-to-Peer Electronic Cash System</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论文中</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解决了分布式系统达到共识的问题</a:t>
            </a:r>
            <a:r>
              <a:rPr lang="zh-CN" sz="2000">
                <a:latin typeface="微软雅黑" panose="020B0503020204020204" charset="-122"/>
                <a:ea typeface="微软雅黑" panose="020B0503020204020204" charset="-122"/>
                <a:cs typeface="微软雅黑" panose="020B0503020204020204" charset="-122"/>
                <a:sym typeface="+mn-ea"/>
              </a:rPr>
              <a:t>。</a:t>
            </a:r>
          </a:p>
        </p:txBody>
      </p:sp>
      <p:sp>
        <p:nvSpPr>
          <p:cNvPr id="6" name="文本框 5"/>
          <p:cNvSpPr txBox="1"/>
          <p:nvPr/>
        </p:nvSpPr>
        <p:spPr>
          <a:xfrm>
            <a:off x="8175625" y="5983605"/>
            <a:ext cx="1842770" cy="368300"/>
          </a:xfrm>
          <a:prstGeom prst="rect">
            <a:avLst/>
          </a:prstGeom>
          <a:noFill/>
        </p:spPr>
        <p:txBody>
          <a:bodyPr wrap="square" rtlCol="0">
            <a:spAutoFit/>
          </a:bodyPr>
          <a:lstStyle/>
          <a:p>
            <a:r>
              <a:rPr lang="en-US" altLang="zh-CN"/>
              <a:t>PoW</a:t>
            </a:r>
            <a:r>
              <a:rPr lang="zh-CN" altLang="en-US"/>
              <a:t>共识流程图</a:t>
            </a:r>
          </a:p>
        </p:txBody>
      </p:sp>
      <p:sp>
        <p:nvSpPr>
          <p:cNvPr id="10" name="文本框 9"/>
          <p:cNvSpPr txBox="1"/>
          <p:nvPr/>
        </p:nvSpPr>
        <p:spPr>
          <a:xfrm>
            <a:off x="752475" y="2898775"/>
            <a:ext cx="5765165" cy="1691640"/>
          </a:xfrm>
          <a:prstGeom prst="rect">
            <a:avLst/>
          </a:prstGeom>
          <a:noFill/>
        </p:spPr>
        <p:txBody>
          <a:bodyPr wrap="square" rtlCol="0" anchor="t">
            <a:spAutoFit/>
          </a:bodyPr>
          <a:lstStyle/>
          <a:p>
            <a:pPr>
              <a:lnSpc>
                <a:spcPct val="130000"/>
              </a:lnSpc>
            </a:pPr>
            <a:r>
              <a:rPr sz="2000">
                <a:latin typeface="微软雅黑" panose="020B0503020204020204" charset="-122"/>
                <a:ea typeface="微软雅黑" panose="020B0503020204020204" charset="-122"/>
                <a:cs typeface="微软雅黑" panose="020B0503020204020204" charset="-122"/>
                <a:sym typeface="+mn-ea"/>
              </a:rPr>
              <a:t>发送邮件需要进行一个小的运算阶段</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人为延迟发送邮件速度</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发件人每天发几封邮件感觉不出延迟</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若每天发上千封垃圾邮件</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则发件人可以明显感觉到发送效率降低</a:t>
            </a:r>
            <a:r>
              <a:rPr lang="zh-CN" sz="2000">
                <a:latin typeface="微软雅黑" panose="020B0503020204020204" charset="-122"/>
                <a:ea typeface="微软雅黑" panose="020B0503020204020204" charset="-122"/>
                <a:cs typeface="微软雅黑" panose="020B0503020204020204" charset="-122"/>
                <a:sym typeface="+mn-ea"/>
              </a:rPr>
              <a:t>。</a:t>
            </a:r>
            <a:endParaRPr lang="zh-CN" altLang="en-US" sz="2000">
              <a:latin typeface="微软雅黑" panose="020B0503020204020204" charset="-122"/>
              <a:ea typeface="微软雅黑" panose="020B0503020204020204" charset="-122"/>
              <a:cs typeface="微软雅黑" panose="020B0503020204020204" charset="-122"/>
              <a:sym typeface="+mn-ea"/>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14"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2" grpId="0"/>
      <p:bldP spid="2" grpId="1"/>
      <p:bldP spid="3" grpId="0"/>
      <p:bldP spid="3" grpId="1"/>
      <p:bldP spid="5" grpId="0"/>
      <p:bldP spid="5" grpId="1"/>
      <p:bldP spid="6" grpId="0"/>
      <p:bldP spid="6" grpId="1"/>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6" name="组合 15"/>
          <p:cNvGrpSpPr/>
          <p:nvPr/>
        </p:nvGrpSpPr>
        <p:grpSpPr>
          <a:xfrm>
            <a:off x="0" y="127651"/>
            <a:ext cx="281652" cy="663919"/>
            <a:chOff x="0" y="127651"/>
            <a:chExt cx="281652" cy="663919"/>
          </a:xfrm>
        </p:grpSpPr>
        <p:sp>
          <p:nvSpPr>
            <p:cNvPr id="17" name="任意多边形: 形状 16"/>
            <p:cNvSpPr/>
            <p:nvPr>
              <p:custDataLst>
                <p:tags r:id="rId3"/>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4"/>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19" name="文本框 14"/>
          <p:cNvSpPr txBox="1"/>
          <p:nvPr/>
        </p:nvSpPr>
        <p:spPr>
          <a:xfrm>
            <a:off x="473074" y="198120"/>
            <a:ext cx="4521619" cy="52322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0000"/>
                </a:solidFill>
                <a:latin typeface="微软雅黑" panose="020B0503020204020204" charset="-122"/>
                <a:ea typeface="微软雅黑" panose="020B0503020204020204" charset="-122"/>
                <a:cs typeface="+mn-ea"/>
                <a:sym typeface="+mn-lt"/>
              </a:rPr>
              <a:t>Proof of Work</a:t>
            </a:r>
            <a:endParaRPr lang="zh-CN" altLang="en-US" sz="2800" b="1" dirty="0">
              <a:solidFill>
                <a:srgbClr val="000000"/>
              </a:solidFill>
              <a:latin typeface="微软雅黑" panose="020B0503020204020204" charset="-122"/>
              <a:ea typeface="微软雅黑" panose="020B0503020204020204" charset="-122"/>
              <a:cs typeface="+mn-ea"/>
              <a:sym typeface="+mn-lt"/>
            </a:endParaRPr>
          </a:p>
        </p:txBody>
      </p:sp>
      <p:sp>
        <p:nvSpPr>
          <p:cNvPr id="2" name="object 3">
            <a:extLst>
              <a:ext uri="{FF2B5EF4-FFF2-40B4-BE49-F238E27FC236}">
                <a16:creationId xmlns:a16="http://schemas.microsoft.com/office/drawing/2014/main" id="{D1A9C1FB-C082-F08A-A17F-D5B86E523B27}"/>
              </a:ext>
            </a:extLst>
          </p:cNvPr>
          <p:cNvSpPr txBox="1"/>
          <p:nvPr/>
        </p:nvSpPr>
        <p:spPr>
          <a:xfrm>
            <a:off x="916939" y="1485646"/>
            <a:ext cx="9808845" cy="1256113"/>
          </a:xfrm>
          <a:prstGeom prst="rect">
            <a:avLst/>
          </a:prstGeom>
        </p:spPr>
        <p:txBody>
          <a:bodyPr vert="horz" wrap="square" lIns="0" tIns="12065" rIns="0" bIns="0" rtlCol="0">
            <a:spAutoFit/>
          </a:bodyPr>
          <a:lstStyle/>
          <a:p>
            <a:pPr marL="241300" indent="-229235">
              <a:lnSpc>
                <a:spcPts val="3190"/>
              </a:lnSpc>
              <a:spcBef>
                <a:spcPts val="95"/>
              </a:spcBef>
              <a:buFont typeface="Arial"/>
              <a:buChar char="•"/>
              <a:tabLst>
                <a:tab pos="241935" algn="l"/>
              </a:tabLst>
            </a:pPr>
            <a:r>
              <a:rPr lang="zh-CN" altLang="en-US" sz="2400" spc="-20" dirty="0">
                <a:latin typeface="Calibri"/>
                <a:cs typeface="Calibri"/>
              </a:rPr>
              <a:t>“反向彩票”：不断购买与号码匹配的票，买得越多</a:t>
            </a:r>
            <a:r>
              <a:rPr lang="en-US" altLang="zh-CN" sz="2400" spc="-20" dirty="0">
                <a:latin typeface="Calibri"/>
                <a:cs typeface="Calibri"/>
              </a:rPr>
              <a:t>/</a:t>
            </a:r>
            <a:r>
              <a:rPr lang="zh-CN" altLang="en-US" sz="2400" spc="-20" dirty="0">
                <a:latin typeface="Calibri"/>
                <a:cs typeface="Calibri"/>
              </a:rPr>
              <a:t>支付得越多，中奖的可能性越大</a:t>
            </a:r>
          </a:p>
          <a:p>
            <a:pPr marL="241300" indent="-229235">
              <a:lnSpc>
                <a:spcPts val="3190"/>
              </a:lnSpc>
              <a:spcBef>
                <a:spcPts val="95"/>
              </a:spcBef>
              <a:buFont typeface="Arial"/>
              <a:buChar char="•"/>
              <a:tabLst>
                <a:tab pos="241935" algn="l"/>
              </a:tabLst>
            </a:pPr>
            <a:r>
              <a:rPr lang="zh-CN" altLang="en-US" sz="2400" spc="-20" dirty="0">
                <a:latin typeface="Calibri"/>
                <a:cs typeface="Calibri"/>
              </a:rPr>
              <a:t>你拥有的计算能力越强，中奖的可能性越大</a:t>
            </a:r>
            <a:endParaRPr sz="2400" dirty="0">
              <a:latin typeface="Calibri"/>
              <a:cs typeface="Calibri"/>
            </a:endParaRPr>
          </a:p>
        </p:txBody>
      </p:sp>
      <p:sp>
        <p:nvSpPr>
          <p:cNvPr id="3" name="object 4">
            <a:extLst>
              <a:ext uri="{FF2B5EF4-FFF2-40B4-BE49-F238E27FC236}">
                <a16:creationId xmlns:a16="http://schemas.microsoft.com/office/drawing/2014/main" id="{97F71F8E-59DF-7FAE-B4E0-D3AF359F9F99}"/>
              </a:ext>
            </a:extLst>
          </p:cNvPr>
          <p:cNvSpPr txBox="1"/>
          <p:nvPr/>
        </p:nvSpPr>
        <p:spPr>
          <a:xfrm>
            <a:off x="1030986" y="3054857"/>
            <a:ext cx="2478405" cy="914400"/>
          </a:xfrm>
          <a:prstGeom prst="rect">
            <a:avLst/>
          </a:prstGeom>
          <a:ln w="28575">
            <a:solidFill>
              <a:srgbClr val="385D89"/>
            </a:solidFill>
          </a:ln>
        </p:spPr>
        <p:txBody>
          <a:bodyPr vert="horz" wrap="square" lIns="0" tIns="167640" rIns="0" bIns="0" rtlCol="0">
            <a:spAutoFit/>
          </a:bodyPr>
          <a:lstStyle/>
          <a:p>
            <a:pPr algn="ctr">
              <a:lnSpc>
                <a:spcPct val="100000"/>
              </a:lnSpc>
              <a:spcBef>
                <a:spcPts val="1320"/>
              </a:spcBef>
            </a:pPr>
            <a:r>
              <a:rPr sz="1800" dirty="0">
                <a:latin typeface="Calibri"/>
                <a:cs typeface="Calibri"/>
              </a:rPr>
              <a:t>Guess</a:t>
            </a:r>
            <a:r>
              <a:rPr sz="1800" spc="-5" dirty="0">
                <a:latin typeface="Calibri"/>
                <a:cs typeface="Calibri"/>
              </a:rPr>
              <a:t> </a:t>
            </a:r>
            <a:r>
              <a:rPr sz="1800" dirty="0">
                <a:latin typeface="Calibri"/>
                <a:cs typeface="Calibri"/>
              </a:rPr>
              <a:t>a </a:t>
            </a:r>
            <a:r>
              <a:rPr sz="1800" spc="-10" dirty="0">
                <a:latin typeface="Calibri"/>
                <a:cs typeface="Calibri"/>
              </a:rPr>
              <a:t>number</a:t>
            </a:r>
            <a:endParaRPr sz="1800">
              <a:latin typeface="Calibri"/>
              <a:cs typeface="Calibri"/>
            </a:endParaRPr>
          </a:p>
          <a:p>
            <a:pPr algn="ctr">
              <a:lnSpc>
                <a:spcPct val="100000"/>
              </a:lnSpc>
              <a:spcBef>
                <a:spcPts val="5"/>
              </a:spcBef>
            </a:pPr>
            <a:r>
              <a:rPr sz="1800" dirty="0">
                <a:latin typeface="Calibri"/>
                <a:cs typeface="Calibri"/>
              </a:rPr>
              <a:t>X</a:t>
            </a:r>
            <a:endParaRPr sz="1800">
              <a:latin typeface="Calibri"/>
              <a:cs typeface="Calibri"/>
            </a:endParaRPr>
          </a:p>
        </p:txBody>
      </p:sp>
      <p:sp>
        <p:nvSpPr>
          <p:cNvPr id="4" name="object 5">
            <a:extLst>
              <a:ext uri="{FF2B5EF4-FFF2-40B4-BE49-F238E27FC236}">
                <a16:creationId xmlns:a16="http://schemas.microsoft.com/office/drawing/2014/main" id="{15581CBB-2C70-AB24-5C6B-A11A731EF6A6}"/>
              </a:ext>
            </a:extLst>
          </p:cNvPr>
          <p:cNvSpPr/>
          <p:nvPr/>
        </p:nvSpPr>
        <p:spPr>
          <a:xfrm>
            <a:off x="3509009" y="3446398"/>
            <a:ext cx="1073150" cy="85725"/>
          </a:xfrm>
          <a:custGeom>
            <a:avLst/>
            <a:gdLst/>
            <a:ahLst/>
            <a:cxnLst/>
            <a:rect l="l" t="t" r="r" b="b"/>
            <a:pathLst>
              <a:path w="1073150" h="85725">
                <a:moveTo>
                  <a:pt x="987425" y="57148"/>
                </a:moveTo>
                <a:lnTo>
                  <a:pt x="987425" y="85725"/>
                </a:lnTo>
                <a:lnTo>
                  <a:pt x="1044490" y="57150"/>
                </a:lnTo>
                <a:lnTo>
                  <a:pt x="987425" y="57148"/>
                </a:lnTo>
                <a:close/>
              </a:path>
              <a:path w="1073150" h="85725">
                <a:moveTo>
                  <a:pt x="987425" y="28573"/>
                </a:moveTo>
                <a:lnTo>
                  <a:pt x="987425" y="57148"/>
                </a:lnTo>
                <a:lnTo>
                  <a:pt x="1001649" y="57150"/>
                </a:lnTo>
                <a:lnTo>
                  <a:pt x="1001649" y="28575"/>
                </a:lnTo>
                <a:lnTo>
                  <a:pt x="987425" y="28573"/>
                </a:lnTo>
                <a:close/>
              </a:path>
              <a:path w="1073150" h="85725">
                <a:moveTo>
                  <a:pt x="987425" y="0"/>
                </a:moveTo>
                <a:lnTo>
                  <a:pt x="987425" y="28573"/>
                </a:lnTo>
                <a:lnTo>
                  <a:pt x="1001649" y="28575"/>
                </a:lnTo>
                <a:lnTo>
                  <a:pt x="1001649" y="57150"/>
                </a:lnTo>
                <a:lnTo>
                  <a:pt x="1044494" y="57148"/>
                </a:lnTo>
                <a:lnTo>
                  <a:pt x="1073150" y="42799"/>
                </a:lnTo>
                <a:lnTo>
                  <a:pt x="987425" y="0"/>
                </a:lnTo>
                <a:close/>
              </a:path>
              <a:path w="1073150" h="85725">
                <a:moveTo>
                  <a:pt x="0" y="28448"/>
                </a:moveTo>
                <a:lnTo>
                  <a:pt x="0" y="57023"/>
                </a:lnTo>
                <a:lnTo>
                  <a:pt x="987425" y="57148"/>
                </a:lnTo>
                <a:lnTo>
                  <a:pt x="987425" y="28573"/>
                </a:lnTo>
                <a:lnTo>
                  <a:pt x="0" y="28448"/>
                </a:lnTo>
                <a:close/>
              </a:path>
            </a:pathLst>
          </a:custGeom>
          <a:solidFill>
            <a:srgbClr val="4F81BC"/>
          </a:solidFill>
        </p:spPr>
        <p:txBody>
          <a:bodyPr wrap="square" lIns="0" tIns="0" rIns="0" bIns="0" rtlCol="0"/>
          <a:lstStyle/>
          <a:p>
            <a:endParaRPr/>
          </a:p>
        </p:txBody>
      </p:sp>
      <p:sp>
        <p:nvSpPr>
          <p:cNvPr id="25" name="object 6">
            <a:extLst>
              <a:ext uri="{FF2B5EF4-FFF2-40B4-BE49-F238E27FC236}">
                <a16:creationId xmlns:a16="http://schemas.microsoft.com/office/drawing/2014/main" id="{905A98CF-B55F-9D5F-66A0-A119CEB73E9A}"/>
              </a:ext>
            </a:extLst>
          </p:cNvPr>
          <p:cNvSpPr txBox="1"/>
          <p:nvPr/>
        </p:nvSpPr>
        <p:spPr>
          <a:xfrm>
            <a:off x="4581905" y="3050285"/>
            <a:ext cx="2478405" cy="914400"/>
          </a:xfrm>
          <a:prstGeom prst="rect">
            <a:avLst/>
          </a:prstGeom>
          <a:ln w="28575">
            <a:solidFill>
              <a:srgbClr val="385D89"/>
            </a:solidFill>
          </a:ln>
        </p:spPr>
        <p:txBody>
          <a:bodyPr vert="horz" wrap="square" lIns="0" tIns="4445" rIns="0" bIns="0" rtlCol="0">
            <a:spAutoFit/>
          </a:bodyPr>
          <a:lstStyle/>
          <a:p>
            <a:pPr>
              <a:lnSpc>
                <a:spcPct val="100000"/>
              </a:lnSpc>
              <a:spcBef>
                <a:spcPts val="35"/>
              </a:spcBef>
            </a:pPr>
            <a:endParaRPr sz="2050">
              <a:latin typeface="Times New Roman"/>
              <a:cs typeface="Times New Roman"/>
            </a:endParaRPr>
          </a:p>
          <a:p>
            <a:pPr marL="766445">
              <a:lnSpc>
                <a:spcPct val="100000"/>
              </a:lnSpc>
            </a:pPr>
            <a:r>
              <a:rPr sz="1800" spc="-10" dirty="0">
                <a:latin typeface="Calibri"/>
                <a:cs typeface="Calibri"/>
              </a:rPr>
              <a:t>Y=Hash(X)</a:t>
            </a:r>
            <a:endParaRPr sz="1800">
              <a:latin typeface="Calibri"/>
              <a:cs typeface="Calibri"/>
            </a:endParaRPr>
          </a:p>
        </p:txBody>
      </p:sp>
      <p:sp>
        <p:nvSpPr>
          <p:cNvPr id="26" name="object 7">
            <a:extLst>
              <a:ext uri="{FF2B5EF4-FFF2-40B4-BE49-F238E27FC236}">
                <a16:creationId xmlns:a16="http://schemas.microsoft.com/office/drawing/2014/main" id="{12EEF2BB-3959-BA39-7B3E-15138F779393}"/>
              </a:ext>
            </a:extLst>
          </p:cNvPr>
          <p:cNvSpPr txBox="1"/>
          <p:nvPr/>
        </p:nvSpPr>
        <p:spPr>
          <a:xfrm>
            <a:off x="8177021" y="3050285"/>
            <a:ext cx="2476500" cy="914400"/>
          </a:xfrm>
          <a:prstGeom prst="rect">
            <a:avLst/>
          </a:prstGeom>
          <a:ln w="28575">
            <a:solidFill>
              <a:srgbClr val="385D89"/>
            </a:solidFill>
          </a:ln>
        </p:spPr>
        <p:txBody>
          <a:bodyPr vert="horz" wrap="square" lIns="0" tIns="4445" rIns="0" bIns="0" rtlCol="0">
            <a:spAutoFit/>
          </a:bodyPr>
          <a:lstStyle/>
          <a:p>
            <a:pPr>
              <a:lnSpc>
                <a:spcPct val="100000"/>
              </a:lnSpc>
              <a:spcBef>
                <a:spcPts val="35"/>
              </a:spcBef>
            </a:pPr>
            <a:endParaRPr sz="2050">
              <a:latin typeface="Times New Roman"/>
              <a:cs typeface="Times New Roman"/>
            </a:endParaRPr>
          </a:p>
          <a:p>
            <a:pPr marL="344805">
              <a:lnSpc>
                <a:spcPct val="100000"/>
              </a:lnSpc>
            </a:pPr>
            <a:r>
              <a:rPr sz="1800" dirty="0">
                <a:latin typeface="Calibri"/>
                <a:cs typeface="Calibri"/>
              </a:rPr>
              <a:t>Y</a:t>
            </a:r>
            <a:r>
              <a:rPr sz="1800" spc="-20" dirty="0">
                <a:latin typeface="Calibri"/>
                <a:cs typeface="Calibri"/>
              </a:rPr>
              <a:t> </a:t>
            </a:r>
            <a:r>
              <a:rPr sz="1800" dirty="0">
                <a:latin typeface="Calibri"/>
                <a:cs typeface="Calibri"/>
              </a:rPr>
              <a:t>is</a:t>
            </a:r>
            <a:r>
              <a:rPr sz="1800" spc="-15" dirty="0">
                <a:latin typeface="Calibri"/>
                <a:cs typeface="Calibri"/>
              </a:rPr>
              <a:t> </a:t>
            </a:r>
            <a:r>
              <a:rPr sz="1800" dirty="0">
                <a:latin typeface="Calibri"/>
                <a:cs typeface="Calibri"/>
              </a:rPr>
              <a:t>a valid</a:t>
            </a:r>
            <a:r>
              <a:rPr sz="1800" spc="-15" dirty="0">
                <a:latin typeface="Calibri"/>
                <a:cs typeface="Calibri"/>
              </a:rPr>
              <a:t> </a:t>
            </a:r>
            <a:r>
              <a:rPr sz="1800" spc="-10" dirty="0">
                <a:latin typeface="Calibri"/>
                <a:cs typeface="Calibri"/>
              </a:rPr>
              <a:t>answer?</a:t>
            </a:r>
            <a:endParaRPr sz="1800">
              <a:latin typeface="Calibri"/>
              <a:cs typeface="Calibri"/>
            </a:endParaRPr>
          </a:p>
        </p:txBody>
      </p:sp>
      <p:sp>
        <p:nvSpPr>
          <p:cNvPr id="27" name="object 8">
            <a:extLst>
              <a:ext uri="{FF2B5EF4-FFF2-40B4-BE49-F238E27FC236}">
                <a16:creationId xmlns:a16="http://schemas.microsoft.com/office/drawing/2014/main" id="{F6CC84A4-54BE-6834-2F24-5FF9DD13A67B}"/>
              </a:ext>
            </a:extLst>
          </p:cNvPr>
          <p:cNvSpPr/>
          <p:nvPr/>
        </p:nvSpPr>
        <p:spPr>
          <a:xfrm>
            <a:off x="7059930" y="3446398"/>
            <a:ext cx="1073150" cy="85725"/>
          </a:xfrm>
          <a:custGeom>
            <a:avLst/>
            <a:gdLst/>
            <a:ahLst/>
            <a:cxnLst/>
            <a:rect l="l" t="t" r="r" b="b"/>
            <a:pathLst>
              <a:path w="1073150" h="85725">
                <a:moveTo>
                  <a:pt x="987425" y="57148"/>
                </a:moveTo>
                <a:lnTo>
                  <a:pt x="987425" y="85725"/>
                </a:lnTo>
                <a:lnTo>
                  <a:pt x="1044490" y="57150"/>
                </a:lnTo>
                <a:lnTo>
                  <a:pt x="987425" y="57148"/>
                </a:lnTo>
                <a:close/>
              </a:path>
              <a:path w="1073150" h="85725">
                <a:moveTo>
                  <a:pt x="987425" y="28573"/>
                </a:moveTo>
                <a:lnTo>
                  <a:pt x="987425" y="57148"/>
                </a:lnTo>
                <a:lnTo>
                  <a:pt x="1001649" y="57150"/>
                </a:lnTo>
                <a:lnTo>
                  <a:pt x="1001649" y="28575"/>
                </a:lnTo>
                <a:lnTo>
                  <a:pt x="987425" y="28573"/>
                </a:lnTo>
                <a:close/>
              </a:path>
              <a:path w="1073150" h="85725">
                <a:moveTo>
                  <a:pt x="987425" y="0"/>
                </a:moveTo>
                <a:lnTo>
                  <a:pt x="987425" y="28573"/>
                </a:lnTo>
                <a:lnTo>
                  <a:pt x="1001649" y="28575"/>
                </a:lnTo>
                <a:lnTo>
                  <a:pt x="1001649" y="57150"/>
                </a:lnTo>
                <a:lnTo>
                  <a:pt x="1044494" y="57148"/>
                </a:lnTo>
                <a:lnTo>
                  <a:pt x="1073150" y="42799"/>
                </a:lnTo>
                <a:lnTo>
                  <a:pt x="987425" y="0"/>
                </a:lnTo>
                <a:close/>
              </a:path>
              <a:path w="1073150" h="85725">
                <a:moveTo>
                  <a:pt x="0" y="28448"/>
                </a:moveTo>
                <a:lnTo>
                  <a:pt x="0" y="57023"/>
                </a:lnTo>
                <a:lnTo>
                  <a:pt x="987425" y="57148"/>
                </a:lnTo>
                <a:lnTo>
                  <a:pt x="987425" y="28573"/>
                </a:lnTo>
                <a:lnTo>
                  <a:pt x="0" y="28448"/>
                </a:lnTo>
                <a:close/>
              </a:path>
            </a:pathLst>
          </a:custGeom>
          <a:solidFill>
            <a:srgbClr val="4F81BC"/>
          </a:solidFill>
        </p:spPr>
        <p:txBody>
          <a:bodyPr wrap="square" lIns="0" tIns="0" rIns="0" bIns="0" rtlCol="0"/>
          <a:lstStyle/>
          <a:p>
            <a:endParaRPr/>
          </a:p>
        </p:txBody>
      </p:sp>
      <p:sp>
        <p:nvSpPr>
          <p:cNvPr id="28" name="object 9">
            <a:extLst>
              <a:ext uri="{FF2B5EF4-FFF2-40B4-BE49-F238E27FC236}">
                <a16:creationId xmlns:a16="http://schemas.microsoft.com/office/drawing/2014/main" id="{3EC3DC13-3FB8-3D0A-5495-40722C34D2B8}"/>
              </a:ext>
            </a:extLst>
          </p:cNvPr>
          <p:cNvSpPr txBox="1"/>
          <p:nvPr/>
        </p:nvSpPr>
        <p:spPr>
          <a:xfrm>
            <a:off x="8177021" y="4129278"/>
            <a:ext cx="2476500" cy="914400"/>
          </a:xfrm>
          <a:prstGeom prst="rect">
            <a:avLst/>
          </a:prstGeom>
          <a:ln w="28575">
            <a:solidFill>
              <a:srgbClr val="385D89"/>
            </a:solidFill>
          </a:ln>
        </p:spPr>
        <p:txBody>
          <a:bodyPr vert="horz" wrap="square" lIns="0" tIns="5080" rIns="0" bIns="0" rtlCol="0">
            <a:spAutoFit/>
          </a:bodyPr>
          <a:lstStyle/>
          <a:p>
            <a:pPr>
              <a:lnSpc>
                <a:spcPct val="100000"/>
              </a:lnSpc>
              <a:spcBef>
                <a:spcPts val="40"/>
              </a:spcBef>
            </a:pPr>
            <a:endParaRPr sz="2050">
              <a:latin typeface="Times New Roman"/>
              <a:cs typeface="Times New Roman"/>
            </a:endParaRPr>
          </a:p>
          <a:p>
            <a:pPr marL="217804">
              <a:lnSpc>
                <a:spcPct val="100000"/>
              </a:lnSpc>
            </a:pPr>
            <a:r>
              <a:rPr sz="1800" dirty="0">
                <a:latin typeface="Calibri"/>
                <a:cs typeface="Calibri"/>
              </a:rPr>
              <a:t>Y</a:t>
            </a:r>
            <a:r>
              <a:rPr sz="1800" spc="-30" dirty="0">
                <a:latin typeface="Calibri"/>
                <a:cs typeface="Calibri"/>
              </a:rPr>
              <a:t> </a:t>
            </a:r>
            <a:r>
              <a:rPr sz="1800" dirty="0">
                <a:latin typeface="Calibri"/>
                <a:cs typeface="Calibri"/>
              </a:rPr>
              <a:t>starts</a:t>
            </a:r>
            <a:r>
              <a:rPr sz="1800" spc="-25" dirty="0">
                <a:latin typeface="Calibri"/>
                <a:cs typeface="Calibri"/>
              </a:rPr>
              <a:t> </a:t>
            </a:r>
            <a:r>
              <a:rPr sz="1800" dirty="0">
                <a:latin typeface="Calibri"/>
                <a:cs typeface="Calibri"/>
              </a:rPr>
              <a:t>with</a:t>
            </a:r>
            <a:r>
              <a:rPr sz="1800" spc="-20" dirty="0">
                <a:latin typeface="Calibri"/>
                <a:cs typeface="Calibri"/>
              </a:rPr>
              <a:t> </a:t>
            </a:r>
            <a:r>
              <a:rPr sz="1800" spc="-10" dirty="0">
                <a:latin typeface="Calibri"/>
                <a:cs typeface="Calibri"/>
              </a:rPr>
              <a:t>00000…?</a:t>
            </a:r>
            <a:endParaRPr sz="1800">
              <a:latin typeface="Calibri"/>
              <a:cs typeface="Calibri"/>
            </a:endParaRPr>
          </a:p>
        </p:txBody>
      </p:sp>
      <p:sp>
        <p:nvSpPr>
          <p:cNvPr id="29" name="object 10">
            <a:extLst>
              <a:ext uri="{FF2B5EF4-FFF2-40B4-BE49-F238E27FC236}">
                <a16:creationId xmlns:a16="http://schemas.microsoft.com/office/drawing/2014/main" id="{813B35CE-5578-215A-93E2-B7967D59E49F}"/>
              </a:ext>
            </a:extLst>
          </p:cNvPr>
          <p:cNvSpPr txBox="1"/>
          <p:nvPr/>
        </p:nvSpPr>
        <p:spPr>
          <a:xfrm>
            <a:off x="8177021" y="5208270"/>
            <a:ext cx="2476500" cy="914400"/>
          </a:xfrm>
          <a:prstGeom prst="rect">
            <a:avLst/>
          </a:prstGeom>
          <a:ln w="28575">
            <a:solidFill>
              <a:srgbClr val="385D89"/>
            </a:solidFill>
          </a:ln>
        </p:spPr>
        <p:txBody>
          <a:bodyPr vert="horz" wrap="square" lIns="0" tIns="6350" rIns="0" bIns="0" rtlCol="0">
            <a:spAutoFit/>
          </a:bodyPr>
          <a:lstStyle/>
          <a:p>
            <a:pPr>
              <a:lnSpc>
                <a:spcPct val="100000"/>
              </a:lnSpc>
              <a:spcBef>
                <a:spcPts val="50"/>
              </a:spcBef>
            </a:pPr>
            <a:endParaRPr sz="2050">
              <a:latin typeface="Times New Roman"/>
              <a:cs typeface="Times New Roman"/>
            </a:endParaRPr>
          </a:p>
          <a:p>
            <a:pPr marL="466090">
              <a:lnSpc>
                <a:spcPct val="100000"/>
              </a:lnSpc>
            </a:pPr>
            <a:r>
              <a:rPr sz="1800" dirty="0">
                <a:latin typeface="Calibri"/>
                <a:cs typeface="Calibri"/>
              </a:rPr>
              <a:t>Difficulty</a:t>
            </a:r>
            <a:r>
              <a:rPr sz="1800" spc="-25" dirty="0">
                <a:latin typeface="Calibri"/>
                <a:cs typeface="Calibri"/>
              </a:rPr>
              <a:t> </a:t>
            </a:r>
            <a:r>
              <a:rPr sz="1800" spc="-10" dirty="0">
                <a:latin typeface="Calibri"/>
                <a:cs typeface="Calibri"/>
              </a:rPr>
              <a:t>control</a:t>
            </a:r>
            <a:endParaRPr sz="1800">
              <a:latin typeface="Calibri"/>
              <a:cs typeface="Calibri"/>
            </a:endParaRPr>
          </a:p>
        </p:txBody>
      </p:sp>
    </p:spTree>
    <p:custDataLst>
      <p:tags r:id="rId1"/>
    </p:custDataLst>
    <p:extLst>
      <p:ext uri="{BB962C8B-B14F-4D97-AF65-F5344CB8AC3E}">
        <p14:creationId xmlns:p14="http://schemas.microsoft.com/office/powerpoint/2010/main" val="38810515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6" name="组合 15"/>
          <p:cNvGrpSpPr/>
          <p:nvPr/>
        </p:nvGrpSpPr>
        <p:grpSpPr>
          <a:xfrm>
            <a:off x="0" y="127651"/>
            <a:ext cx="281652" cy="663919"/>
            <a:chOff x="0" y="127651"/>
            <a:chExt cx="281652" cy="663919"/>
          </a:xfrm>
        </p:grpSpPr>
        <p:sp>
          <p:nvSpPr>
            <p:cNvPr id="17" name="任意多边形: 形状 16"/>
            <p:cNvSpPr/>
            <p:nvPr>
              <p:custDataLst>
                <p:tags r:id="rId3"/>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4"/>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19" name="文本框 14"/>
          <p:cNvSpPr txBox="1"/>
          <p:nvPr/>
        </p:nvSpPr>
        <p:spPr>
          <a:xfrm>
            <a:off x="473075" y="198120"/>
            <a:ext cx="274955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公有链共识算法</a:t>
            </a:r>
          </a:p>
        </p:txBody>
      </p:sp>
      <p:sp>
        <p:nvSpPr>
          <p:cNvPr id="8" name="文本框 7"/>
          <p:cNvSpPr txBox="1"/>
          <p:nvPr/>
        </p:nvSpPr>
        <p:spPr>
          <a:xfrm>
            <a:off x="625475" y="1012190"/>
            <a:ext cx="6096000" cy="429895"/>
          </a:xfrm>
          <a:prstGeom prst="rect">
            <a:avLst/>
          </a:prstGeom>
          <a:noFill/>
        </p:spPr>
        <p:txBody>
          <a:bodyPr wrap="square" rtlCol="0" anchor="t">
            <a:spAutoFit/>
          </a:bodyPr>
          <a:lstStyle/>
          <a:p>
            <a:r>
              <a:rPr lang="en-US" altLang="zh-CN" sz="2200" b="1" dirty="0">
                <a:solidFill>
                  <a:srgbClr val="000000"/>
                </a:solidFill>
                <a:latin typeface="微软雅黑" panose="020B0503020204020204" charset="-122"/>
                <a:ea typeface="微软雅黑" panose="020B0503020204020204" charset="-122"/>
                <a:cs typeface="+mn-ea"/>
                <a:sym typeface="+mn-lt"/>
              </a:rPr>
              <a:t>2. </a:t>
            </a:r>
            <a:r>
              <a:rPr sz="2200" b="1" dirty="0">
                <a:solidFill>
                  <a:srgbClr val="000000"/>
                </a:solidFill>
                <a:latin typeface="微软雅黑" panose="020B0503020204020204" charset="-122"/>
                <a:ea typeface="微软雅黑" panose="020B0503020204020204" charset="-122"/>
                <a:cs typeface="+mn-ea"/>
                <a:sym typeface="+mn-lt"/>
              </a:rPr>
              <a:t>PoS(Proof of Stake)</a:t>
            </a:r>
          </a:p>
        </p:txBody>
      </p:sp>
      <p:sp>
        <p:nvSpPr>
          <p:cNvPr id="3" name="文本框 2"/>
          <p:cNvSpPr txBox="1"/>
          <p:nvPr/>
        </p:nvSpPr>
        <p:spPr>
          <a:xfrm>
            <a:off x="926465" y="4529455"/>
            <a:ext cx="10339705" cy="2181225"/>
          </a:xfrm>
          <a:prstGeom prst="rect">
            <a:avLst/>
          </a:prstGeom>
          <a:noFill/>
        </p:spPr>
        <p:txBody>
          <a:bodyPr wrap="square" rtlCol="0" anchor="t">
            <a:spAutoFit/>
          </a:bodyPr>
          <a:lstStyle/>
          <a:p>
            <a:pPr>
              <a:lnSpc>
                <a:spcPct val="130000"/>
              </a:lnSpc>
              <a:spcBef>
                <a:spcPts val="0"/>
              </a:spcBef>
              <a:spcAft>
                <a:spcPts val="700"/>
              </a:spcAft>
            </a:pPr>
            <a:r>
              <a:rPr sz="2000">
                <a:latin typeface="微软雅黑" panose="020B0503020204020204" charset="-122"/>
                <a:ea typeface="微软雅黑" panose="020B0503020204020204" charset="-122"/>
                <a:cs typeface="微软雅黑" panose="020B0503020204020204" charset="-122"/>
                <a:sym typeface="+mn-ea"/>
              </a:rPr>
              <a:t>PoS(Proof of Stake)共识算法</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也可以称为权益证明</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 本算法的主要目的是解决PoW算法消耗大量计算能力造成浪费的问题</a:t>
            </a:r>
            <a:r>
              <a:rPr lang="zh-CN" sz="2000">
                <a:latin typeface="微软雅黑" panose="020B0503020204020204" charset="-122"/>
                <a:ea typeface="微软雅黑" panose="020B0503020204020204" charset="-122"/>
                <a:cs typeface="微软雅黑" panose="020B0503020204020204" charset="-122"/>
                <a:sym typeface="+mn-ea"/>
              </a:rPr>
              <a:t>。</a:t>
            </a:r>
          </a:p>
          <a:p>
            <a:pPr>
              <a:lnSpc>
                <a:spcPct val="130000"/>
              </a:lnSpc>
              <a:spcBef>
                <a:spcPts val="0"/>
              </a:spcBef>
              <a:spcAft>
                <a:spcPts val="700"/>
              </a:spcAft>
            </a:pPr>
            <a:r>
              <a:rPr lang="en-US" sz="2000">
                <a:latin typeface="微软雅黑" panose="020B0503020204020204" charset="-122"/>
                <a:ea typeface="微软雅黑" panose="020B0503020204020204" charset="-122"/>
                <a:cs typeface="微软雅黑" panose="020B0503020204020204" charset="-122"/>
                <a:sym typeface="+mn-ea"/>
              </a:rPr>
              <a:t>2011</a:t>
            </a:r>
            <a:r>
              <a:rPr sz="2000">
                <a:latin typeface="微软雅黑" panose="020B0503020204020204" charset="-122"/>
                <a:ea typeface="微软雅黑" panose="020B0503020204020204" charset="-122"/>
                <a:cs typeface="微软雅黑" panose="020B0503020204020204" charset="-122"/>
                <a:sym typeface="+mn-ea"/>
              </a:rPr>
              <a:t>年</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一位名为Quantum Mechanic的网友在Bitcointalk论坛上首次提出PoS算法</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第一个PoS项目是</a:t>
            </a:r>
            <a:r>
              <a:rPr lang="en-US" sz="2000">
                <a:latin typeface="微软雅黑" panose="020B0503020204020204" charset="-122"/>
                <a:ea typeface="微软雅黑" panose="020B0503020204020204" charset="-122"/>
                <a:cs typeface="微软雅黑" panose="020B0503020204020204" charset="-122"/>
                <a:sym typeface="+mn-ea"/>
              </a:rPr>
              <a:t>2012</a:t>
            </a:r>
            <a:r>
              <a:rPr sz="2000">
                <a:latin typeface="微软雅黑" panose="020B0503020204020204" charset="-122"/>
                <a:ea typeface="微软雅黑" panose="020B0503020204020204" charset="-122"/>
                <a:cs typeface="微软雅黑" panose="020B0503020204020204" charset="-122"/>
                <a:sym typeface="+mn-ea"/>
              </a:rPr>
              <a:t>年发布的点点币(Peercoin)。 点点币中引入了</a:t>
            </a:r>
            <a:r>
              <a:rPr lang="en-US"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币龄”这个概念</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即持币数量乘以天数所得出来的结果</a:t>
            </a:r>
            <a:r>
              <a:rPr lang="zh-CN" sz="2000">
                <a:latin typeface="微软雅黑" panose="020B0503020204020204" charset="-122"/>
                <a:ea typeface="微软雅黑" panose="020B0503020204020204" charset="-122"/>
                <a:cs typeface="微软雅黑" panose="020B0503020204020204" charset="-122"/>
                <a:sym typeface="+mn-ea"/>
              </a:rPr>
              <a:t>。</a:t>
            </a:r>
          </a:p>
        </p:txBody>
      </p:sp>
      <p:sp>
        <p:nvSpPr>
          <p:cNvPr id="6" name="文本框 5"/>
          <p:cNvSpPr txBox="1"/>
          <p:nvPr/>
        </p:nvSpPr>
        <p:spPr>
          <a:xfrm>
            <a:off x="5174615" y="4161155"/>
            <a:ext cx="1842770" cy="368300"/>
          </a:xfrm>
          <a:prstGeom prst="rect">
            <a:avLst/>
          </a:prstGeom>
          <a:noFill/>
        </p:spPr>
        <p:txBody>
          <a:bodyPr wrap="square" rtlCol="0">
            <a:spAutoFit/>
          </a:bodyPr>
          <a:lstStyle/>
          <a:p>
            <a:r>
              <a:rPr lang="en-US" altLang="zh-CN"/>
              <a:t>PoS</a:t>
            </a:r>
            <a:r>
              <a:rPr lang="zh-CN" altLang="en-US"/>
              <a:t>共识流程图</a:t>
            </a:r>
          </a:p>
        </p:txBody>
      </p:sp>
      <p:pic>
        <p:nvPicPr>
          <p:cNvPr id="7" name="图片 6"/>
          <p:cNvPicPr>
            <a:picLocks noChangeAspect="1"/>
          </p:cNvPicPr>
          <p:nvPr/>
        </p:nvPicPr>
        <p:blipFill>
          <a:blip r:embed="rId7"/>
          <a:stretch>
            <a:fillRect/>
          </a:stretch>
        </p:blipFill>
        <p:spPr>
          <a:xfrm>
            <a:off x="3302635" y="1525270"/>
            <a:ext cx="5586730" cy="2635885"/>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3" grpId="0"/>
      <p:bldP spid="3" grpId="1"/>
      <p:bldP spid="6" grpId="0"/>
      <p:bldP spid="6" grpId="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6" name="组合 15"/>
          <p:cNvGrpSpPr/>
          <p:nvPr/>
        </p:nvGrpSpPr>
        <p:grpSpPr>
          <a:xfrm>
            <a:off x="0" y="127651"/>
            <a:ext cx="281652" cy="663919"/>
            <a:chOff x="0" y="127651"/>
            <a:chExt cx="281652" cy="663919"/>
          </a:xfrm>
        </p:grpSpPr>
        <p:sp>
          <p:nvSpPr>
            <p:cNvPr id="17" name="任意多边形: 形状 16"/>
            <p:cNvSpPr/>
            <p:nvPr>
              <p:custDataLst>
                <p:tags r:id="rId3"/>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4"/>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19" name="文本框 14"/>
          <p:cNvSpPr txBox="1"/>
          <p:nvPr/>
        </p:nvSpPr>
        <p:spPr>
          <a:xfrm>
            <a:off x="473075" y="198120"/>
            <a:ext cx="274955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公有链共识算法</a:t>
            </a:r>
          </a:p>
        </p:txBody>
      </p:sp>
      <p:sp>
        <p:nvSpPr>
          <p:cNvPr id="8" name="文本框 7"/>
          <p:cNvSpPr txBox="1"/>
          <p:nvPr/>
        </p:nvSpPr>
        <p:spPr>
          <a:xfrm>
            <a:off x="625475" y="1012190"/>
            <a:ext cx="6096000" cy="429895"/>
          </a:xfrm>
          <a:prstGeom prst="rect">
            <a:avLst/>
          </a:prstGeom>
          <a:noFill/>
        </p:spPr>
        <p:txBody>
          <a:bodyPr wrap="square" rtlCol="0" anchor="t">
            <a:spAutoFit/>
          </a:bodyPr>
          <a:lstStyle/>
          <a:p>
            <a:r>
              <a:rPr lang="en-US" altLang="zh-CN" sz="2200" b="1" dirty="0">
                <a:solidFill>
                  <a:srgbClr val="000000"/>
                </a:solidFill>
                <a:latin typeface="微软雅黑" panose="020B0503020204020204" charset="-122"/>
                <a:ea typeface="微软雅黑" panose="020B0503020204020204" charset="-122"/>
                <a:cs typeface="+mn-ea"/>
                <a:sym typeface="+mn-lt"/>
              </a:rPr>
              <a:t>3. </a:t>
            </a:r>
            <a:r>
              <a:rPr sz="2200" b="1" dirty="0">
                <a:solidFill>
                  <a:srgbClr val="000000"/>
                </a:solidFill>
                <a:latin typeface="微软雅黑" panose="020B0503020204020204" charset="-122"/>
                <a:ea typeface="微软雅黑" panose="020B0503020204020204" charset="-122"/>
                <a:cs typeface="+mn-ea"/>
                <a:sym typeface="+mn-lt"/>
              </a:rPr>
              <a:t>DPoS(Delegated proof of Stake)</a:t>
            </a:r>
          </a:p>
        </p:txBody>
      </p:sp>
      <p:sp>
        <p:nvSpPr>
          <p:cNvPr id="3" name="文本框 2"/>
          <p:cNvSpPr txBox="1"/>
          <p:nvPr/>
        </p:nvSpPr>
        <p:spPr>
          <a:xfrm>
            <a:off x="925830" y="4695190"/>
            <a:ext cx="10339705" cy="1781175"/>
          </a:xfrm>
          <a:prstGeom prst="rect">
            <a:avLst/>
          </a:prstGeom>
          <a:noFill/>
        </p:spPr>
        <p:txBody>
          <a:bodyPr wrap="square" rtlCol="0" anchor="t">
            <a:spAutoFit/>
          </a:bodyPr>
          <a:lstStyle/>
          <a:p>
            <a:pPr>
              <a:lnSpc>
                <a:spcPct val="130000"/>
              </a:lnSpc>
              <a:spcBef>
                <a:spcPts val="0"/>
              </a:spcBef>
              <a:spcAft>
                <a:spcPts val="700"/>
              </a:spcAft>
            </a:pPr>
            <a:r>
              <a:rPr sz="2000">
                <a:latin typeface="微软雅黑" panose="020B0503020204020204" charset="-122"/>
                <a:ea typeface="微软雅黑" panose="020B0503020204020204" charset="-122"/>
                <a:cs typeface="微软雅黑" panose="020B0503020204020204" charset="-122"/>
                <a:sym typeface="+mn-ea"/>
              </a:rPr>
              <a:t>DPoS算法</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也可以称为委托股权证明</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DPoS共识算法由Bitshares开发者Dan Larimer于</a:t>
            </a:r>
            <a:r>
              <a:rPr lang="en-US" sz="2000">
                <a:latin typeface="微软雅黑" panose="020B0503020204020204" charset="-122"/>
                <a:ea typeface="微软雅黑" panose="020B0503020204020204" charset="-122"/>
                <a:cs typeface="微软雅黑" panose="020B0503020204020204" charset="-122"/>
                <a:sym typeface="+mn-ea"/>
              </a:rPr>
              <a:t>2014</a:t>
            </a:r>
            <a:r>
              <a:rPr sz="2000">
                <a:latin typeface="微软雅黑" panose="020B0503020204020204" charset="-122"/>
                <a:ea typeface="微软雅黑" panose="020B0503020204020204" charset="-122"/>
                <a:cs typeface="微软雅黑" panose="020B0503020204020204" charset="-122"/>
                <a:sym typeface="+mn-ea"/>
              </a:rPr>
              <a:t>年提出并应用</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是PoS共识算法的一种洐生算法</a:t>
            </a:r>
            <a:r>
              <a:rPr lang="zh-CN" sz="2000">
                <a:latin typeface="微软雅黑" panose="020B0503020204020204" charset="-122"/>
                <a:ea typeface="微软雅黑" panose="020B0503020204020204" charset="-122"/>
                <a:cs typeface="微软雅黑" panose="020B0503020204020204" charset="-122"/>
                <a:sym typeface="+mn-ea"/>
              </a:rPr>
              <a:t>。</a:t>
            </a:r>
          </a:p>
          <a:p>
            <a:pPr>
              <a:lnSpc>
                <a:spcPct val="130000"/>
              </a:lnSpc>
              <a:spcBef>
                <a:spcPts val="0"/>
              </a:spcBef>
              <a:spcAft>
                <a:spcPts val="700"/>
              </a:spcAft>
            </a:pPr>
            <a:r>
              <a:rPr sz="2000">
                <a:latin typeface="微软雅黑" panose="020B0503020204020204" charset="-122"/>
                <a:ea typeface="微软雅黑" panose="020B0503020204020204" charset="-122"/>
                <a:cs typeface="微软雅黑" panose="020B0503020204020204" charset="-122"/>
                <a:sym typeface="+mn-ea"/>
              </a:rPr>
              <a:t>DPoS算法中的节点分为两大角色</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分别为普通节点和委托人</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委托人必须由持币节点进行投票</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被选中的委托人负责管理区块链项目</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某种程度上类似于“人民代表”制度</a:t>
            </a:r>
            <a:r>
              <a:rPr lang="zh-CN" sz="2000">
                <a:latin typeface="微软雅黑" panose="020B0503020204020204" charset="-122"/>
                <a:ea typeface="微软雅黑" panose="020B0503020204020204" charset="-122"/>
                <a:cs typeface="微软雅黑" panose="020B0503020204020204" charset="-122"/>
                <a:sym typeface="+mn-ea"/>
              </a:rPr>
              <a:t>。</a:t>
            </a:r>
          </a:p>
        </p:txBody>
      </p:sp>
      <p:sp>
        <p:nvSpPr>
          <p:cNvPr id="6" name="文本框 5"/>
          <p:cNvSpPr txBox="1"/>
          <p:nvPr/>
        </p:nvSpPr>
        <p:spPr>
          <a:xfrm>
            <a:off x="5117465" y="4243705"/>
            <a:ext cx="1955800" cy="368300"/>
          </a:xfrm>
          <a:prstGeom prst="rect">
            <a:avLst/>
          </a:prstGeom>
          <a:noFill/>
        </p:spPr>
        <p:txBody>
          <a:bodyPr wrap="square" rtlCol="0">
            <a:spAutoFit/>
          </a:bodyPr>
          <a:lstStyle/>
          <a:p>
            <a:r>
              <a:rPr lang="en-US" altLang="zh-CN"/>
              <a:t>DPoS</a:t>
            </a:r>
            <a:r>
              <a:rPr lang="zh-CN" altLang="en-US"/>
              <a:t>共识流程图</a:t>
            </a:r>
          </a:p>
        </p:txBody>
      </p:sp>
      <p:pic>
        <p:nvPicPr>
          <p:cNvPr id="4" name="图片 3"/>
          <p:cNvPicPr>
            <a:picLocks noChangeAspect="1"/>
          </p:cNvPicPr>
          <p:nvPr/>
        </p:nvPicPr>
        <p:blipFill>
          <a:blip r:embed="rId7"/>
          <a:stretch>
            <a:fillRect/>
          </a:stretch>
        </p:blipFill>
        <p:spPr>
          <a:xfrm>
            <a:off x="2942590" y="1697355"/>
            <a:ext cx="6304915" cy="2463165"/>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3" grpId="0"/>
      <p:bldP spid="3" grpId="1"/>
      <p:bldP spid="6" grpId="0"/>
      <p:bldP spid="6"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6" name="组合 15"/>
          <p:cNvGrpSpPr/>
          <p:nvPr/>
        </p:nvGrpSpPr>
        <p:grpSpPr>
          <a:xfrm>
            <a:off x="0" y="127651"/>
            <a:ext cx="281652" cy="663919"/>
            <a:chOff x="0" y="127651"/>
            <a:chExt cx="281652" cy="663919"/>
          </a:xfrm>
        </p:grpSpPr>
        <p:sp>
          <p:nvSpPr>
            <p:cNvPr id="17" name="任意多边形: 形状 16"/>
            <p:cNvSpPr/>
            <p:nvPr>
              <p:custDataLst>
                <p:tags r:id="rId5"/>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6"/>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19" name="文本框 14"/>
          <p:cNvSpPr txBox="1"/>
          <p:nvPr/>
        </p:nvSpPr>
        <p:spPr>
          <a:xfrm>
            <a:off x="473075" y="198120"/>
            <a:ext cx="274955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联盟链共识算法</a:t>
            </a:r>
          </a:p>
        </p:txBody>
      </p:sp>
      <p:sp>
        <p:nvSpPr>
          <p:cNvPr id="8" name="文本框 7"/>
          <p:cNvSpPr txBox="1"/>
          <p:nvPr/>
        </p:nvSpPr>
        <p:spPr>
          <a:xfrm>
            <a:off x="625475" y="2403475"/>
            <a:ext cx="7840345" cy="429895"/>
          </a:xfrm>
          <a:prstGeom prst="rect">
            <a:avLst/>
          </a:prstGeom>
          <a:noFill/>
        </p:spPr>
        <p:txBody>
          <a:bodyPr wrap="square" rtlCol="0" anchor="t">
            <a:spAutoFit/>
          </a:bodyPr>
          <a:lstStyle/>
          <a:p>
            <a:r>
              <a:rPr lang="en-US" altLang="zh-CN" sz="2200" b="1" dirty="0">
                <a:solidFill>
                  <a:srgbClr val="000000"/>
                </a:solidFill>
                <a:latin typeface="微软雅黑" panose="020B0503020204020204" charset="-122"/>
                <a:ea typeface="微软雅黑" panose="020B0503020204020204" charset="-122"/>
                <a:cs typeface="+mn-ea"/>
                <a:sym typeface="+mn-lt"/>
              </a:rPr>
              <a:t>1. </a:t>
            </a:r>
            <a:r>
              <a:rPr sz="2200" b="1" dirty="0">
                <a:solidFill>
                  <a:srgbClr val="000000"/>
                </a:solidFill>
                <a:latin typeface="微软雅黑" panose="020B0503020204020204" charset="-122"/>
                <a:ea typeface="微软雅黑" panose="020B0503020204020204" charset="-122"/>
                <a:cs typeface="+mn-ea"/>
                <a:sym typeface="+mn-lt"/>
              </a:rPr>
              <a:t>PBFT(Practical Byzantine Fault Tolerance)</a:t>
            </a:r>
          </a:p>
        </p:txBody>
      </p:sp>
      <p:sp>
        <p:nvSpPr>
          <p:cNvPr id="3" name="文本框 2"/>
          <p:cNvSpPr txBox="1"/>
          <p:nvPr/>
        </p:nvSpPr>
        <p:spPr>
          <a:xfrm>
            <a:off x="843280" y="3086735"/>
            <a:ext cx="5775960" cy="3382010"/>
          </a:xfrm>
          <a:prstGeom prst="rect">
            <a:avLst/>
          </a:prstGeom>
          <a:noFill/>
        </p:spPr>
        <p:txBody>
          <a:bodyPr wrap="square" rtlCol="0" anchor="t">
            <a:spAutoFit/>
          </a:bodyPr>
          <a:lstStyle/>
          <a:p>
            <a:pPr>
              <a:lnSpc>
                <a:spcPct val="130000"/>
              </a:lnSpc>
              <a:spcBef>
                <a:spcPts val="0"/>
              </a:spcBef>
              <a:spcAft>
                <a:spcPts val="700"/>
              </a:spcAft>
            </a:pPr>
            <a:r>
              <a:rPr sz="2000">
                <a:latin typeface="微软雅黑" panose="020B0503020204020204" charset="-122"/>
                <a:ea typeface="微软雅黑" panose="020B0503020204020204" charset="-122"/>
                <a:cs typeface="微软雅黑" panose="020B0503020204020204" charset="-122"/>
                <a:sym typeface="+mn-ea"/>
              </a:rPr>
              <a:t>PBFT算法</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称为实用拜占庭容错</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基于BFT</a:t>
            </a:r>
            <a:r>
              <a:rPr lang="en-US"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拜占庭容错)技术所提出的一个具体的算法</a:t>
            </a:r>
            <a:r>
              <a:rPr lang="zh-CN" sz="2000">
                <a:latin typeface="微软雅黑" panose="020B0503020204020204" charset="-122"/>
                <a:ea typeface="微软雅黑" panose="020B0503020204020204" charset="-122"/>
                <a:cs typeface="微软雅黑" panose="020B0503020204020204" charset="-122"/>
                <a:sym typeface="+mn-ea"/>
              </a:rPr>
              <a:t>。旨在</a:t>
            </a:r>
            <a:r>
              <a:rPr sz="2000">
                <a:latin typeface="微软雅黑" panose="020B0503020204020204" charset="-122"/>
                <a:ea typeface="微软雅黑" panose="020B0503020204020204" charset="-122"/>
                <a:cs typeface="微软雅黑" panose="020B0503020204020204" charset="-122"/>
                <a:sym typeface="+mn-ea"/>
              </a:rPr>
              <a:t>解决在分布式系统中部分节点由于一些不可预知的错误而宕机或作恶</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其他节点如何通讯达成一致性的问题</a:t>
            </a:r>
            <a:r>
              <a:rPr lang="zh-CN" sz="2000">
                <a:latin typeface="微软雅黑" panose="020B0503020204020204" charset="-122"/>
                <a:ea typeface="微软雅黑" panose="020B0503020204020204" charset="-122"/>
                <a:cs typeface="微软雅黑" panose="020B0503020204020204" charset="-122"/>
                <a:sym typeface="+mn-ea"/>
              </a:rPr>
              <a:t>。</a:t>
            </a:r>
          </a:p>
          <a:p>
            <a:pPr>
              <a:lnSpc>
                <a:spcPct val="130000"/>
              </a:lnSpc>
              <a:spcBef>
                <a:spcPts val="0"/>
              </a:spcBef>
              <a:spcAft>
                <a:spcPts val="700"/>
              </a:spcAft>
            </a:pPr>
            <a:r>
              <a:rPr sz="2000">
                <a:latin typeface="微软雅黑" panose="020B0503020204020204" charset="-122"/>
                <a:ea typeface="微软雅黑" panose="020B0503020204020204" charset="-122"/>
                <a:cs typeface="微软雅黑" panose="020B0503020204020204" charset="-122"/>
                <a:sym typeface="+mn-ea"/>
              </a:rPr>
              <a:t>PBFT算法由Miguel Castro和Barbara Liskov于1999年提出</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解决了原先拜占庭容错效率不高、复杂度为指数级别等问题</a:t>
            </a:r>
            <a:r>
              <a:rPr lang="zh-CN" sz="2000">
                <a:latin typeface="微软雅黑" panose="020B0503020204020204" charset="-122"/>
                <a:ea typeface="微软雅黑" panose="020B0503020204020204" charset="-122"/>
                <a:cs typeface="微软雅黑" panose="020B0503020204020204" charset="-122"/>
                <a:sym typeface="+mn-ea"/>
              </a:rPr>
              <a:t>。</a:t>
            </a:r>
          </a:p>
        </p:txBody>
      </p:sp>
      <p:sp>
        <p:nvSpPr>
          <p:cNvPr id="2" name="文本框 1"/>
          <p:cNvSpPr txBox="1"/>
          <p:nvPr>
            <p:custDataLst>
              <p:tags r:id="rId3"/>
            </p:custDataLst>
          </p:nvPr>
        </p:nvSpPr>
        <p:spPr>
          <a:xfrm>
            <a:off x="625475" y="876935"/>
            <a:ext cx="10753725" cy="1273175"/>
          </a:xfrm>
          <a:prstGeom prst="rect">
            <a:avLst/>
          </a:prstGeom>
          <a:noFill/>
        </p:spPr>
        <p:txBody>
          <a:bodyPr wrap="square" rtlCol="0" anchor="t">
            <a:spAutoFit/>
          </a:bodyPr>
          <a:lstStyle/>
          <a:p>
            <a:pPr>
              <a:lnSpc>
                <a:spcPct val="120000"/>
              </a:lnSpc>
            </a:pPr>
            <a:r>
              <a:rPr sz="2400" b="1">
                <a:latin typeface="微软雅黑" panose="020B0503020204020204" charset="-122"/>
                <a:ea typeface="微软雅黑" panose="020B0503020204020204" charset="-122"/>
                <a:cs typeface="微软雅黑" panose="020B0503020204020204" charset="-122"/>
                <a:sym typeface="+mn-ea"/>
              </a:rPr>
              <a:t>联盟链</a:t>
            </a:r>
            <a:r>
              <a:rPr lang="zh-CN" sz="2400" b="1">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介于</a:t>
            </a:r>
            <a:r>
              <a:rPr lang="zh-CN" sz="2000">
                <a:latin typeface="微软雅黑" panose="020B0503020204020204" charset="-122"/>
                <a:ea typeface="微软雅黑" panose="020B0503020204020204" charset="-122"/>
                <a:cs typeface="微软雅黑" panose="020B0503020204020204" charset="-122"/>
                <a:sym typeface="+mn-ea"/>
              </a:rPr>
              <a:t>公有链和私有链</a:t>
            </a:r>
            <a:r>
              <a:rPr sz="2000">
                <a:latin typeface="微软雅黑" panose="020B0503020204020204" charset="-122"/>
                <a:ea typeface="微软雅黑" panose="020B0503020204020204" charset="-122"/>
                <a:cs typeface="微软雅黑" panose="020B0503020204020204" charset="-122"/>
                <a:sym typeface="+mn-ea"/>
              </a:rPr>
              <a:t>之间</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往往是由若干组织共同控制和维护</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通常适用范围是一个联盟或者一种行业</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这些组织结合共识算法对整个联盟进行管理</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联盟链可以视为“部分 去中心化”,一般被运用于需要相互沟通和交流的单位组织中</a:t>
            </a:r>
            <a:r>
              <a:rPr lang="zh-CN" sz="2000">
                <a:latin typeface="微软雅黑" panose="020B0503020204020204" charset="-122"/>
                <a:ea typeface="微软雅黑" panose="020B0503020204020204" charset="-122"/>
                <a:cs typeface="微软雅黑" panose="020B0503020204020204" charset="-122"/>
                <a:sym typeface="+mn-ea"/>
              </a:rPr>
              <a:t>。</a:t>
            </a:r>
          </a:p>
        </p:txBody>
      </p:sp>
      <p:grpSp>
        <p:nvGrpSpPr>
          <p:cNvPr id="9" name="组合 8"/>
          <p:cNvGrpSpPr/>
          <p:nvPr/>
        </p:nvGrpSpPr>
        <p:grpSpPr>
          <a:xfrm>
            <a:off x="7073265" y="3179445"/>
            <a:ext cx="4305300" cy="3315335"/>
            <a:chOff x="11139" y="4965"/>
            <a:chExt cx="6780" cy="5221"/>
          </a:xfrm>
        </p:grpSpPr>
        <p:pic>
          <p:nvPicPr>
            <p:cNvPr id="100" name="图片 99"/>
            <p:cNvPicPr/>
            <p:nvPr>
              <p:custDataLst>
                <p:tags r:id="rId4"/>
              </p:custDataLst>
            </p:nvPr>
          </p:nvPicPr>
          <p:blipFill>
            <a:blip r:embed="rId9"/>
            <a:stretch>
              <a:fillRect/>
            </a:stretch>
          </p:blipFill>
          <p:spPr>
            <a:xfrm>
              <a:off x="11139" y="4965"/>
              <a:ext cx="6781" cy="3139"/>
            </a:xfrm>
            <a:prstGeom prst="rect">
              <a:avLst/>
            </a:prstGeom>
            <a:noFill/>
            <a:ln w="9525">
              <a:noFill/>
            </a:ln>
          </p:spPr>
        </p:pic>
        <p:sp>
          <p:nvSpPr>
            <p:cNvPr id="7" name="文本框 6"/>
            <p:cNvSpPr txBox="1"/>
            <p:nvPr/>
          </p:nvSpPr>
          <p:spPr>
            <a:xfrm>
              <a:off x="11802" y="8250"/>
              <a:ext cx="5455" cy="1937"/>
            </a:xfrm>
            <a:prstGeom prst="rect">
              <a:avLst/>
            </a:prstGeom>
            <a:noFill/>
          </p:spPr>
          <p:txBody>
            <a:bodyPr wrap="square" rtlCol="0" anchor="t">
              <a:spAutoFit/>
            </a:bodyPr>
            <a:lstStyle/>
            <a:p>
              <a:pPr algn="ctr"/>
              <a:r>
                <a:rPr>
                  <a:latin typeface="微软雅黑" panose="020B0503020204020204" charset="-122"/>
                  <a:ea typeface="微软雅黑" panose="020B0503020204020204" charset="-122"/>
                  <a:cs typeface="微软雅黑" panose="020B0503020204020204" charset="-122"/>
                  <a:sym typeface="+mn-ea"/>
                </a:rPr>
                <a:t>PBFT算法</a:t>
              </a:r>
              <a:r>
                <a:rPr lang="zh-CN">
                  <a:latin typeface="微软雅黑" panose="020B0503020204020204" charset="-122"/>
                  <a:ea typeface="微软雅黑" panose="020B0503020204020204" charset="-122"/>
                  <a:cs typeface="微软雅黑" panose="020B0503020204020204" charset="-122"/>
                  <a:sym typeface="+mn-ea"/>
                </a:rPr>
                <a:t>流程</a:t>
              </a:r>
            </a:p>
            <a:p>
              <a:pPr algn="ctr"/>
              <a:endParaRPr lang="zh-CN" sz="800">
                <a:latin typeface="微软雅黑" panose="020B0503020204020204" charset="-122"/>
                <a:ea typeface="微软雅黑" panose="020B0503020204020204" charset="-122"/>
                <a:cs typeface="微软雅黑" panose="020B0503020204020204" charset="-122"/>
                <a:sym typeface="+mn-ea"/>
              </a:endParaRPr>
            </a:p>
            <a:p>
              <a:r>
                <a:rPr lang="zh-CN" altLang="en-US" sz="1600"/>
                <a:t>消息状态迁移路径： </a:t>
              </a:r>
            </a:p>
            <a:p>
              <a:r>
                <a:rPr lang="zh-CN" altLang="en-US" sz="1600"/>
                <a:t>request -&gt; pre-prepare -&gt; prepare-&gt; commit -&gt; reply</a:t>
              </a:r>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3" grpId="0"/>
      <p:bldP spid="3" grpId="1"/>
      <p:bldP spid="2" grpId="0"/>
      <p:bldP spid="2" grpId="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6" name="组合 15"/>
          <p:cNvGrpSpPr/>
          <p:nvPr/>
        </p:nvGrpSpPr>
        <p:grpSpPr>
          <a:xfrm>
            <a:off x="0" y="127651"/>
            <a:ext cx="281652" cy="663919"/>
            <a:chOff x="0" y="127651"/>
            <a:chExt cx="281652" cy="663919"/>
          </a:xfrm>
        </p:grpSpPr>
        <p:sp>
          <p:nvSpPr>
            <p:cNvPr id="17" name="任意多边形: 形状 16"/>
            <p:cNvSpPr/>
            <p:nvPr>
              <p:custDataLst>
                <p:tags r:id="rId3"/>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4"/>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19" name="文本框 14"/>
          <p:cNvSpPr txBox="1"/>
          <p:nvPr/>
        </p:nvSpPr>
        <p:spPr>
          <a:xfrm>
            <a:off x="473075" y="198120"/>
            <a:ext cx="274955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联盟链共识算法</a:t>
            </a:r>
          </a:p>
        </p:txBody>
      </p:sp>
      <p:sp>
        <p:nvSpPr>
          <p:cNvPr id="8" name="文本框 7"/>
          <p:cNvSpPr txBox="1"/>
          <p:nvPr/>
        </p:nvSpPr>
        <p:spPr>
          <a:xfrm>
            <a:off x="625475" y="986790"/>
            <a:ext cx="7840345" cy="429895"/>
          </a:xfrm>
          <a:prstGeom prst="rect">
            <a:avLst/>
          </a:prstGeom>
          <a:noFill/>
        </p:spPr>
        <p:txBody>
          <a:bodyPr wrap="square" rtlCol="0" anchor="t">
            <a:spAutoFit/>
          </a:bodyPr>
          <a:lstStyle/>
          <a:p>
            <a:r>
              <a:rPr lang="en-US" altLang="zh-CN" sz="2200" b="1" dirty="0">
                <a:solidFill>
                  <a:srgbClr val="000000"/>
                </a:solidFill>
                <a:latin typeface="微软雅黑" panose="020B0503020204020204" charset="-122"/>
                <a:ea typeface="微软雅黑" panose="020B0503020204020204" charset="-122"/>
                <a:cs typeface="+mn-ea"/>
                <a:sym typeface="+mn-lt"/>
              </a:rPr>
              <a:t>2. S</a:t>
            </a:r>
            <a:r>
              <a:rPr sz="2200" b="1" dirty="0">
                <a:solidFill>
                  <a:srgbClr val="000000"/>
                </a:solidFill>
                <a:latin typeface="微软雅黑" panose="020B0503020204020204" charset="-122"/>
                <a:ea typeface="微软雅黑" panose="020B0503020204020204" charset="-122"/>
                <a:cs typeface="+mn-ea"/>
                <a:sym typeface="+mn-lt"/>
              </a:rPr>
              <a:t>BFT(Scalable Byzantine Fault Tolerance)</a:t>
            </a:r>
          </a:p>
        </p:txBody>
      </p:sp>
      <p:sp>
        <p:nvSpPr>
          <p:cNvPr id="3" name="文本框 2"/>
          <p:cNvSpPr txBox="1"/>
          <p:nvPr/>
        </p:nvSpPr>
        <p:spPr>
          <a:xfrm>
            <a:off x="1553210" y="1858645"/>
            <a:ext cx="9085580" cy="4149090"/>
          </a:xfrm>
          <a:prstGeom prst="rect">
            <a:avLst/>
          </a:prstGeom>
          <a:noFill/>
        </p:spPr>
        <p:txBody>
          <a:bodyPr wrap="square" rtlCol="0" anchor="t">
            <a:spAutoFit/>
          </a:bodyPr>
          <a:lstStyle/>
          <a:p>
            <a:pPr>
              <a:lnSpc>
                <a:spcPct val="140000"/>
              </a:lnSpc>
              <a:spcBef>
                <a:spcPts val="0"/>
              </a:spcBef>
              <a:spcAft>
                <a:spcPts val="700"/>
              </a:spcAft>
            </a:pPr>
            <a:r>
              <a:rPr sz="2000">
                <a:latin typeface="微软雅黑" panose="020B0503020204020204" charset="-122"/>
                <a:ea typeface="微软雅黑" panose="020B0503020204020204" charset="-122"/>
                <a:cs typeface="微软雅黑" panose="020B0503020204020204" charset="-122"/>
                <a:sym typeface="+mn-ea"/>
              </a:rPr>
              <a:t>SBFT共识算法是在PBFT算法的基础上进行扩展改 进的</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是一种可扩展和分散式信任模型基础设施算法</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由Gueta等于</a:t>
            </a:r>
            <a:r>
              <a:rPr lang="en-US" sz="2000">
                <a:latin typeface="微软雅黑" panose="020B0503020204020204" charset="-122"/>
                <a:ea typeface="微软雅黑" panose="020B0503020204020204" charset="-122"/>
                <a:cs typeface="微软雅黑" panose="020B0503020204020204" charset="-122"/>
                <a:sym typeface="+mn-ea"/>
              </a:rPr>
              <a:t>2018</a:t>
            </a:r>
            <a:r>
              <a:rPr sz="2000">
                <a:latin typeface="微软雅黑" panose="020B0503020204020204" charset="-122"/>
                <a:ea typeface="微软雅黑" panose="020B0503020204020204" charset="-122"/>
                <a:cs typeface="微软雅黑" panose="020B0503020204020204" charset="-122"/>
                <a:sym typeface="+mn-ea"/>
              </a:rPr>
              <a:t>年提出</a:t>
            </a:r>
            <a:r>
              <a:rPr lang="zh-CN" sz="2000">
                <a:latin typeface="微软雅黑" panose="020B0503020204020204" charset="-122"/>
                <a:ea typeface="微软雅黑" panose="020B0503020204020204" charset="-122"/>
                <a:cs typeface="微软雅黑" panose="020B0503020204020204" charset="-122"/>
                <a:sym typeface="+mn-ea"/>
              </a:rPr>
              <a:t>。</a:t>
            </a:r>
          </a:p>
          <a:p>
            <a:pPr>
              <a:lnSpc>
                <a:spcPct val="140000"/>
              </a:lnSpc>
              <a:spcBef>
                <a:spcPts val="0"/>
              </a:spcBef>
              <a:spcAft>
                <a:spcPts val="700"/>
              </a:spcAft>
            </a:pPr>
            <a:r>
              <a:rPr sz="2000">
                <a:latin typeface="微软雅黑" panose="020B0503020204020204" charset="-122"/>
                <a:ea typeface="微软雅黑" panose="020B0503020204020204" charset="-122"/>
                <a:cs typeface="微软雅黑" panose="020B0503020204020204" charset="-122"/>
                <a:sym typeface="+mn-ea"/>
              </a:rPr>
              <a:t>SBFT算法在PBFT算法的基础上添加了CＧCollector和EＧCollector两个角色</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它们都由副本节点担任(一个角色可由多个副本节点担任)</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这两个角色的作用都是收集并组合阈值签名并且转发相关结果给其他的节点</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从而降低消息复杂度</a:t>
            </a:r>
            <a:r>
              <a:rPr lang="zh-CN" sz="2000">
                <a:latin typeface="微软雅黑" panose="020B0503020204020204" charset="-122"/>
                <a:ea typeface="微软雅黑" panose="020B0503020204020204" charset="-122"/>
                <a:cs typeface="微软雅黑" panose="020B0503020204020204" charset="-122"/>
                <a:sym typeface="+mn-ea"/>
              </a:rPr>
              <a:t>。</a:t>
            </a:r>
          </a:p>
          <a:p>
            <a:pPr>
              <a:lnSpc>
                <a:spcPct val="140000"/>
              </a:lnSpc>
              <a:spcBef>
                <a:spcPts val="0"/>
              </a:spcBef>
              <a:spcAft>
                <a:spcPts val="700"/>
              </a:spcAft>
            </a:pPr>
            <a:r>
              <a:rPr sz="2000">
                <a:latin typeface="微软雅黑" panose="020B0503020204020204" charset="-122"/>
                <a:ea typeface="微软雅黑" panose="020B0503020204020204" charset="-122"/>
                <a:cs typeface="微软雅黑" panose="020B0503020204020204" charset="-122"/>
                <a:sym typeface="+mn-ea"/>
              </a:rPr>
              <a:t>值得注意的是</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SBFT算法中有两条路径在不同的情况下促使节点达成共识</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分别为快速路径(Fast path protocol) 和线性PBFT路径(Linear-PBFT)</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默认情况下</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SBFT算法执行快速路径</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当快速路径无法达成共识</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SBFT算法就会运行线性PBFT路径</a:t>
            </a:r>
            <a:r>
              <a:rPr lang="zh-CN" sz="2000">
                <a:latin typeface="微软雅黑" panose="020B0503020204020204" charset="-122"/>
                <a:ea typeface="微软雅黑" panose="020B0503020204020204" charset="-122"/>
                <a:cs typeface="微软雅黑" panose="020B0503020204020204" charset="-122"/>
                <a:sym typeface="+mn-ea"/>
              </a:rPr>
              <a:t>。</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3" grpId="0"/>
      <p:bldP spid="3" grpId="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6" name="组合 15"/>
          <p:cNvGrpSpPr/>
          <p:nvPr/>
        </p:nvGrpSpPr>
        <p:grpSpPr>
          <a:xfrm>
            <a:off x="0" y="127651"/>
            <a:ext cx="281652" cy="663919"/>
            <a:chOff x="0" y="127651"/>
            <a:chExt cx="281652" cy="663919"/>
          </a:xfrm>
        </p:grpSpPr>
        <p:sp>
          <p:nvSpPr>
            <p:cNvPr id="17" name="任意多边形: 形状 16"/>
            <p:cNvSpPr/>
            <p:nvPr>
              <p:custDataLst>
                <p:tags r:id="rId7"/>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8"/>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19" name="文本框 14"/>
          <p:cNvSpPr txBox="1"/>
          <p:nvPr/>
        </p:nvSpPr>
        <p:spPr>
          <a:xfrm>
            <a:off x="473075" y="198120"/>
            <a:ext cx="274955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联盟链共识算法</a:t>
            </a:r>
          </a:p>
        </p:txBody>
      </p:sp>
      <p:sp>
        <p:nvSpPr>
          <p:cNvPr id="8" name="文本框 7"/>
          <p:cNvSpPr txBox="1"/>
          <p:nvPr/>
        </p:nvSpPr>
        <p:spPr>
          <a:xfrm>
            <a:off x="625475" y="986790"/>
            <a:ext cx="9288145" cy="429895"/>
          </a:xfrm>
          <a:prstGeom prst="rect">
            <a:avLst/>
          </a:prstGeom>
          <a:noFill/>
        </p:spPr>
        <p:txBody>
          <a:bodyPr wrap="square" rtlCol="0" anchor="t">
            <a:spAutoFit/>
          </a:bodyPr>
          <a:lstStyle/>
          <a:p>
            <a:r>
              <a:rPr lang="en-US" altLang="zh-CN" sz="2200" b="1" dirty="0">
                <a:solidFill>
                  <a:srgbClr val="000000"/>
                </a:solidFill>
                <a:latin typeface="微软雅黑" panose="020B0503020204020204" charset="-122"/>
                <a:ea typeface="微软雅黑" panose="020B0503020204020204" charset="-122"/>
                <a:cs typeface="+mn-ea"/>
                <a:sym typeface="+mn-lt"/>
              </a:rPr>
              <a:t>3. </a:t>
            </a:r>
            <a:r>
              <a:rPr sz="2200" b="1">
                <a:latin typeface="微软雅黑" panose="020B0503020204020204" charset="-122"/>
                <a:ea typeface="微软雅黑" panose="020B0503020204020204" charset="-122"/>
                <a:cs typeface="微软雅黑" panose="020B0503020204020204" charset="-122"/>
                <a:sym typeface="+mn-ea"/>
              </a:rPr>
              <a:t>T-PBFT</a:t>
            </a:r>
            <a:r>
              <a:rPr sz="2200" b="1" dirty="0">
                <a:solidFill>
                  <a:srgbClr val="000000"/>
                </a:solidFill>
                <a:latin typeface="微软雅黑" panose="020B0503020204020204" charset="-122"/>
                <a:ea typeface="微软雅黑" panose="020B0503020204020204" charset="-122"/>
                <a:cs typeface="+mn-ea"/>
                <a:sym typeface="+mn-lt"/>
              </a:rPr>
              <a:t>(</a:t>
            </a:r>
            <a:r>
              <a:rPr sz="2200" b="1">
                <a:latin typeface="微软雅黑" panose="020B0503020204020204" charset="-122"/>
                <a:ea typeface="微软雅黑" panose="020B0503020204020204" charset="-122"/>
                <a:cs typeface="微软雅黑" panose="020B0503020204020204" charset="-122"/>
                <a:sym typeface="+mn-ea"/>
              </a:rPr>
              <a:t>EigenTrust-Based Practical Byzantine Fault Tolerance</a:t>
            </a:r>
            <a:r>
              <a:rPr sz="2200" b="1" dirty="0">
                <a:solidFill>
                  <a:srgbClr val="000000"/>
                </a:solidFill>
                <a:latin typeface="微软雅黑" panose="020B0503020204020204" charset="-122"/>
                <a:ea typeface="微软雅黑" panose="020B0503020204020204" charset="-122"/>
                <a:cs typeface="+mn-ea"/>
                <a:sym typeface="+mn-lt"/>
              </a:rPr>
              <a:t>)</a:t>
            </a:r>
          </a:p>
        </p:txBody>
      </p:sp>
      <p:pic>
        <p:nvPicPr>
          <p:cNvPr id="2" name="图片 1"/>
          <p:cNvPicPr>
            <a:picLocks noChangeAspect="1"/>
          </p:cNvPicPr>
          <p:nvPr/>
        </p:nvPicPr>
        <p:blipFill>
          <a:blip r:embed="rId11"/>
          <a:stretch>
            <a:fillRect/>
          </a:stretch>
        </p:blipFill>
        <p:spPr>
          <a:xfrm>
            <a:off x="872490" y="3127375"/>
            <a:ext cx="5035550" cy="2887345"/>
          </a:xfrm>
          <a:prstGeom prst="rect">
            <a:avLst/>
          </a:prstGeom>
        </p:spPr>
      </p:pic>
      <p:pic>
        <p:nvPicPr>
          <p:cNvPr id="4" name="图片 3"/>
          <p:cNvPicPr>
            <a:picLocks noChangeAspect="1"/>
          </p:cNvPicPr>
          <p:nvPr/>
        </p:nvPicPr>
        <p:blipFill>
          <a:blip r:embed="rId12"/>
          <a:stretch>
            <a:fillRect/>
          </a:stretch>
        </p:blipFill>
        <p:spPr>
          <a:xfrm>
            <a:off x="6457950" y="1528445"/>
            <a:ext cx="5015230" cy="3411220"/>
          </a:xfrm>
          <a:prstGeom prst="rect">
            <a:avLst/>
          </a:prstGeom>
        </p:spPr>
      </p:pic>
      <p:sp>
        <p:nvSpPr>
          <p:cNvPr id="5" name="文本框 4"/>
          <p:cNvSpPr txBox="1"/>
          <p:nvPr>
            <p:custDataLst>
              <p:tags r:id="rId3"/>
            </p:custDataLst>
          </p:nvPr>
        </p:nvSpPr>
        <p:spPr>
          <a:xfrm>
            <a:off x="625475" y="1528445"/>
            <a:ext cx="5652770" cy="2027555"/>
          </a:xfrm>
          <a:prstGeom prst="rect">
            <a:avLst/>
          </a:prstGeom>
          <a:noFill/>
        </p:spPr>
        <p:txBody>
          <a:bodyPr wrap="square" rtlCol="0" anchor="t">
            <a:spAutoFit/>
          </a:bodyPr>
          <a:lstStyle/>
          <a:p>
            <a:pPr>
              <a:lnSpc>
                <a:spcPct val="120000"/>
              </a:lnSpc>
              <a:spcBef>
                <a:spcPts val="0"/>
              </a:spcBef>
              <a:spcAft>
                <a:spcPts val="700"/>
              </a:spcAft>
            </a:pPr>
            <a:r>
              <a:rPr sz="2000">
                <a:latin typeface="微软雅黑" panose="020B0503020204020204" charset="-122"/>
                <a:ea typeface="微软雅黑" panose="020B0503020204020204" charset="-122"/>
                <a:cs typeface="微软雅黑" panose="020B0503020204020204" charset="-122"/>
                <a:sym typeface="+mn-ea"/>
              </a:rPr>
              <a:t>T-PBFT 算法是一种基于特征信任模型的优化实用拜占庭容错共识算法</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也是一种多阶段共识算法</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通过节点间的交易来评估节点信任</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从而选择网络中质量较高的节点来构建共识群</a:t>
            </a:r>
            <a:r>
              <a:rPr lang="zh-CN" sz="2000">
                <a:latin typeface="微软雅黑" panose="020B0503020204020204" charset="-122"/>
                <a:ea typeface="微软雅黑" panose="020B0503020204020204" charset="-122"/>
                <a:cs typeface="微软雅黑" panose="020B0503020204020204" charset="-122"/>
                <a:sym typeface="+mn-ea"/>
              </a:rPr>
              <a:t>。</a:t>
            </a:r>
          </a:p>
          <a:p>
            <a:pPr>
              <a:lnSpc>
                <a:spcPct val="120000"/>
              </a:lnSpc>
              <a:spcBef>
                <a:spcPts val="0"/>
              </a:spcBef>
              <a:spcAft>
                <a:spcPts val="700"/>
              </a:spcAft>
            </a:pPr>
            <a:endParaRPr lang="zh-CN" sz="200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custDataLst>
              <p:tags r:id="rId4"/>
            </p:custDataLst>
          </p:nvPr>
        </p:nvSpPr>
        <p:spPr>
          <a:xfrm>
            <a:off x="6151245" y="5407025"/>
            <a:ext cx="5792470" cy="1198880"/>
          </a:xfrm>
          <a:prstGeom prst="rect">
            <a:avLst/>
          </a:prstGeom>
          <a:noFill/>
        </p:spPr>
        <p:txBody>
          <a:bodyPr wrap="square" rtlCol="0" anchor="t">
            <a:spAutoFit/>
          </a:bodyPr>
          <a:lstStyle/>
          <a:p>
            <a:pPr>
              <a:lnSpc>
                <a:spcPct val="120000"/>
              </a:lnSpc>
              <a:spcBef>
                <a:spcPts val="0"/>
              </a:spcBef>
              <a:spcAft>
                <a:spcPts val="700"/>
              </a:spcAft>
            </a:pPr>
            <a:r>
              <a:rPr sz="2000">
                <a:latin typeface="微软雅黑" panose="020B0503020204020204" charset="-122"/>
                <a:ea typeface="微软雅黑" panose="020B0503020204020204" charset="-122"/>
                <a:cs typeface="微软雅黑" panose="020B0503020204020204" charset="-122"/>
                <a:sym typeface="+mn-ea"/>
              </a:rPr>
              <a:t>由Gao等于</a:t>
            </a:r>
            <a:r>
              <a:rPr lang="en-US" sz="2000">
                <a:latin typeface="微软雅黑" panose="020B0503020204020204" charset="-122"/>
                <a:ea typeface="微软雅黑" panose="020B0503020204020204" charset="-122"/>
                <a:cs typeface="微软雅黑" panose="020B0503020204020204" charset="-122"/>
                <a:sym typeface="+mn-ea"/>
              </a:rPr>
              <a:t>2019</a:t>
            </a:r>
            <a:r>
              <a:rPr sz="2000">
                <a:latin typeface="微软雅黑" panose="020B0503020204020204" charset="-122"/>
                <a:ea typeface="微软雅黑" panose="020B0503020204020204" charset="-122"/>
                <a:cs typeface="微软雅黑" panose="020B0503020204020204" charset="-122"/>
                <a:sym typeface="+mn-ea"/>
              </a:rPr>
              <a:t>年提出</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引入Eigen Trust信任模型</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根据计算的全局信任值</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挑选信任值高的节点组成一个共识组</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以此作为节点达成共识的基础</a:t>
            </a:r>
            <a:r>
              <a:rPr lang="zh-CN" sz="2000">
                <a:latin typeface="微软雅黑" panose="020B0503020204020204" charset="-122"/>
                <a:ea typeface="微软雅黑" panose="020B0503020204020204" charset="-122"/>
                <a:cs typeface="微软雅黑" panose="020B0503020204020204" charset="-122"/>
                <a:sym typeface="+mn-ea"/>
              </a:rPr>
              <a:t>。</a:t>
            </a:r>
          </a:p>
        </p:txBody>
      </p:sp>
      <p:sp>
        <p:nvSpPr>
          <p:cNvPr id="9" name="文本框 8"/>
          <p:cNvSpPr txBox="1"/>
          <p:nvPr>
            <p:custDataLst>
              <p:tags r:id="rId5"/>
            </p:custDataLst>
          </p:nvPr>
        </p:nvSpPr>
        <p:spPr>
          <a:xfrm>
            <a:off x="2324100" y="6080760"/>
            <a:ext cx="2132330" cy="368300"/>
          </a:xfrm>
          <a:prstGeom prst="rect">
            <a:avLst/>
          </a:prstGeom>
          <a:noFill/>
        </p:spPr>
        <p:txBody>
          <a:bodyPr wrap="square" rtlCol="0">
            <a:spAutoFit/>
          </a:bodyPr>
          <a:lstStyle/>
          <a:p>
            <a:r>
              <a:rPr lang="zh-CN" altLang="en-US">
                <a:sym typeface="+mn-ea"/>
              </a:rPr>
              <a:t>T-PBFT</a:t>
            </a:r>
            <a:r>
              <a:rPr lang="zh-CN" altLang="en-US"/>
              <a:t>共识流程图</a:t>
            </a:r>
          </a:p>
        </p:txBody>
      </p:sp>
      <p:sp>
        <p:nvSpPr>
          <p:cNvPr id="10" name="文本框 9"/>
          <p:cNvSpPr txBox="1"/>
          <p:nvPr>
            <p:custDataLst>
              <p:tags r:id="rId6"/>
            </p:custDataLst>
          </p:nvPr>
        </p:nvSpPr>
        <p:spPr>
          <a:xfrm>
            <a:off x="8236585" y="4989195"/>
            <a:ext cx="1458595" cy="368300"/>
          </a:xfrm>
          <a:prstGeom prst="rect">
            <a:avLst/>
          </a:prstGeom>
          <a:noFill/>
        </p:spPr>
        <p:txBody>
          <a:bodyPr wrap="square" rtlCol="0">
            <a:spAutoFit/>
          </a:bodyPr>
          <a:lstStyle/>
          <a:p>
            <a:r>
              <a:rPr lang="zh-CN" altLang="en-US">
                <a:sym typeface="+mn-ea"/>
              </a:rPr>
              <a:t>T-PBFT</a:t>
            </a:r>
            <a:r>
              <a:rPr lang="zh-CN" altLang="en-US"/>
              <a:t>框架</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childTnLst>
                          </p:cTn>
                        </p:par>
                        <p:par>
                          <p:cTn id="20" fill="hold">
                            <p:stCondLst>
                              <p:cond delay="500"/>
                            </p:stCondLst>
                            <p:childTnLst>
                              <p:par>
                                <p:cTn id="21" presetID="12" presetClass="entr" presetSubtype="4"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p:tgtEl>
                                          <p:spTgt spid="2"/>
                                        </p:tgtEl>
                                        <p:attrNameLst>
                                          <p:attrName>ppt_y</p:attrName>
                                        </p:attrNameLst>
                                      </p:cBhvr>
                                      <p:tavLst>
                                        <p:tav tm="0">
                                          <p:val>
                                            <p:strVal val="#ppt_y+#ppt_h*1.125000"/>
                                          </p:val>
                                        </p:tav>
                                        <p:tav tm="100000">
                                          <p:val>
                                            <p:strVal val="#ppt_y"/>
                                          </p:val>
                                        </p:tav>
                                      </p:tavLst>
                                    </p:anim>
                                    <p:animEffect transition="in" filter="wipe(up)">
                                      <p:cBhvr>
                                        <p:cTn id="24" dur="500"/>
                                        <p:tgtEl>
                                          <p:spTgt spid="2"/>
                                        </p:tgtEl>
                                      </p:cBhvr>
                                    </p:animEffect>
                                  </p:childTnLst>
                                </p:cTn>
                              </p:par>
                            </p:childTnLst>
                          </p:cTn>
                        </p:par>
                        <p:par>
                          <p:cTn id="25" fill="hold">
                            <p:stCondLst>
                              <p:cond delay="1000"/>
                            </p:stCondLst>
                            <p:childTnLst>
                              <p:par>
                                <p:cTn id="26" presetID="12" presetClass="entr" presetSubtype="4"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p:tgtEl>
                                          <p:spTgt spid="4"/>
                                        </p:tgtEl>
                                        <p:attrNameLst>
                                          <p:attrName>ppt_y</p:attrName>
                                        </p:attrNameLst>
                                      </p:cBhvr>
                                      <p:tavLst>
                                        <p:tav tm="0">
                                          <p:val>
                                            <p:strVal val="#ppt_y+#ppt_h*1.125000"/>
                                          </p:val>
                                        </p:tav>
                                        <p:tav tm="100000">
                                          <p:val>
                                            <p:strVal val="#ppt_y"/>
                                          </p:val>
                                        </p:tav>
                                      </p:tavLst>
                                    </p:anim>
                                    <p:animEffect transition="in" filter="wipe(up)">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5" grpId="0"/>
      <p:bldP spid="5" grpId="1"/>
      <p:bldP spid="7" grpId="0"/>
      <p:bldP spid="7" grpId="1"/>
      <p:bldP spid="9" grpId="0"/>
      <p:bldP spid="9" grpId="1"/>
      <p:bldP spid="10" grpId="0"/>
      <p:bldP spid="10" grpId="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6" name="组合 15"/>
          <p:cNvGrpSpPr/>
          <p:nvPr/>
        </p:nvGrpSpPr>
        <p:grpSpPr>
          <a:xfrm>
            <a:off x="0" y="127651"/>
            <a:ext cx="281652" cy="663919"/>
            <a:chOff x="0" y="127651"/>
            <a:chExt cx="281652" cy="663919"/>
          </a:xfrm>
        </p:grpSpPr>
        <p:sp>
          <p:nvSpPr>
            <p:cNvPr id="17" name="任意多边形: 形状 16"/>
            <p:cNvSpPr/>
            <p:nvPr>
              <p:custDataLst>
                <p:tags r:id="rId5"/>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6"/>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19" name="文本框 14"/>
          <p:cNvSpPr txBox="1"/>
          <p:nvPr/>
        </p:nvSpPr>
        <p:spPr>
          <a:xfrm>
            <a:off x="473075" y="198120"/>
            <a:ext cx="274955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联盟链共识算法</a:t>
            </a:r>
          </a:p>
        </p:txBody>
      </p:sp>
      <p:sp>
        <p:nvSpPr>
          <p:cNvPr id="8" name="文本框 7"/>
          <p:cNvSpPr txBox="1"/>
          <p:nvPr/>
        </p:nvSpPr>
        <p:spPr>
          <a:xfrm>
            <a:off x="625475" y="986790"/>
            <a:ext cx="9288145" cy="429895"/>
          </a:xfrm>
          <a:prstGeom prst="rect">
            <a:avLst/>
          </a:prstGeom>
          <a:noFill/>
        </p:spPr>
        <p:txBody>
          <a:bodyPr wrap="square" rtlCol="0" anchor="t">
            <a:spAutoFit/>
          </a:bodyPr>
          <a:lstStyle/>
          <a:p>
            <a:r>
              <a:rPr lang="en-US" altLang="zh-CN" sz="2200" b="1" dirty="0">
                <a:solidFill>
                  <a:srgbClr val="000000"/>
                </a:solidFill>
                <a:latin typeface="微软雅黑" panose="020B0503020204020204" charset="-122"/>
                <a:ea typeface="微软雅黑" panose="020B0503020204020204" charset="-122"/>
                <a:cs typeface="+mn-ea"/>
                <a:sym typeface="+mn-lt"/>
              </a:rPr>
              <a:t>4. </a:t>
            </a:r>
            <a:r>
              <a:rPr sz="2200" b="1" dirty="0">
                <a:latin typeface="微软雅黑" panose="020B0503020204020204" charset="-122"/>
                <a:ea typeface="微软雅黑" panose="020B0503020204020204" charset="-122"/>
                <a:cs typeface="微软雅黑" panose="020B0503020204020204" charset="-122"/>
                <a:sym typeface="+mn-ea"/>
              </a:rPr>
              <a:t>MBFT(</a:t>
            </a:r>
            <a:r>
              <a:rPr lang="en-US" sz="2200" b="1" dirty="0">
                <a:latin typeface="微软雅黑" panose="020B0503020204020204" charset="-122"/>
                <a:ea typeface="微软雅黑" panose="020B0503020204020204" charset="-122"/>
                <a:cs typeface="微软雅黑" panose="020B0503020204020204" charset="-122"/>
                <a:sym typeface="+mn-ea"/>
              </a:rPr>
              <a:t>M</a:t>
            </a:r>
            <a:r>
              <a:rPr sz="2200" b="1" dirty="0">
                <a:latin typeface="微软雅黑" panose="020B0503020204020204" charset="-122"/>
                <a:ea typeface="微软雅黑" panose="020B0503020204020204" charset="-122"/>
                <a:cs typeface="微软雅黑" panose="020B0503020204020204" charset="-122"/>
                <a:sym typeface="+mn-ea"/>
              </a:rPr>
              <a:t>ixed Byzantine </a:t>
            </a:r>
            <a:r>
              <a:rPr lang="en-US" sz="2200" b="1" dirty="0">
                <a:latin typeface="微软雅黑" panose="020B0503020204020204" charset="-122"/>
                <a:ea typeface="微软雅黑" panose="020B0503020204020204" charset="-122"/>
                <a:cs typeface="微软雅黑" panose="020B0503020204020204" charset="-122"/>
                <a:sym typeface="+mn-ea"/>
              </a:rPr>
              <a:t>F</a:t>
            </a:r>
            <a:r>
              <a:rPr sz="2200" b="1" dirty="0">
                <a:latin typeface="微软雅黑" panose="020B0503020204020204" charset="-122"/>
                <a:ea typeface="微软雅黑" panose="020B0503020204020204" charset="-122"/>
                <a:cs typeface="微软雅黑" panose="020B0503020204020204" charset="-122"/>
                <a:sym typeface="+mn-ea"/>
              </a:rPr>
              <a:t>ault </a:t>
            </a:r>
            <a:r>
              <a:rPr lang="en-US" sz="2200" b="1" dirty="0">
                <a:latin typeface="微软雅黑" panose="020B0503020204020204" charset="-122"/>
                <a:ea typeface="微软雅黑" panose="020B0503020204020204" charset="-122"/>
                <a:cs typeface="微软雅黑" panose="020B0503020204020204" charset="-122"/>
                <a:sym typeface="+mn-ea"/>
              </a:rPr>
              <a:t>T</a:t>
            </a:r>
            <a:r>
              <a:rPr sz="2200" b="1" dirty="0">
                <a:latin typeface="微软雅黑" panose="020B0503020204020204" charset="-122"/>
                <a:ea typeface="微软雅黑" panose="020B0503020204020204" charset="-122"/>
                <a:cs typeface="微软雅黑" panose="020B0503020204020204" charset="-122"/>
                <a:sym typeface="+mn-ea"/>
              </a:rPr>
              <a:t>olerance)</a:t>
            </a:r>
            <a:endParaRPr sz="2200" b="1" dirty="0">
              <a:solidFill>
                <a:srgbClr val="000000"/>
              </a:solidFill>
              <a:latin typeface="微软雅黑" panose="020B0503020204020204" charset="-122"/>
              <a:ea typeface="微软雅黑" panose="020B0503020204020204" charset="-122"/>
              <a:cs typeface="+mn-ea"/>
              <a:sym typeface="+mn-lt"/>
            </a:endParaRPr>
          </a:p>
        </p:txBody>
      </p:sp>
      <p:sp>
        <p:nvSpPr>
          <p:cNvPr id="5" name="文本框 4"/>
          <p:cNvSpPr txBox="1"/>
          <p:nvPr>
            <p:custDataLst>
              <p:tags r:id="rId3"/>
            </p:custDataLst>
          </p:nvPr>
        </p:nvSpPr>
        <p:spPr>
          <a:xfrm>
            <a:off x="749300" y="1797050"/>
            <a:ext cx="4516755" cy="4333240"/>
          </a:xfrm>
          <a:prstGeom prst="rect">
            <a:avLst/>
          </a:prstGeom>
          <a:noFill/>
        </p:spPr>
        <p:txBody>
          <a:bodyPr wrap="square" rtlCol="0" anchor="t">
            <a:spAutoFit/>
          </a:bodyPr>
          <a:lstStyle/>
          <a:p>
            <a:pPr>
              <a:lnSpc>
                <a:spcPct val="120000"/>
              </a:lnSpc>
              <a:spcBef>
                <a:spcPts val="0"/>
              </a:spcBef>
              <a:spcAft>
                <a:spcPts val="700"/>
              </a:spcAft>
            </a:pPr>
            <a:r>
              <a:rPr sz="2000">
                <a:latin typeface="微软雅黑" panose="020B0503020204020204" charset="-122"/>
                <a:ea typeface="微软雅黑" panose="020B0503020204020204" charset="-122"/>
                <a:cs typeface="微软雅黑" panose="020B0503020204020204" charset="-122"/>
                <a:sym typeface="+mn-ea"/>
              </a:rPr>
              <a:t>MBFT共识算法是一种结合分层技术和分片技术的共识算法</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由Du等于</a:t>
            </a:r>
            <a:r>
              <a:rPr lang="en-US" sz="2000">
                <a:latin typeface="微软雅黑" panose="020B0503020204020204" charset="-122"/>
                <a:ea typeface="微软雅黑" panose="020B0503020204020204" charset="-122"/>
                <a:cs typeface="微软雅黑" panose="020B0503020204020204" charset="-122"/>
                <a:sym typeface="+mn-ea"/>
              </a:rPr>
              <a:t>2020</a:t>
            </a:r>
            <a:r>
              <a:rPr sz="2000">
                <a:latin typeface="微软雅黑" panose="020B0503020204020204" charset="-122"/>
                <a:ea typeface="微软雅黑" panose="020B0503020204020204" charset="-122"/>
                <a:cs typeface="微软雅黑" panose="020B0503020204020204" charset="-122"/>
                <a:sym typeface="+mn-ea"/>
              </a:rPr>
              <a:t>年提出</a:t>
            </a:r>
            <a:r>
              <a:rPr lang="zh-CN" sz="2000">
                <a:latin typeface="微软雅黑" panose="020B0503020204020204" charset="-122"/>
                <a:ea typeface="微软雅黑" panose="020B0503020204020204" charset="-122"/>
                <a:cs typeface="微软雅黑" panose="020B0503020204020204" charset="-122"/>
                <a:sym typeface="+mn-ea"/>
              </a:rPr>
              <a:t>。</a:t>
            </a:r>
          </a:p>
          <a:p>
            <a:pPr>
              <a:lnSpc>
                <a:spcPct val="120000"/>
              </a:lnSpc>
              <a:spcBef>
                <a:spcPts val="0"/>
              </a:spcBef>
              <a:spcAft>
                <a:spcPts val="700"/>
              </a:spcAft>
            </a:pPr>
            <a:r>
              <a:rPr sz="2000">
                <a:latin typeface="微软雅黑" panose="020B0503020204020204" charset="-122"/>
                <a:ea typeface="微软雅黑" panose="020B0503020204020204" charset="-122"/>
                <a:cs typeface="微软雅黑" panose="020B0503020204020204" charset="-122"/>
                <a:sym typeface="+mn-ea"/>
              </a:rPr>
              <a:t>分层可以有效减少单个节点的负载</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提高一致性效率</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分片可以将事务分配给不同的节点组</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从而提高算法的处理能力</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降低延迟</a:t>
            </a:r>
            <a:r>
              <a:rPr lang="zh-CN" sz="2000">
                <a:latin typeface="微软雅黑" panose="020B0503020204020204" charset="-122"/>
                <a:ea typeface="微软雅黑" panose="020B0503020204020204" charset="-122"/>
                <a:cs typeface="微软雅黑" panose="020B0503020204020204" charset="-122"/>
                <a:sym typeface="+mn-ea"/>
              </a:rPr>
              <a:t>。</a:t>
            </a:r>
          </a:p>
          <a:p>
            <a:pPr>
              <a:lnSpc>
                <a:spcPct val="120000"/>
              </a:lnSpc>
              <a:spcBef>
                <a:spcPts val="0"/>
              </a:spcBef>
              <a:spcAft>
                <a:spcPts val="700"/>
              </a:spcAft>
            </a:pPr>
            <a:r>
              <a:rPr sz="2000">
                <a:latin typeface="微软雅黑" panose="020B0503020204020204" charset="-122"/>
                <a:ea typeface="微软雅黑" panose="020B0503020204020204" charset="-122"/>
                <a:cs typeface="微软雅黑" panose="020B0503020204020204" charset="-122"/>
                <a:sym typeface="+mn-ea"/>
              </a:rPr>
              <a:t>同时</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本算法还给出了一种基于VR和阈值共享的方法来确保系统的错误率</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算法设置了一个信用评分系统来提高节点打 包交易的积极性</a:t>
            </a:r>
            <a:r>
              <a:rPr lang="zh-CN" sz="2000">
                <a:latin typeface="微软雅黑" panose="020B0503020204020204" charset="-122"/>
                <a:ea typeface="微软雅黑" panose="020B0503020204020204" charset="-122"/>
                <a:cs typeface="微软雅黑" panose="020B0503020204020204" charset="-122"/>
                <a:sym typeface="+mn-ea"/>
              </a:rPr>
              <a:t>。</a:t>
            </a:r>
          </a:p>
        </p:txBody>
      </p:sp>
      <p:sp>
        <p:nvSpPr>
          <p:cNvPr id="10" name="文本框 9"/>
          <p:cNvSpPr txBox="1"/>
          <p:nvPr>
            <p:custDataLst>
              <p:tags r:id="rId4"/>
            </p:custDataLst>
          </p:nvPr>
        </p:nvSpPr>
        <p:spPr>
          <a:xfrm>
            <a:off x="7794625" y="5761990"/>
            <a:ext cx="2109470" cy="368300"/>
          </a:xfrm>
          <a:prstGeom prst="rect">
            <a:avLst/>
          </a:prstGeom>
          <a:noFill/>
        </p:spPr>
        <p:txBody>
          <a:bodyPr wrap="square" rtlCol="0">
            <a:spAutoFit/>
          </a:bodyPr>
          <a:lstStyle/>
          <a:p>
            <a:r>
              <a:rPr lang="zh-CN" altLang="en-US"/>
              <a:t>MBFT的双层结构</a:t>
            </a:r>
          </a:p>
        </p:txBody>
      </p:sp>
      <p:pic>
        <p:nvPicPr>
          <p:cNvPr id="3" name="图片 2"/>
          <p:cNvPicPr>
            <a:picLocks noChangeAspect="1"/>
          </p:cNvPicPr>
          <p:nvPr/>
        </p:nvPicPr>
        <p:blipFill>
          <a:blip r:embed="rId9"/>
          <a:stretch>
            <a:fillRect/>
          </a:stretch>
        </p:blipFill>
        <p:spPr>
          <a:xfrm>
            <a:off x="5748655" y="1797050"/>
            <a:ext cx="6201410" cy="3893185"/>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childTnLst>
                          </p:cTn>
                        </p:par>
                        <p:par>
                          <p:cTn id="14" fill="hold">
                            <p:stCondLst>
                              <p:cond delay="500"/>
                            </p:stCondLst>
                            <p:childTnLst>
                              <p:par>
                                <p:cTn id="15" presetID="1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ppt_y</p:attrName>
                                        </p:attrNameLst>
                                      </p:cBhvr>
                                      <p:tavLst>
                                        <p:tav tm="0">
                                          <p:val>
                                            <p:strVal val="#ppt_y+#ppt_h*1.125000"/>
                                          </p:val>
                                        </p:tav>
                                        <p:tav tm="100000">
                                          <p:val>
                                            <p:strVal val="#ppt_y"/>
                                          </p:val>
                                        </p:tav>
                                      </p:tavLst>
                                    </p:anim>
                                    <p:animEffect transition="in" filter="wipe(up)">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5" grpId="0"/>
      <p:bldP spid="5" grpId="1"/>
      <p:bldP spid="10" grpId="0"/>
      <p:bldP spid="10" grpId="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6" name="组合 15"/>
          <p:cNvGrpSpPr/>
          <p:nvPr/>
        </p:nvGrpSpPr>
        <p:grpSpPr>
          <a:xfrm>
            <a:off x="0" y="127651"/>
            <a:ext cx="281652" cy="663919"/>
            <a:chOff x="0" y="127651"/>
            <a:chExt cx="281652" cy="663919"/>
          </a:xfrm>
        </p:grpSpPr>
        <p:sp>
          <p:nvSpPr>
            <p:cNvPr id="17" name="任意多边形: 形状 16"/>
            <p:cNvSpPr/>
            <p:nvPr>
              <p:custDataLst>
                <p:tags r:id="rId6"/>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7"/>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19" name="文本框 14"/>
          <p:cNvSpPr txBox="1"/>
          <p:nvPr/>
        </p:nvSpPr>
        <p:spPr>
          <a:xfrm>
            <a:off x="473075" y="198120"/>
            <a:ext cx="274955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私有链共识算法</a:t>
            </a:r>
          </a:p>
        </p:txBody>
      </p:sp>
      <p:sp>
        <p:nvSpPr>
          <p:cNvPr id="8" name="文本框 7"/>
          <p:cNvSpPr txBox="1"/>
          <p:nvPr/>
        </p:nvSpPr>
        <p:spPr>
          <a:xfrm>
            <a:off x="615950" y="2620010"/>
            <a:ext cx="9288145" cy="429895"/>
          </a:xfrm>
          <a:prstGeom prst="rect">
            <a:avLst/>
          </a:prstGeom>
          <a:noFill/>
        </p:spPr>
        <p:txBody>
          <a:bodyPr wrap="square" rtlCol="0" anchor="t">
            <a:spAutoFit/>
          </a:bodyPr>
          <a:lstStyle/>
          <a:p>
            <a:r>
              <a:rPr lang="en-US" altLang="zh-CN" sz="2200" b="1" dirty="0">
                <a:solidFill>
                  <a:srgbClr val="000000"/>
                </a:solidFill>
                <a:latin typeface="微软雅黑" panose="020B0503020204020204" charset="-122"/>
                <a:ea typeface="微软雅黑" panose="020B0503020204020204" charset="-122"/>
                <a:cs typeface="+mn-ea"/>
                <a:sym typeface="+mn-lt"/>
              </a:rPr>
              <a:t>1. </a:t>
            </a:r>
            <a:r>
              <a:rPr sz="2200" b="1">
                <a:latin typeface="微软雅黑" panose="020B0503020204020204" charset="-122"/>
                <a:ea typeface="微软雅黑" panose="020B0503020204020204" charset="-122"/>
                <a:cs typeface="微软雅黑" panose="020B0503020204020204" charset="-122"/>
                <a:sym typeface="+mn-ea"/>
              </a:rPr>
              <a:t>Paxos</a:t>
            </a:r>
          </a:p>
        </p:txBody>
      </p:sp>
      <p:sp>
        <p:nvSpPr>
          <p:cNvPr id="5" name="文本框 4"/>
          <p:cNvSpPr txBox="1"/>
          <p:nvPr>
            <p:custDataLst>
              <p:tags r:id="rId3"/>
            </p:custDataLst>
          </p:nvPr>
        </p:nvSpPr>
        <p:spPr>
          <a:xfrm>
            <a:off x="718820" y="3150870"/>
            <a:ext cx="5972810" cy="3382010"/>
          </a:xfrm>
          <a:prstGeom prst="rect">
            <a:avLst/>
          </a:prstGeom>
          <a:noFill/>
        </p:spPr>
        <p:txBody>
          <a:bodyPr wrap="square" rtlCol="0" anchor="t">
            <a:spAutoFit/>
          </a:bodyPr>
          <a:lstStyle/>
          <a:p>
            <a:pPr>
              <a:lnSpc>
                <a:spcPct val="130000"/>
              </a:lnSpc>
              <a:spcBef>
                <a:spcPts val="0"/>
              </a:spcBef>
              <a:spcAft>
                <a:spcPts val="700"/>
              </a:spcAft>
            </a:pPr>
            <a:r>
              <a:rPr sz="2000">
                <a:latin typeface="微软雅黑" panose="020B0503020204020204" charset="-122"/>
                <a:ea typeface="微软雅黑" panose="020B0503020204020204" charset="-122"/>
                <a:cs typeface="微软雅黑" panose="020B0503020204020204" charset="-122"/>
                <a:sym typeface="+mn-ea"/>
              </a:rPr>
              <a:t>Paxos共识算法是由Lamport于</a:t>
            </a:r>
            <a:r>
              <a:rPr lang="en-US" sz="2000">
                <a:latin typeface="微软雅黑" panose="020B0503020204020204" charset="-122"/>
                <a:ea typeface="微软雅黑" panose="020B0503020204020204" charset="-122"/>
                <a:cs typeface="微软雅黑" panose="020B0503020204020204" charset="-122"/>
                <a:sym typeface="+mn-ea"/>
              </a:rPr>
              <a:t>1989</a:t>
            </a:r>
            <a:r>
              <a:rPr sz="2000">
                <a:latin typeface="微软雅黑" panose="020B0503020204020204" charset="-122"/>
                <a:ea typeface="微软雅黑" panose="020B0503020204020204" charset="-122"/>
                <a:cs typeface="微软雅黑" panose="020B0503020204020204" charset="-122"/>
                <a:sym typeface="+mn-ea"/>
              </a:rPr>
              <a:t>年提出的一致性算法</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该名字取自作者故事中希腊岛屿的名称Paxos</a:t>
            </a:r>
            <a:r>
              <a:rPr lang="zh-CN" sz="2000">
                <a:latin typeface="微软雅黑" panose="020B0503020204020204" charset="-122"/>
                <a:ea typeface="微软雅黑" panose="020B0503020204020204" charset="-122"/>
                <a:cs typeface="微软雅黑" panose="020B0503020204020204" charset="-122"/>
                <a:sym typeface="+mn-ea"/>
              </a:rPr>
              <a:t>。</a:t>
            </a:r>
          </a:p>
          <a:p>
            <a:pPr>
              <a:lnSpc>
                <a:spcPct val="130000"/>
              </a:lnSpc>
              <a:spcBef>
                <a:spcPts val="0"/>
              </a:spcBef>
              <a:spcAft>
                <a:spcPts val="700"/>
              </a:spcAft>
            </a:pPr>
            <a:r>
              <a:rPr sz="2000">
                <a:latin typeface="微软雅黑" panose="020B0503020204020204" charset="-122"/>
                <a:ea typeface="微软雅黑" panose="020B0503020204020204" charset="-122"/>
                <a:cs typeface="微软雅黑" panose="020B0503020204020204" charset="-122"/>
                <a:sym typeface="+mn-ea"/>
              </a:rPr>
              <a:t>Paxos算法中节点的角色有３种</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分别为Proposers</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提议者</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 Acceptors</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接收者</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和Learners</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学习者</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共识过程中一个节点可以有多个角色身份</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多个角色之间负责发送或者接收消息就某个值达成一致性</a:t>
            </a:r>
            <a:r>
              <a:rPr lang="zh-CN" sz="2000">
                <a:latin typeface="微软雅黑" panose="020B0503020204020204" charset="-122"/>
                <a:ea typeface="微软雅黑" panose="020B0503020204020204" charset="-122"/>
                <a:cs typeface="微软雅黑" panose="020B0503020204020204" charset="-122"/>
                <a:sym typeface="+mn-ea"/>
              </a:rPr>
              <a:t>。</a:t>
            </a:r>
          </a:p>
        </p:txBody>
      </p:sp>
      <p:sp>
        <p:nvSpPr>
          <p:cNvPr id="10" name="文本框 9"/>
          <p:cNvSpPr txBox="1"/>
          <p:nvPr>
            <p:custDataLst>
              <p:tags r:id="rId4"/>
            </p:custDataLst>
          </p:nvPr>
        </p:nvSpPr>
        <p:spPr>
          <a:xfrm>
            <a:off x="8470900" y="6164580"/>
            <a:ext cx="1768475" cy="368300"/>
          </a:xfrm>
          <a:prstGeom prst="rect">
            <a:avLst/>
          </a:prstGeom>
          <a:noFill/>
        </p:spPr>
        <p:txBody>
          <a:bodyPr wrap="square" rtlCol="0">
            <a:spAutoFit/>
          </a:bodyPr>
          <a:lstStyle/>
          <a:p>
            <a:r>
              <a:rPr lang="en-US" altLang="zh-CN"/>
              <a:t>Paxos</a:t>
            </a:r>
            <a:r>
              <a:rPr lang="zh-CN" altLang="en-US"/>
              <a:t>算法图解</a:t>
            </a:r>
          </a:p>
        </p:txBody>
      </p:sp>
      <p:sp>
        <p:nvSpPr>
          <p:cNvPr id="4" name="文本框 3"/>
          <p:cNvSpPr txBox="1"/>
          <p:nvPr>
            <p:custDataLst>
              <p:tags r:id="rId5"/>
            </p:custDataLst>
          </p:nvPr>
        </p:nvSpPr>
        <p:spPr>
          <a:xfrm>
            <a:off x="625475" y="876935"/>
            <a:ext cx="10753725" cy="1642110"/>
          </a:xfrm>
          <a:prstGeom prst="rect">
            <a:avLst/>
          </a:prstGeom>
          <a:noFill/>
        </p:spPr>
        <p:txBody>
          <a:bodyPr wrap="square" rtlCol="0" anchor="t">
            <a:spAutoFit/>
          </a:bodyPr>
          <a:lstStyle/>
          <a:p>
            <a:pPr>
              <a:lnSpc>
                <a:spcPct val="120000"/>
              </a:lnSpc>
            </a:pPr>
            <a:r>
              <a:rPr lang="zh-CN" sz="2400" b="1">
                <a:latin typeface="微软雅黑" panose="020B0503020204020204" charset="-122"/>
                <a:ea typeface="微软雅黑" panose="020B0503020204020204" charset="-122"/>
                <a:cs typeface="微软雅黑" panose="020B0503020204020204" charset="-122"/>
                <a:sym typeface="+mn-ea"/>
              </a:rPr>
              <a:t>私有</a:t>
            </a:r>
            <a:r>
              <a:rPr sz="2400" b="1">
                <a:latin typeface="微软雅黑" panose="020B0503020204020204" charset="-122"/>
                <a:ea typeface="微软雅黑" panose="020B0503020204020204" charset="-122"/>
                <a:cs typeface="微软雅黑" panose="020B0503020204020204" charset="-122"/>
                <a:sym typeface="+mn-ea"/>
              </a:rPr>
              <a:t>链</a:t>
            </a:r>
            <a:r>
              <a:rPr lang="zh-CN" sz="2400" b="1">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一般来说是由某个组织来进行管理的区块链</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这个组织可以对任何信息进行查看和调用</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以此来改善数据处理能力和处理遇到的不同问题</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私有链中节点一般都是可以信任的</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节点出块也没有相关的政策激励</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正因如此私有链共识算法交易吞吐量会较高</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且资源消耗成本也相对较低</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一般运用在个人或单位组织等可控且信息保密的情况下</a:t>
            </a:r>
            <a:r>
              <a:rPr lang="zh-CN" sz="2000">
                <a:latin typeface="微软雅黑" panose="020B0503020204020204" charset="-122"/>
                <a:ea typeface="微软雅黑" panose="020B0503020204020204" charset="-122"/>
                <a:cs typeface="微软雅黑" panose="020B0503020204020204" charset="-122"/>
                <a:sym typeface="+mn-ea"/>
              </a:rPr>
              <a:t>。</a:t>
            </a:r>
          </a:p>
        </p:txBody>
      </p:sp>
      <p:pic>
        <p:nvPicPr>
          <p:cNvPr id="101" name="图片 100"/>
          <p:cNvPicPr/>
          <p:nvPr/>
        </p:nvPicPr>
        <p:blipFill>
          <a:blip r:embed="rId10"/>
          <a:stretch>
            <a:fillRect/>
          </a:stretch>
        </p:blipFill>
        <p:spPr>
          <a:xfrm>
            <a:off x="6834505" y="2844165"/>
            <a:ext cx="5040630" cy="3321050"/>
          </a:xfrm>
          <a:prstGeom prst="rect">
            <a:avLst/>
          </a:prstGeom>
          <a:noFill/>
          <a:ln w="9525">
            <a:noFill/>
          </a:ln>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par>
                                <p:cTn id="17" presetID="6" presetClass="entr" presetSubtype="16" fill="hold" nodeType="withEffect">
                                  <p:stCondLst>
                                    <p:cond delay="0"/>
                                  </p:stCondLst>
                                  <p:childTnLst>
                                    <p:set>
                                      <p:cBhvr>
                                        <p:cTn id="18" dur="1" fill="hold">
                                          <p:stCondLst>
                                            <p:cond delay="0"/>
                                          </p:stCondLst>
                                        </p:cTn>
                                        <p:tgtEl>
                                          <p:spTgt spid="101"/>
                                        </p:tgtEl>
                                        <p:attrNameLst>
                                          <p:attrName>style.visibility</p:attrName>
                                        </p:attrNameLst>
                                      </p:cBhvr>
                                      <p:to>
                                        <p:strVal val="visible"/>
                                      </p:to>
                                    </p:set>
                                    <p:animEffect transition="in" filter="circle(in)">
                                      <p:cBhvr>
                                        <p:cTn id="19" dur="2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5" grpId="0"/>
      <p:bldP spid="5" grpId="1"/>
      <p:bldP spid="10" grpId="0"/>
      <p:bldP spid="10" grpId="1"/>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3"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1" name="组合 10"/>
          <p:cNvGrpSpPr/>
          <p:nvPr/>
        </p:nvGrpSpPr>
        <p:grpSpPr>
          <a:xfrm>
            <a:off x="0" y="127651"/>
            <a:ext cx="281652" cy="663919"/>
            <a:chOff x="0" y="127651"/>
            <a:chExt cx="281652" cy="663919"/>
          </a:xfrm>
        </p:grpSpPr>
        <p:sp>
          <p:nvSpPr>
            <p:cNvPr id="12" name="任意多边形: 形状 11"/>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21" name="任意多边形: 形状 20"/>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2" name="文本框 14"/>
          <p:cNvSpPr txBox="1"/>
          <p:nvPr/>
        </p:nvSpPr>
        <p:spPr>
          <a:xfrm>
            <a:off x="473075" y="198120"/>
            <a:ext cx="2905125"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000000"/>
                </a:solidFill>
                <a:latin typeface="微软雅黑" panose="020B0503020204020204" charset="-122"/>
                <a:ea typeface="微软雅黑" panose="020B0503020204020204" charset="-122"/>
                <a:cs typeface="+mn-ea"/>
                <a:sym typeface="+mn-lt"/>
              </a:rPr>
              <a:t>可能的场景</a:t>
            </a:r>
          </a:p>
        </p:txBody>
      </p:sp>
      <p:sp>
        <p:nvSpPr>
          <p:cNvPr id="6" name="object 3">
            <a:extLst>
              <a:ext uri="{FF2B5EF4-FFF2-40B4-BE49-F238E27FC236}">
                <a16:creationId xmlns:a16="http://schemas.microsoft.com/office/drawing/2014/main" id="{1BB78D69-EA99-BF7C-C76D-C09A31C7D86B}"/>
              </a:ext>
            </a:extLst>
          </p:cNvPr>
          <p:cNvSpPr txBox="1"/>
          <p:nvPr/>
        </p:nvSpPr>
        <p:spPr>
          <a:xfrm>
            <a:off x="916939" y="1485646"/>
            <a:ext cx="5200015" cy="452120"/>
          </a:xfrm>
          <a:prstGeom prst="rect">
            <a:avLst/>
          </a:prstGeom>
        </p:spPr>
        <p:txBody>
          <a:bodyPr vert="horz" wrap="square" lIns="0" tIns="12065" rIns="0" bIns="0" rtlCol="0">
            <a:spAutoFit/>
          </a:bodyPr>
          <a:lstStyle/>
          <a:p>
            <a:pPr marL="241300" indent="-229235">
              <a:lnSpc>
                <a:spcPct val="100000"/>
              </a:lnSpc>
              <a:spcBef>
                <a:spcPts val="95"/>
              </a:spcBef>
              <a:buFont typeface="Arial"/>
              <a:buChar char="•"/>
              <a:tabLst>
                <a:tab pos="241935" algn="l"/>
              </a:tabLst>
            </a:pPr>
            <a:r>
              <a:rPr lang="zh-CN" altLang="en-US" sz="2800" dirty="0">
                <a:latin typeface="Calibri"/>
                <a:cs typeface="Calibri"/>
              </a:rPr>
              <a:t>场景 </a:t>
            </a:r>
            <a:r>
              <a:rPr lang="en-US" altLang="zh-CN" sz="2800" dirty="0">
                <a:latin typeface="Calibri"/>
                <a:cs typeface="Calibri"/>
              </a:rPr>
              <a:t>1</a:t>
            </a:r>
            <a:r>
              <a:rPr lang="zh-CN" altLang="en-US" sz="2800" dirty="0">
                <a:latin typeface="Calibri"/>
                <a:cs typeface="Calibri"/>
              </a:rPr>
              <a:t>：货币交易</a:t>
            </a:r>
            <a:endParaRPr sz="2800" dirty="0">
              <a:latin typeface="Calibri"/>
              <a:cs typeface="Calibri"/>
            </a:endParaRPr>
          </a:p>
        </p:txBody>
      </p:sp>
      <p:sp>
        <p:nvSpPr>
          <p:cNvPr id="7" name="object 4">
            <a:extLst>
              <a:ext uri="{FF2B5EF4-FFF2-40B4-BE49-F238E27FC236}">
                <a16:creationId xmlns:a16="http://schemas.microsoft.com/office/drawing/2014/main" id="{73E560CC-5E01-C3C0-380F-BF26C49171AC}"/>
              </a:ext>
            </a:extLst>
          </p:cNvPr>
          <p:cNvSpPr/>
          <p:nvPr/>
        </p:nvSpPr>
        <p:spPr>
          <a:xfrm>
            <a:off x="800823" y="4422698"/>
            <a:ext cx="657225" cy="697865"/>
          </a:xfrm>
          <a:custGeom>
            <a:avLst/>
            <a:gdLst/>
            <a:ahLst/>
            <a:cxnLst/>
            <a:rect l="l" t="t" r="r" b="b"/>
            <a:pathLst>
              <a:path w="657225" h="697864">
                <a:moveTo>
                  <a:pt x="492480" y="164185"/>
                </a:moveTo>
                <a:lnTo>
                  <a:pt x="486613" y="120535"/>
                </a:lnTo>
                <a:lnTo>
                  <a:pt x="470065" y="81318"/>
                </a:lnTo>
                <a:lnTo>
                  <a:pt x="444398" y="48094"/>
                </a:lnTo>
                <a:lnTo>
                  <a:pt x="411175" y="22415"/>
                </a:lnTo>
                <a:lnTo>
                  <a:pt x="371957" y="5867"/>
                </a:lnTo>
                <a:lnTo>
                  <a:pt x="328320" y="0"/>
                </a:lnTo>
                <a:lnTo>
                  <a:pt x="284683" y="5867"/>
                </a:lnTo>
                <a:lnTo>
                  <a:pt x="245465" y="22415"/>
                </a:lnTo>
                <a:lnTo>
                  <a:pt x="212242" y="48094"/>
                </a:lnTo>
                <a:lnTo>
                  <a:pt x="186575" y="81318"/>
                </a:lnTo>
                <a:lnTo>
                  <a:pt x="170014" y="120535"/>
                </a:lnTo>
                <a:lnTo>
                  <a:pt x="164160" y="164185"/>
                </a:lnTo>
                <a:lnTo>
                  <a:pt x="170014" y="207822"/>
                </a:lnTo>
                <a:lnTo>
                  <a:pt x="186575" y="247040"/>
                </a:lnTo>
                <a:lnTo>
                  <a:pt x="212242" y="280276"/>
                </a:lnTo>
                <a:lnTo>
                  <a:pt x="245465" y="305943"/>
                </a:lnTo>
                <a:lnTo>
                  <a:pt x="284683" y="322491"/>
                </a:lnTo>
                <a:lnTo>
                  <a:pt x="328320" y="328358"/>
                </a:lnTo>
                <a:lnTo>
                  <a:pt x="371957" y="322491"/>
                </a:lnTo>
                <a:lnTo>
                  <a:pt x="411175" y="305943"/>
                </a:lnTo>
                <a:lnTo>
                  <a:pt x="444398" y="280276"/>
                </a:lnTo>
                <a:lnTo>
                  <a:pt x="470065" y="247040"/>
                </a:lnTo>
                <a:lnTo>
                  <a:pt x="486613" y="207822"/>
                </a:lnTo>
                <a:lnTo>
                  <a:pt x="492480" y="164185"/>
                </a:lnTo>
                <a:close/>
              </a:path>
              <a:path w="657225" h="697864">
                <a:moveTo>
                  <a:pt x="656640" y="533577"/>
                </a:moveTo>
                <a:lnTo>
                  <a:pt x="637603" y="481634"/>
                </a:lnTo>
                <a:lnTo>
                  <a:pt x="587832" y="442442"/>
                </a:lnTo>
                <a:lnTo>
                  <a:pt x="548398" y="421220"/>
                </a:lnTo>
                <a:lnTo>
                  <a:pt x="506653" y="403834"/>
                </a:lnTo>
                <a:lnTo>
                  <a:pt x="463753" y="389928"/>
                </a:lnTo>
                <a:lnTo>
                  <a:pt x="399110" y="375043"/>
                </a:lnTo>
                <a:lnTo>
                  <a:pt x="328320" y="369404"/>
                </a:lnTo>
                <a:lnTo>
                  <a:pt x="294462" y="370878"/>
                </a:lnTo>
                <a:lnTo>
                  <a:pt x="226745" y="381520"/>
                </a:lnTo>
                <a:lnTo>
                  <a:pt x="149987" y="404418"/>
                </a:lnTo>
                <a:lnTo>
                  <a:pt x="108242" y="422757"/>
                </a:lnTo>
                <a:lnTo>
                  <a:pt x="68795" y="444182"/>
                </a:lnTo>
                <a:lnTo>
                  <a:pt x="32829" y="467906"/>
                </a:lnTo>
                <a:lnTo>
                  <a:pt x="8712" y="497662"/>
                </a:lnTo>
                <a:lnTo>
                  <a:pt x="0" y="533577"/>
                </a:lnTo>
                <a:lnTo>
                  <a:pt x="0" y="697750"/>
                </a:lnTo>
                <a:lnTo>
                  <a:pt x="656640" y="697750"/>
                </a:lnTo>
                <a:lnTo>
                  <a:pt x="656640" y="533577"/>
                </a:lnTo>
                <a:close/>
              </a:path>
            </a:pathLst>
          </a:custGeom>
          <a:solidFill>
            <a:srgbClr val="006FC0"/>
          </a:solidFill>
        </p:spPr>
        <p:txBody>
          <a:bodyPr wrap="square" lIns="0" tIns="0" rIns="0" bIns="0" rtlCol="0"/>
          <a:lstStyle/>
          <a:p>
            <a:endParaRPr/>
          </a:p>
        </p:txBody>
      </p:sp>
      <p:sp>
        <p:nvSpPr>
          <p:cNvPr id="8" name="object 5">
            <a:extLst>
              <a:ext uri="{FF2B5EF4-FFF2-40B4-BE49-F238E27FC236}">
                <a16:creationId xmlns:a16="http://schemas.microsoft.com/office/drawing/2014/main" id="{643E63CD-7BEF-BD05-58C1-182C567F83CA}"/>
              </a:ext>
            </a:extLst>
          </p:cNvPr>
          <p:cNvSpPr/>
          <p:nvPr/>
        </p:nvSpPr>
        <p:spPr>
          <a:xfrm>
            <a:off x="3600315" y="2560093"/>
            <a:ext cx="783590" cy="741045"/>
          </a:xfrm>
          <a:custGeom>
            <a:avLst/>
            <a:gdLst/>
            <a:ahLst/>
            <a:cxnLst/>
            <a:rect l="l" t="t" r="r" b="b"/>
            <a:pathLst>
              <a:path w="783589" h="741045">
                <a:moveTo>
                  <a:pt x="711198" y="627806"/>
                </a:moveTo>
                <a:lnTo>
                  <a:pt x="72150" y="627806"/>
                </a:lnTo>
                <a:lnTo>
                  <a:pt x="72150" y="648390"/>
                </a:lnTo>
                <a:lnTo>
                  <a:pt x="0" y="699850"/>
                </a:lnTo>
                <a:lnTo>
                  <a:pt x="0" y="741018"/>
                </a:lnTo>
                <a:lnTo>
                  <a:pt x="783365" y="741019"/>
                </a:lnTo>
                <a:lnTo>
                  <a:pt x="783365" y="699850"/>
                </a:lnTo>
                <a:lnTo>
                  <a:pt x="711198" y="648390"/>
                </a:lnTo>
                <a:lnTo>
                  <a:pt x="711198" y="627806"/>
                </a:lnTo>
                <a:close/>
              </a:path>
              <a:path w="783589" h="741045">
                <a:moveTo>
                  <a:pt x="185529" y="277876"/>
                </a:moveTo>
                <a:lnTo>
                  <a:pt x="103072" y="277876"/>
                </a:lnTo>
                <a:lnTo>
                  <a:pt x="103072" y="627806"/>
                </a:lnTo>
                <a:lnTo>
                  <a:pt x="185529" y="627806"/>
                </a:lnTo>
                <a:lnTo>
                  <a:pt x="185529" y="277876"/>
                </a:lnTo>
                <a:close/>
              </a:path>
              <a:path w="783589" h="741045">
                <a:moveTo>
                  <a:pt x="350445" y="277876"/>
                </a:moveTo>
                <a:lnTo>
                  <a:pt x="267987" y="277876"/>
                </a:lnTo>
                <a:lnTo>
                  <a:pt x="267987" y="627806"/>
                </a:lnTo>
                <a:lnTo>
                  <a:pt x="350445" y="627806"/>
                </a:lnTo>
                <a:lnTo>
                  <a:pt x="350445" y="277876"/>
                </a:lnTo>
                <a:close/>
              </a:path>
              <a:path w="783589" h="741045">
                <a:moveTo>
                  <a:pt x="515360" y="277876"/>
                </a:moveTo>
                <a:lnTo>
                  <a:pt x="432903" y="277876"/>
                </a:lnTo>
                <a:lnTo>
                  <a:pt x="432903" y="627806"/>
                </a:lnTo>
                <a:lnTo>
                  <a:pt x="515360" y="627806"/>
                </a:lnTo>
                <a:lnTo>
                  <a:pt x="515360" y="277876"/>
                </a:lnTo>
                <a:close/>
              </a:path>
              <a:path w="783589" h="741045">
                <a:moveTo>
                  <a:pt x="680276" y="277876"/>
                </a:moveTo>
                <a:lnTo>
                  <a:pt x="597818" y="277876"/>
                </a:lnTo>
                <a:lnTo>
                  <a:pt x="597818" y="627806"/>
                </a:lnTo>
                <a:lnTo>
                  <a:pt x="680276" y="627806"/>
                </a:lnTo>
                <a:lnTo>
                  <a:pt x="680276" y="277876"/>
                </a:lnTo>
                <a:close/>
              </a:path>
              <a:path w="783589" h="741045">
                <a:moveTo>
                  <a:pt x="711198" y="257292"/>
                </a:moveTo>
                <a:lnTo>
                  <a:pt x="72150" y="257292"/>
                </a:lnTo>
                <a:lnTo>
                  <a:pt x="72150" y="277876"/>
                </a:lnTo>
                <a:lnTo>
                  <a:pt x="711198" y="277876"/>
                </a:lnTo>
                <a:lnTo>
                  <a:pt x="711198" y="257292"/>
                </a:lnTo>
                <a:close/>
              </a:path>
              <a:path w="783589" h="741045">
                <a:moveTo>
                  <a:pt x="742119" y="195540"/>
                </a:moveTo>
                <a:lnTo>
                  <a:pt x="41228" y="195540"/>
                </a:lnTo>
                <a:lnTo>
                  <a:pt x="41228" y="257292"/>
                </a:lnTo>
                <a:lnTo>
                  <a:pt x="742119" y="257292"/>
                </a:lnTo>
                <a:lnTo>
                  <a:pt x="742119" y="195540"/>
                </a:lnTo>
                <a:close/>
              </a:path>
              <a:path w="783589" h="741045">
                <a:moveTo>
                  <a:pt x="391674" y="0"/>
                </a:moveTo>
                <a:lnTo>
                  <a:pt x="72150" y="195540"/>
                </a:lnTo>
                <a:lnTo>
                  <a:pt x="711198" y="195540"/>
                </a:lnTo>
                <a:lnTo>
                  <a:pt x="391674" y="0"/>
                </a:lnTo>
                <a:close/>
              </a:path>
            </a:pathLst>
          </a:custGeom>
          <a:solidFill>
            <a:srgbClr val="000000"/>
          </a:solidFill>
        </p:spPr>
        <p:txBody>
          <a:bodyPr wrap="square" lIns="0" tIns="0" rIns="0" bIns="0" rtlCol="0"/>
          <a:lstStyle/>
          <a:p>
            <a:endParaRPr/>
          </a:p>
        </p:txBody>
      </p:sp>
      <p:sp>
        <p:nvSpPr>
          <p:cNvPr id="9" name="object 6">
            <a:extLst>
              <a:ext uri="{FF2B5EF4-FFF2-40B4-BE49-F238E27FC236}">
                <a16:creationId xmlns:a16="http://schemas.microsoft.com/office/drawing/2014/main" id="{7D15CED9-D681-A383-8765-18AEC1C77B58}"/>
              </a:ext>
            </a:extLst>
          </p:cNvPr>
          <p:cNvSpPr txBox="1"/>
          <p:nvPr/>
        </p:nvSpPr>
        <p:spPr>
          <a:xfrm>
            <a:off x="835863" y="5220461"/>
            <a:ext cx="523875"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Alice</a:t>
            </a:r>
            <a:endParaRPr sz="2000">
              <a:latin typeface="Calibri"/>
              <a:cs typeface="Calibri"/>
            </a:endParaRPr>
          </a:p>
        </p:txBody>
      </p:sp>
      <p:sp>
        <p:nvSpPr>
          <p:cNvPr id="10" name="object 7">
            <a:extLst>
              <a:ext uri="{FF2B5EF4-FFF2-40B4-BE49-F238E27FC236}">
                <a16:creationId xmlns:a16="http://schemas.microsoft.com/office/drawing/2014/main" id="{85D5853D-8B12-8B99-B195-498755523BA5}"/>
              </a:ext>
            </a:extLst>
          </p:cNvPr>
          <p:cNvSpPr txBox="1"/>
          <p:nvPr/>
        </p:nvSpPr>
        <p:spPr>
          <a:xfrm>
            <a:off x="6640830" y="5280152"/>
            <a:ext cx="432434" cy="330835"/>
          </a:xfrm>
          <a:prstGeom prst="rect">
            <a:avLst/>
          </a:prstGeom>
        </p:spPr>
        <p:txBody>
          <a:bodyPr vert="horz" wrap="square" lIns="0" tIns="12700" rIns="0" bIns="0" rtlCol="0">
            <a:spAutoFit/>
          </a:bodyPr>
          <a:lstStyle/>
          <a:p>
            <a:pPr marL="12700">
              <a:lnSpc>
                <a:spcPct val="100000"/>
              </a:lnSpc>
              <a:spcBef>
                <a:spcPts val="100"/>
              </a:spcBef>
            </a:pPr>
            <a:r>
              <a:rPr sz="2000" spc="-25" dirty="0">
                <a:latin typeface="Calibri"/>
                <a:cs typeface="Calibri"/>
              </a:rPr>
              <a:t>Bob</a:t>
            </a:r>
            <a:endParaRPr sz="2000">
              <a:latin typeface="Calibri"/>
              <a:cs typeface="Calibri"/>
            </a:endParaRPr>
          </a:p>
        </p:txBody>
      </p:sp>
      <p:sp>
        <p:nvSpPr>
          <p:cNvPr id="13" name="object 8">
            <a:extLst>
              <a:ext uri="{FF2B5EF4-FFF2-40B4-BE49-F238E27FC236}">
                <a16:creationId xmlns:a16="http://schemas.microsoft.com/office/drawing/2014/main" id="{F7EB0664-D928-6379-C649-49E4359BD96A}"/>
              </a:ext>
            </a:extLst>
          </p:cNvPr>
          <p:cNvSpPr txBox="1"/>
          <p:nvPr/>
        </p:nvSpPr>
        <p:spPr>
          <a:xfrm>
            <a:off x="3747008" y="3408045"/>
            <a:ext cx="536575" cy="330835"/>
          </a:xfrm>
          <a:prstGeom prst="rect">
            <a:avLst/>
          </a:prstGeom>
        </p:spPr>
        <p:txBody>
          <a:bodyPr vert="horz" wrap="square" lIns="0" tIns="13335" rIns="0" bIns="0" rtlCol="0">
            <a:spAutoFit/>
          </a:bodyPr>
          <a:lstStyle/>
          <a:p>
            <a:pPr marL="12700">
              <a:lnSpc>
                <a:spcPct val="100000"/>
              </a:lnSpc>
              <a:spcBef>
                <a:spcPts val="105"/>
              </a:spcBef>
            </a:pPr>
            <a:r>
              <a:rPr sz="2000" spc="-20" dirty="0">
                <a:latin typeface="Calibri"/>
                <a:cs typeface="Calibri"/>
              </a:rPr>
              <a:t>Bank</a:t>
            </a:r>
            <a:endParaRPr sz="2000">
              <a:latin typeface="Calibri"/>
              <a:cs typeface="Calibri"/>
            </a:endParaRPr>
          </a:p>
        </p:txBody>
      </p:sp>
      <p:grpSp>
        <p:nvGrpSpPr>
          <p:cNvPr id="14" name="object 9">
            <a:extLst>
              <a:ext uri="{FF2B5EF4-FFF2-40B4-BE49-F238E27FC236}">
                <a16:creationId xmlns:a16="http://schemas.microsoft.com/office/drawing/2014/main" id="{D42CFBD0-F7FD-D183-6082-229C78472310}"/>
              </a:ext>
            </a:extLst>
          </p:cNvPr>
          <p:cNvGrpSpPr/>
          <p:nvPr/>
        </p:nvGrpSpPr>
        <p:grpSpPr>
          <a:xfrm>
            <a:off x="1607947" y="3362705"/>
            <a:ext cx="1837055" cy="1214755"/>
            <a:chOff x="1607947" y="3362705"/>
            <a:chExt cx="1837055" cy="1214755"/>
          </a:xfrm>
        </p:grpSpPr>
        <p:sp>
          <p:nvSpPr>
            <p:cNvPr id="15" name="object 10">
              <a:extLst>
                <a:ext uri="{FF2B5EF4-FFF2-40B4-BE49-F238E27FC236}">
                  <a16:creationId xmlns:a16="http://schemas.microsoft.com/office/drawing/2014/main" id="{D8B1B462-DE60-C146-18D4-5F266842EE2E}"/>
                </a:ext>
              </a:extLst>
            </p:cNvPr>
            <p:cNvSpPr/>
            <p:nvPr/>
          </p:nvSpPr>
          <p:spPr>
            <a:xfrm>
              <a:off x="1607947" y="3362705"/>
              <a:ext cx="1837055" cy="1214755"/>
            </a:xfrm>
            <a:custGeom>
              <a:avLst/>
              <a:gdLst/>
              <a:ahLst/>
              <a:cxnLst/>
              <a:rect l="l" t="t" r="r" b="b"/>
              <a:pathLst>
                <a:path w="1837054" h="1214754">
                  <a:moveTo>
                    <a:pt x="1767913" y="33987"/>
                  </a:moveTo>
                  <a:lnTo>
                    <a:pt x="0" y="1198753"/>
                  </a:lnTo>
                  <a:lnTo>
                    <a:pt x="10414" y="1214628"/>
                  </a:lnTo>
                  <a:lnTo>
                    <a:pt x="1778415" y="49930"/>
                  </a:lnTo>
                  <a:lnTo>
                    <a:pt x="1767913" y="33987"/>
                  </a:lnTo>
                  <a:close/>
                </a:path>
                <a:path w="1837054" h="1214754">
                  <a:moveTo>
                    <a:pt x="1821230" y="26924"/>
                  </a:moveTo>
                  <a:lnTo>
                    <a:pt x="1778635" y="26924"/>
                  </a:lnTo>
                  <a:lnTo>
                    <a:pt x="1789049" y="42926"/>
                  </a:lnTo>
                  <a:lnTo>
                    <a:pt x="1778415" y="49930"/>
                  </a:lnTo>
                  <a:lnTo>
                    <a:pt x="1794128" y="73787"/>
                  </a:lnTo>
                  <a:lnTo>
                    <a:pt x="1821230" y="26924"/>
                  </a:lnTo>
                  <a:close/>
                </a:path>
                <a:path w="1837054" h="1214754">
                  <a:moveTo>
                    <a:pt x="1778635" y="26924"/>
                  </a:moveTo>
                  <a:lnTo>
                    <a:pt x="1767913" y="33987"/>
                  </a:lnTo>
                  <a:lnTo>
                    <a:pt x="1778415" y="49930"/>
                  </a:lnTo>
                  <a:lnTo>
                    <a:pt x="1789049" y="42926"/>
                  </a:lnTo>
                  <a:lnTo>
                    <a:pt x="1778635" y="26924"/>
                  </a:lnTo>
                  <a:close/>
                </a:path>
                <a:path w="1837054" h="1214754">
                  <a:moveTo>
                    <a:pt x="1836801" y="0"/>
                  </a:moveTo>
                  <a:lnTo>
                    <a:pt x="1752218" y="10160"/>
                  </a:lnTo>
                  <a:lnTo>
                    <a:pt x="1767913" y="33987"/>
                  </a:lnTo>
                  <a:lnTo>
                    <a:pt x="1778635" y="26924"/>
                  </a:lnTo>
                  <a:lnTo>
                    <a:pt x="1821230" y="26924"/>
                  </a:lnTo>
                  <a:lnTo>
                    <a:pt x="1836801" y="0"/>
                  </a:lnTo>
                  <a:close/>
                </a:path>
              </a:pathLst>
            </a:custGeom>
            <a:solidFill>
              <a:srgbClr val="4F81BC"/>
            </a:solidFill>
          </p:spPr>
          <p:txBody>
            <a:bodyPr wrap="square" lIns="0" tIns="0" rIns="0" bIns="0" rtlCol="0"/>
            <a:lstStyle/>
            <a:p>
              <a:endParaRPr/>
            </a:p>
          </p:txBody>
        </p:sp>
        <p:sp>
          <p:nvSpPr>
            <p:cNvPr id="16" name="object 11">
              <a:extLst>
                <a:ext uri="{FF2B5EF4-FFF2-40B4-BE49-F238E27FC236}">
                  <a16:creationId xmlns:a16="http://schemas.microsoft.com/office/drawing/2014/main" id="{1F7899D9-CC50-FAF7-AA72-9531F816728E}"/>
                </a:ext>
              </a:extLst>
            </p:cNvPr>
            <p:cNvSpPr/>
            <p:nvPr/>
          </p:nvSpPr>
          <p:spPr>
            <a:xfrm>
              <a:off x="1901245" y="3625182"/>
              <a:ext cx="414655" cy="188595"/>
            </a:xfrm>
            <a:custGeom>
              <a:avLst/>
              <a:gdLst/>
              <a:ahLst/>
              <a:cxnLst/>
              <a:rect l="l" t="t" r="r" b="b"/>
              <a:pathLst>
                <a:path w="414655" h="188595">
                  <a:moveTo>
                    <a:pt x="414178" y="0"/>
                  </a:moveTo>
                  <a:lnTo>
                    <a:pt x="0" y="0"/>
                  </a:lnTo>
                  <a:lnTo>
                    <a:pt x="0" y="188274"/>
                  </a:lnTo>
                  <a:lnTo>
                    <a:pt x="414178" y="188275"/>
                  </a:lnTo>
                  <a:lnTo>
                    <a:pt x="414178" y="160034"/>
                  </a:lnTo>
                  <a:lnTo>
                    <a:pt x="47063" y="160033"/>
                  </a:lnTo>
                  <a:lnTo>
                    <a:pt x="28237" y="141206"/>
                  </a:lnTo>
                  <a:lnTo>
                    <a:pt x="28237" y="47068"/>
                  </a:lnTo>
                  <a:lnTo>
                    <a:pt x="47063" y="28241"/>
                  </a:lnTo>
                  <a:lnTo>
                    <a:pt x="414178" y="28241"/>
                  </a:lnTo>
                  <a:lnTo>
                    <a:pt x="414178" y="0"/>
                  </a:lnTo>
                  <a:close/>
                </a:path>
                <a:path w="414655" h="188595">
                  <a:moveTo>
                    <a:pt x="414178" y="28241"/>
                  </a:moveTo>
                  <a:lnTo>
                    <a:pt x="371819" y="28241"/>
                  </a:lnTo>
                  <a:lnTo>
                    <a:pt x="385939" y="42362"/>
                  </a:lnTo>
                  <a:lnTo>
                    <a:pt x="385939" y="145913"/>
                  </a:lnTo>
                  <a:lnTo>
                    <a:pt x="371819" y="160033"/>
                  </a:lnTo>
                  <a:lnTo>
                    <a:pt x="414178" y="160034"/>
                  </a:lnTo>
                  <a:lnTo>
                    <a:pt x="414178" y="28241"/>
                  </a:lnTo>
                  <a:close/>
                </a:path>
              </a:pathLst>
            </a:custGeom>
            <a:solidFill>
              <a:srgbClr val="000000"/>
            </a:solidFill>
          </p:spPr>
          <p:txBody>
            <a:bodyPr wrap="square" lIns="0" tIns="0" rIns="0" bIns="0" rtlCol="0"/>
            <a:lstStyle/>
            <a:p>
              <a:endParaRPr/>
            </a:p>
          </p:txBody>
        </p:sp>
        <p:pic>
          <p:nvPicPr>
            <p:cNvPr id="17" name="object 12">
              <a:extLst>
                <a:ext uri="{FF2B5EF4-FFF2-40B4-BE49-F238E27FC236}">
                  <a16:creationId xmlns:a16="http://schemas.microsoft.com/office/drawing/2014/main" id="{F941C0FE-B65B-273D-07DB-B3917E385F5E}"/>
                </a:ext>
              </a:extLst>
            </p:cNvPr>
            <p:cNvPicPr/>
            <p:nvPr/>
          </p:nvPicPr>
          <p:blipFill>
            <a:blip r:embed="rId8" cstate="print"/>
            <a:stretch>
              <a:fillRect/>
            </a:stretch>
          </p:blipFill>
          <p:spPr>
            <a:xfrm>
              <a:off x="2070677" y="3672251"/>
              <a:ext cx="75303" cy="94137"/>
            </a:xfrm>
            <a:prstGeom prst="rect">
              <a:avLst/>
            </a:prstGeom>
          </p:spPr>
        </p:pic>
        <p:sp>
          <p:nvSpPr>
            <p:cNvPr id="18" name="object 13">
              <a:extLst>
                <a:ext uri="{FF2B5EF4-FFF2-40B4-BE49-F238E27FC236}">
                  <a16:creationId xmlns:a16="http://schemas.microsoft.com/office/drawing/2014/main" id="{5EB4098F-E71E-EA6B-AC56-77A655A52884}"/>
                </a:ext>
              </a:extLst>
            </p:cNvPr>
            <p:cNvSpPr/>
            <p:nvPr/>
          </p:nvSpPr>
          <p:spPr>
            <a:xfrm>
              <a:off x="1954885" y="3497160"/>
              <a:ext cx="320040" cy="236854"/>
            </a:xfrm>
            <a:custGeom>
              <a:avLst/>
              <a:gdLst/>
              <a:ahLst/>
              <a:cxnLst/>
              <a:rect l="l" t="t" r="r" b="b"/>
              <a:pathLst>
                <a:path w="320039" h="236854">
                  <a:moveTo>
                    <a:pt x="49898" y="214363"/>
                  </a:moveTo>
                  <a:lnTo>
                    <a:pt x="43573" y="208051"/>
                  </a:lnTo>
                  <a:lnTo>
                    <a:pt x="27978" y="208051"/>
                  </a:lnTo>
                  <a:lnTo>
                    <a:pt x="21653" y="214363"/>
                  </a:lnTo>
                  <a:lnTo>
                    <a:pt x="21653" y="229958"/>
                  </a:lnTo>
                  <a:lnTo>
                    <a:pt x="27978" y="236283"/>
                  </a:lnTo>
                  <a:lnTo>
                    <a:pt x="43573" y="236283"/>
                  </a:lnTo>
                  <a:lnTo>
                    <a:pt x="49898" y="229958"/>
                  </a:lnTo>
                  <a:lnTo>
                    <a:pt x="49898" y="222161"/>
                  </a:lnTo>
                  <a:lnTo>
                    <a:pt x="49898" y="214363"/>
                  </a:lnTo>
                  <a:close/>
                </a:path>
                <a:path w="320039" h="236854">
                  <a:moveTo>
                    <a:pt x="272986" y="49428"/>
                  </a:moveTo>
                  <a:lnTo>
                    <a:pt x="253212" y="0"/>
                  </a:lnTo>
                  <a:lnTo>
                    <a:pt x="0" y="103555"/>
                  </a:lnTo>
                  <a:lnTo>
                    <a:pt x="144970" y="74841"/>
                  </a:lnTo>
                  <a:lnTo>
                    <a:pt x="237680" y="37185"/>
                  </a:lnTo>
                  <a:lnTo>
                    <a:pt x="244741" y="55067"/>
                  </a:lnTo>
                  <a:lnTo>
                    <a:pt x="272986" y="49428"/>
                  </a:lnTo>
                  <a:close/>
                </a:path>
                <a:path w="320039" h="236854">
                  <a:moveTo>
                    <a:pt x="285216" y="214363"/>
                  </a:moveTo>
                  <a:lnTo>
                    <a:pt x="278892" y="208051"/>
                  </a:lnTo>
                  <a:lnTo>
                    <a:pt x="263309" y="208051"/>
                  </a:lnTo>
                  <a:lnTo>
                    <a:pt x="256984" y="214363"/>
                  </a:lnTo>
                  <a:lnTo>
                    <a:pt x="256984" y="229958"/>
                  </a:lnTo>
                  <a:lnTo>
                    <a:pt x="263309" y="236283"/>
                  </a:lnTo>
                  <a:lnTo>
                    <a:pt x="278904" y="236283"/>
                  </a:lnTo>
                  <a:lnTo>
                    <a:pt x="285216" y="229958"/>
                  </a:lnTo>
                  <a:lnTo>
                    <a:pt x="285216" y="222161"/>
                  </a:lnTo>
                  <a:lnTo>
                    <a:pt x="285216" y="214363"/>
                  </a:lnTo>
                  <a:close/>
                </a:path>
                <a:path w="320039" h="236854">
                  <a:moveTo>
                    <a:pt x="319582" y="109207"/>
                  </a:moveTo>
                  <a:lnTo>
                    <a:pt x="310159" y="61188"/>
                  </a:lnTo>
                  <a:lnTo>
                    <a:pt x="68719" y="109194"/>
                  </a:lnTo>
                  <a:lnTo>
                    <a:pt x="213207" y="109194"/>
                  </a:lnTo>
                  <a:lnTo>
                    <a:pt x="287578" y="94615"/>
                  </a:lnTo>
                  <a:lnTo>
                    <a:pt x="290868" y="109194"/>
                  </a:lnTo>
                  <a:lnTo>
                    <a:pt x="319582" y="109207"/>
                  </a:lnTo>
                  <a:close/>
                </a:path>
              </a:pathLst>
            </a:custGeom>
            <a:solidFill>
              <a:srgbClr val="000000"/>
            </a:solidFill>
          </p:spPr>
          <p:txBody>
            <a:bodyPr wrap="square" lIns="0" tIns="0" rIns="0" bIns="0" rtlCol="0"/>
            <a:lstStyle/>
            <a:p>
              <a:endParaRPr/>
            </a:p>
          </p:txBody>
        </p:sp>
      </p:grpSp>
      <p:grpSp>
        <p:nvGrpSpPr>
          <p:cNvPr id="19" name="object 14">
            <a:extLst>
              <a:ext uri="{FF2B5EF4-FFF2-40B4-BE49-F238E27FC236}">
                <a16:creationId xmlns:a16="http://schemas.microsoft.com/office/drawing/2014/main" id="{7262EF61-3B55-A035-D4FA-D174E1BAD462}"/>
              </a:ext>
            </a:extLst>
          </p:cNvPr>
          <p:cNvGrpSpPr/>
          <p:nvPr/>
        </p:nvGrpSpPr>
        <p:grpSpPr>
          <a:xfrm>
            <a:off x="4657852" y="3421507"/>
            <a:ext cx="1917700" cy="1142365"/>
            <a:chOff x="4657852" y="3421507"/>
            <a:chExt cx="1917700" cy="1142365"/>
          </a:xfrm>
        </p:grpSpPr>
        <p:sp>
          <p:nvSpPr>
            <p:cNvPr id="20" name="object 15">
              <a:extLst>
                <a:ext uri="{FF2B5EF4-FFF2-40B4-BE49-F238E27FC236}">
                  <a16:creationId xmlns:a16="http://schemas.microsoft.com/office/drawing/2014/main" id="{EB4A5EE8-C24B-6104-4C7C-3BC82846898A}"/>
                </a:ext>
              </a:extLst>
            </p:cNvPr>
            <p:cNvSpPr/>
            <p:nvPr/>
          </p:nvSpPr>
          <p:spPr>
            <a:xfrm>
              <a:off x="4657852" y="3421507"/>
              <a:ext cx="1917700" cy="1142365"/>
            </a:xfrm>
            <a:custGeom>
              <a:avLst/>
              <a:gdLst/>
              <a:ahLst/>
              <a:cxnLst/>
              <a:rect l="l" t="t" r="r" b="b"/>
              <a:pathLst>
                <a:path w="1917700" h="1142364">
                  <a:moveTo>
                    <a:pt x="1847035" y="1111475"/>
                  </a:moveTo>
                  <a:lnTo>
                    <a:pt x="1832483" y="1136014"/>
                  </a:lnTo>
                  <a:lnTo>
                    <a:pt x="1917446" y="1142110"/>
                  </a:lnTo>
                  <a:lnTo>
                    <a:pt x="1901915" y="1117980"/>
                  </a:lnTo>
                  <a:lnTo>
                    <a:pt x="1858009" y="1117980"/>
                  </a:lnTo>
                  <a:lnTo>
                    <a:pt x="1847035" y="1111475"/>
                  </a:lnTo>
                  <a:close/>
                </a:path>
                <a:path w="1917700" h="1142364">
                  <a:moveTo>
                    <a:pt x="1856734" y="1095119"/>
                  </a:moveTo>
                  <a:lnTo>
                    <a:pt x="1847035" y="1111475"/>
                  </a:lnTo>
                  <a:lnTo>
                    <a:pt x="1858009" y="1117980"/>
                  </a:lnTo>
                  <a:lnTo>
                    <a:pt x="1867662" y="1101597"/>
                  </a:lnTo>
                  <a:lnTo>
                    <a:pt x="1856734" y="1095119"/>
                  </a:lnTo>
                  <a:close/>
                </a:path>
                <a:path w="1917700" h="1142364">
                  <a:moveTo>
                    <a:pt x="1871345" y="1070482"/>
                  </a:moveTo>
                  <a:lnTo>
                    <a:pt x="1856734" y="1095119"/>
                  </a:lnTo>
                  <a:lnTo>
                    <a:pt x="1867662" y="1101597"/>
                  </a:lnTo>
                  <a:lnTo>
                    <a:pt x="1858009" y="1117980"/>
                  </a:lnTo>
                  <a:lnTo>
                    <a:pt x="1901915" y="1117980"/>
                  </a:lnTo>
                  <a:lnTo>
                    <a:pt x="1871345" y="1070482"/>
                  </a:lnTo>
                  <a:close/>
                </a:path>
                <a:path w="1917700" h="1142364">
                  <a:moveTo>
                    <a:pt x="9651" y="0"/>
                  </a:moveTo>
                  <a:lnTo>
                    <a:pt x="0" y="16509"/>
                  </a:lnTo>
                  <a:lnTo>
                    <a:pt x="1847035" y="1111475"/>
                  </a:lnTo>
                  <a:lnTo>
                    <a:pt x="1856734" y="1095119"/>
                  </a:lnTo>
                  <a:lnTo>
                    <a:pt x="9651" y="0"/>
                  </a:lnTo>
                  <a:close/>
                </a:path>
              </a:pathLst>
            </a:custGeom>
            <a:solidFill>
              <a:srgbClr val="4F81BC"/>
            </a:solidFill>
          </p:spPr>
          <p:txBody>
            <a:bodyPr wrap="square" lIns="0" tIns="0" rIns="0" bIns="0" rtlCol="0"/>
            <a:lstStyle/>
            <a:p>
              <a:endParaRPr/>
            </a:p>
          </p:txBody>
        </p:sp>
        <p:sp>
          <p:nvSpPr>
            <p:cNvPr id="23" name="object 16">
              <a:extLst>
                <a:ext uri="{FF2B5EF4-FFF2-40B4-BE49-F238E27FC236}">
                  <a16:creationId xmlns:a16="http://schemas.microsoft.com/office/drawing/2014/main" id="{79B2F099-2C00-8E43-E579-3E4D6FF880A9}"/>
                </a:ext>
              </a:extLst>
            </p:cNvPr>
            <p:cNvSpPr/>
            <p:nvPr/>
          </p:nvSpPr>
          <p:spPr>
            <a:xfrm>
              <a:off x="5660953" y="3553554"/>
              <a:ext cx="414655" cy="188595"/>
            </a:xfrm>
            <a:custGeom>
              <a:avLst/>
              <a:gdLst/>
              <a:ahLst/>
              <a:cxnLst/>
              <a:rect l="l" t="t" r="r" b="b"/>
              <a:pathLst>
                <a:path w="414654" h="188595">
                  <a:moveTo>
                    <a:pt x="414178" y="0"/>
                  </a:moveTo>
                  <a:lnTo>
                    <a:pt x="0" y="0"/>
                  </a:lnTo>
                  <a:lnTo>
                    <a:pt x="0" y="188274"/>
                  </a:lnTo>
                  <a:lnTo>
                    <a:pt x="414178" y="188274"/>
                  </a:lnTo>
                  <a:lnTo>
                    <a:pt x="414178" y="160033"/>
                  </a:lnTo>
                  <a:lnTo>
                    <a:pt x="47063" y="160033"/>
                  </a:lnTo>
                  <a:lnTo>
                    <a:pt x="28237" y="141206"/>
                  </a:lnTo>
                  <a:lnTo>
                    <a:pt x="28237" y="47068"/>
                  </a:lnTo>
                  <a:lnTo>
                    <a:pt x="47063" y="28241"/>
                  </a:lnTo>
                  <a:lnTo>
                    <a:pt x="414178" y="28241"/>
                  </a:lnTo>
                  <a:lnTo>
                    <a:pt x="414178" y="0"/>
                  </a:lnTo>
                  <a:close/>
                </a:path>
                <a:path w="414654" h="188595">
                  <a:moveTo>
                    <a:pt x="414178" y="28241"/>
                  </a:moveTo>
                  <a:lnTo>
                    <a:pt x="371819" y="28241"/>
                  </a:lnTo>
                  <a:lnTo>
                    <a:pt x="385939" y="42361"/>
                  </a:lnTo>
                  <a:lnTo>
                    <a:pt x="385939" y="145913"/>
                  </a:lnTo>
                  <a:lnTo>
                    <a:pt x="371819" y="160033"/>
                  </a:lnTo>
                  <a:lnTo>
                    <a:pt x="414178" y="160033"/>
                  </a:lnTo>
                  <a:lnTo>
                    <a:pt x="414178" y="28241"/>
                  </a:lnTo>
                  <a:close/>
                </a:path>
              </a:pathLst>
            </a:custGeom>
            <a:solidFill>
              <a:srgbClr val="000000"/>
            </a:solidFill>
          </p:spPr>
          <p:txBody>
            <a:bodyPr wrap="square" lIns="0" tIns="0" rIns="0" bIns="0" rtlCol="0"/>
            <a:lstStyle/>
            <a:p>
              <a:endParaRPr/>
            </a:p>
          </p:txBody>
        </p:sp>
        <p:pic>
          <p:nvPicPr>
            <p:cNvPr id="24" name="object 17">
              <a:extLst>
                <a:ext uri="{FF2B5EF4-FFF2-40B4-BE49-F238E27FC236}">
                  <a16:creationId xmlns:a16="http://schemas.microsoft.com/office/drawing/2014/main" id="{7B3DA9CF-BACD-CB37-E28A-E6D49854A6E4}"/>
                </a:ext>
              </a:extLst>
            </p:cNvPr>
            <p:cNvPicPr/>
            <p:nvPr/>
          </p:nvPicPr>
          <p:blipFill>
            <a:blip r:embed="rId8" cstate="print"/>
            <a:stretch>
              <a:fillRect/>
            </a:stretch>
          </p:blipFill>
          <p:spPr>
            <a:xfrm>
              <a:off x="5830385" y="3600623"/>
              <a:ext cx="75303" cy="94137"/>
            </a:xfrm>
            <a:prstGeom prst="rect">
              <a:avLst/>
            </a:prstGeom>
          </p:spPr>
        </p:pic>
        <p:sp>
          <p:nvSpPr>
            <p:cNvPr id="25" name="object 18">
              <a:extLst>
                <a:ext uri="{FF2B5EF4-FFF2-40B4-BE49-F238E27FC236}">
                  <a16:creationId xmlns:a16="http://schemas.microsoft.com/office/drawing/2014/main" id="{E76DF3C3-934D-F611-40A3-DED50A6317E7}"/>
                </a:ext>
              </a:extLst>
            </p:cNvPr>
            <p:cNvSpPr/>
            <p:nvPr/>
          </p:nvSpPr>
          <p:spPr>
            <a:xfrm>
              <a:off x="5714594" y="3425532"/>
              <a:ext cx="320040" cy="236854"/>
            </a:xfrm>
            <a:custGeom>
              <a:avLst/>
              <a:gdLst/>
              <a:ahLst/>
              <a:cxnLst/>
              <a:rect l="l" t="t" r="r" b="b"/>
              <a:pathLst>
                <a:path w="320039" h="236854">
                  <a:moveTo>
                    <a:pt x="49898" y="214363"/>
                  </a:moveTo>
                  <a:lnTo>
                    <a:pt x="43573" y="208038"/>
                  </a:lnTo>
                  <a:lnTo>
                    <a:pt x="27978" y="208038"/>
                  </a:lnTo>
                  <a:lnTo>
                    <a:pt x="21653" y="214363"/>
                  </a:lnTo>
                  <a:lnTo>
                    <a:pt x="21653" y="229958"/>
                  </a:lnTo>
                  <a:lnTo>
                    <a:pt x="27978" y="236283"/>
                  </a:lnTo>
                  <a:lnTo>
                    <a:pt x="43573" y="236283"/>
                  </a:lnTo>
                  <a:lnTo>
                    <a:pt x="49898" y="229958"/>
                  </a:lnTo>
                  <a:lnTo>
                    <a:pt x="49898" y="222161"/>
                  </a:lnTo>
                  <a:lnTo>
                    <a:pt x="49898" y="214363"/>
                  </a:lnTo>
                  <a:close/>
                </a:path>
                <a:path w="320039" h="236854">
                  <a:moveTo>
                    <a:pt x="272986" y="49428"/>
                  </a:moveTo>
                  <a:lnTo>
                    <a:pt x="253212" y="0"/>
                  </a:lnTo>
                  <a:lnTo>
                    <a:pt x="0" y="103555"/>
                  </a:lnTo>
                  <a:lnTo>
                    <a:pt x="144970" y="74841"/>
                  </a:lnTo>
                  <a:lnTo>
                    <a:pt x="237680" y="37185"/>
                  </a:lnTo>
                  <a:lnTo>
                    <a:pt x="244741" y="55067"/>
                  </a:lnTo>
                  <a:lnTo>
                    <a:pt x="272986" y="49428"/>
                  </a:lnTo>
                  <a:close/>
                </a:path>
                <a:path w="320039" h="236854">
                  <a:moveTo>
                    <a:pt x="285216" y="214363"/>
                  </a:moveTo>
                  <a:lnTo>
                    <a:pt x="278892" y="208038"/>
                  </a:lnTo>
                  <a:lnTo>
                    <a:pt x="263296" y="208038"/>
                  </a:lnTo>
                  <a:lnTo>
                    <a:pt x="256984" y="214363"/>
                  </a:lnTo>
                  <a:lnTo>
                    <a:pt x="256984" y="229958"/>
                  </a:lnTo>
                  <a:lnTo>
                    <a:pt x="263309" y="236283"/>
                  </a:lnTo>
                  <a:lnTo>
                    <a:pt x="278904" y="236283"/>
                  </a:lnTo>
                  <a:lnTo>
                    <a:pt x="285216" y="229958"/>
                  </a:lnTo>
                  <a:lnTo>
                    <a:pt x="285216" y="222161"/>
                  </a:lnTo>
                  <a:lnTo>
                    <a:pt x="285216" y="214363"/>
                  </a:lnTo>
                  <a:close/>
                </a:path>
                <a:path w="320039" h="236854">
                  <a:moveTo>
                    <a:pt x="319582" y="109194"/>
                  </a:moveTo>
                  <a:lnTo>
                    <a:pt x="310159" y="61188"/>
                  </a:lnTo>
                  <a:lnTo>
                    <a:pt x="68719" y="109194"/>
                  </a:lnTo>
                  <a:lnTo>
                    <a:pt x="213207" y="109194"/>
                  </a:lnTo>
                  <a:lnTo>
                    <a:pt x="287578" y="94615"/>
                  </a:lnTo>
                  <a:lnTo>
                    <a:pt x="290868" y="109194"/>
                  </a:lnTo>
                  <a:lnTo>
                    <a:pt x="319582" y="109194"/>
                  </a:lnTo>
                  <a:close/>
                </a:path>
              </a:pathLst>
            </a:custGeom>
            <a:solidFill>
              <a:srgbClr val="000000"/>
            </a:solidFill>
          </p:spPr>
          <p:txBody>
            <a:bodyPr wrap="square" lIns="0" tIns="0" rIns="0" bIns="0" rtlCol="0"/>
            <a:lstStyle/>
            <a:p>
              <a:endParaRPr/>
            </a:p>
          </p:txBody>
        </p:sp>
      </p:grpSp>
      <p:sp>
        <p:nvSpPr>
          <p:cNvPr id="26" name="object 19">
            <a:extLst>
              <a:ext uri="{FF2B5EF4-FFF2-40B4-BE49-F238E27FC236}">
                <a16:creationId xmlns:a16="http://schemas.microsoft.com/office/drawing/2014/main" id="{4C7B0455-9791-2F89-B62A-CC729B113CDB}"/>
              </a:ext>
            </a:extLst>
          </p:cNvPr>
          <p:cNvSpPr txBox="1"/>
          <p:nvPr/>
        </p:nvSpPr>
        <p:spPr>
          <a:xfrm>
            <a:off x="7732267" y="2523845"/>
            <a:ext cx="3430313" cy="782265"/>
          </a:xfrm>
          <a:prstGeom prst="rect">
            <a:avLst/>
          </a:prstGeom>
        </p:spPr>
        <p:txBody>
          <a:bodyPr vert="horz" wrap="square" lIns="0" tIns="88900" rIns="0" bIns="0" rtlCol="0">
            <a:spAutoFit/>
          </a:bodyPr>
          <a:lstStyle/>
          <a:p>
            <a:pPr marL="12700">
              <a:lnSpc>
                <a:spcPct val="100000"/>
              </a:lnSpc>
              <a:spcBef>
                <a:spcPts val="700"/>
              </a:spcBef>
            </a:pPr>
            <a:r>
              <a:rPr lang="zh-CN" altLang="en-US" sz="2000" b="1" spc="-20" dirty="0">
                <a:latin typeface="Calibri"/>
                <a:cs typeface="Calibri"/>
              </a:rPr>
              <a:t>什么是银行</a:t>
            </a:r>
            <a:r>
              <a:rPr sz="2000" b="1" spc="-20" dirty="0">
                <a:latin typeface="Calibri"/>
                <a:cs typeface="Calibri"/>
              </a:rPr>
              <a:t>?</a:t>
            </a:r>
            <a:endParaRPr sz="2000" dirty="0">
              <a:latin typeface="Calibri"/>
              <a:cs typeface="Calibri"/>
            </a:endParaRPr>
          </a:p>
          <a:p>
            <a:pPr marL="354965" indent="-342265">
              <a:lnSpc>
                <a:spcPct val="100000"/>
              </a:lnSpc>
              <a:spcBef>
                <a:spcPts val="600"/>
              </a:spcBef>
              <a:buFont typeface="Arial"/>
              <a:buChar char="•"/>
              <a:tabLst>
                <a:tab pos="354965" algn="l"/>
                <a:tab pos="355600" algn="l"/>
              </a:tabLst>
            </a:pPr>
            <a:r>
              <a:rPr lang="zh-CN" altLang="en-US" sz="2000" spc="-20" dirty="0">
                <a:latin typeface="Calibri"/>
                <a:cs typeface="Calibri"/>
              </a:rPr>
              <a:t>一个可信赖的第三方</a:t>
            </a:r>
            <a:endParaRPr sz="2000" dirty="0">
              <a:latin typeface="Calibri"/>
              <a:cs typeface="Calibri"/>
            </a:endParaRPr>
          </a:p>
        </p:txBody>
      </p:sp>
      <p:sp>
        <p:nvSpPr>
          <p:cNvPr id="27" name="object 20">
            <a:extLst>
              <a:ext uri="{FF2B5EF4-FFF2-40B4-BE49-F238E27FC236}">
                <a16:creationId xmlns:a16="http://schemas.microsoft.com/office/drawing/2014/main" id="{06B77D31-32C8-B647-BD3A-9BA7CCE86E00}"/>
              </a:ext>
            </a:extLst>
          </p:cNvPr>
          <p:cNvSpPr/>
          <p:nvPr/>
        </p:nvSpPr>
        <p:spPr>
          <a:xfrm>
            <a:off x="6555447" y="4546142"/>
            <a:ext cx="657225" cy="697865"/>
          </a:xfrm>
          <a:custGeom>
            <a:avLst/>
            <a:gdLst/>
            <a:ahLst/>
            <a:cxnLst/>
            <a:rect l="l" t="t" r="r" b="b"/>
            <a:pathLst>
              <a:path w="657225" h="697864">
                <a:moveTo>
                  <a:pt x="492480" y="164185"/>
                </a:moveTo>
                <a:lnTo>
                  <a:pt x="486613" y="120535"/>
                </a:lnTo>
                <a:lnTo>
                  <a:pt x="470065" y="81318"/>
                </a:lnTo>
                <a:lnTo>
                  <a:pt x="444398" y="48094"/>
                </a:lnTo>
                <a:lnTo>
                  <a:pt x="411175" y="22415"/>
                </a:lnTo>
                <a:lnTo>
                  <a:pt x="371957" y="5867"/>
                </a:lnTo>
                <a:lnTo>
                  <a:pt x="328320" y="0"/>
                </a:lnTo>
                <a:lnTo>
                  <a:pt x="284683" y="5867"/>
                </a:lnTo>
                <a:lnTo>
                  <a:pt x="245465" y="22415"/>
                </a:lnTo>
                <a:lnTo>
                  <a:pt x="212242" y="48094"/>
                </a:lnTo>
                <a:lnTo>
                  <a:pt x="186575" y="81318"/>
                </a:lnTo>
                <a:lnTo>
                  <a:pt x="170014" y="120535"/>
                </a:lnTo>
                <a:lnTo>
                  <a:pt x="164160" y="164185"/>
                </a:lnTo>
                <a:lnTo>
                  <a:pt x="170014" y="207822"/>
                </a:lnTo>
                <a:lnTo>
                  <a:pt x="186575" y="247040"/>
                </a:lnTo>
                <a:lnTo>
                  <a:pt x="212242" y="280276"/>
                </a:lnTo>
                <a:lnTo>
                  <a:pt x="245465" y="305943"/>
                </a:lnTo>
                <a:lnTo>
                  <a:pt x="284683" y="322491"/>
                </a:lnTo>
                <a:lnTo>
                  <a:pt x="328320" y="328358"/>
                </a:lnTo>
                <a:lnTo>
                  <a:pt x="371957" y="322491"/>
                </a:lnTo>
                <a:lnTo>
                  <a:pt x="411175" y="305943"/>
                </a:lnTo>
                <a:lnTo>
                  <a:pt x="444398" y="280276"/>
                </a:lnTo>
                <a:lnTo>
                  <a:pt x="470065" y="247040"/>
                </a:lnTo>
                <a:lnTo>
                  <a:pt x="486613" y="207822"/>
                </a:lnTo>
                <a:lnTo>
                  <a:pt x="492480" y="164185"/>
                </a:lnTo>
                <a:close/>
              </a:path>
              <a:path w="657225" h="697864">
                <a:moveTo>
                  <a:pt x="656640" y="533577"/>
                </a:moveTo>
                <a:lnTo>
                  <a:pt x="637603" y="481634"/>
                </a:lnTo>
                <a:lnTo>
                  <a:pt x="587832" y="442442"/>
                </a:lnTo>
                <a:lnTo>
                  <a:pt x="548398" y="421220"/>
                </a:lnTo>
                <a:lnTo>
                  <a:pt x="506653" y="403834"/>
                </a:lnTo>
                <a:lnTo>
                  <a:pt x="463753" y="389928"/>
                </a:lnTo>
                <a:lnTo>
                  <a:pt x="399110" y="375043"/>
                </a:lnTo>
                <a:lnTo>
                  <a:pt x="328320" y="369404"/>
                </a:lnTo>
                <a:lnTo>
                  <a:pt x="294462" y="370878"/>
                </a:lnTo>
                <a:lnTo>
                  <a:pt x="226745" y="381520"/>
                </a:lnTo>
                <a:lnTo>
                  <a:pt x="149987" y="404418"/>
                </a:lnTo>
                <a:lnTo>
                  <a:pt x="108242" y="422757"/>
                </a:lnTo>
                <a:lnTo>
                  <a:pt x="68795" y="444182"/>
                </a:lnTo>
                <a:lnTo>
                  <a:pt x="32829" y="467906"/>
                </a:lnTo>
                <a:lnTo>
                  <a:pt x="8712" y="497662"/>
                </a:lnTo>
                <a:lnTo>
                  <a:pt x="0" y="533577"/>
                </a:lnTo>
                <a:lnTo>
                  <a:pt x="0" y="697750"/>
                </a:lnTo>
                <a:lnTo>
                  <a:pt x="656640" y="697750"/>
                </a:lnTo>
                <a:lnTo>
                  <a:pt x="656640" y="533577"/>
                </a:lnTo>
                <a:close/>
              </a:path>
            </a:pathLst>
          </a:custGeom>
          <a:solidFill>
            <a:srgbClr val="92D050"/>
          </a:solidFill>
        </p:spPr>
        <p:txBody>
          <a:bodyPr wrap="square" lIns="0" tIns="0" rIns="0" bIns="0" rtlCol="0"/>
          <a:lstStyle/>
          <a:p>
            <a:endParaRPr/>
          </a:p>
        </p:txBody>
      </p:sp>
      <p:sp>
        <p:nvSpPr>
          <p:cNvPr id="28" name="object 21">
            <a:extLst>
              <a:ext uri="{FF2B5EF4-FFF2-40B4-BE49-F238E27FC236}">
                <a16:creationId xmlns:a16="http://schemas.microsoft.com/office/drawing/2014/main" id="{2B625054-7702-939E-B36C-8B05F67A66C2}"/>
              </a:ext>
            </a:extLst>
          </p:cNvPr>
          <p:cNvSpPr txBox="1">
            <a:spLocks/>
          </p:cNvSpPr>
          <p:nvPr/>
        </p:nvSpPr>
        <p:spPr>
          <a:xfrm>
            <a:off x="11068811" y="6465214"/>
            <a:ext cx="244475" cy="177800"/>
          </a:xfrm>
          <a:prstGeom prst="rect">
            <a:avLst/>
          </a:prstGeom>
        </p:spPr>
        <p:txBody>
          <a:bodyPr vert="horz" wrap="square" lIns="0" tIns="0" rIns="0" bIns="0" rtlCol="0">
            <a:spAutoFit/>
          </a:bodyPr>
          <a:lstStyle>
            <a:defPPr>
              <a:defRPr lang="zh-CN" kern="0"/>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US" altLang="zh-CN" spc="-25" smtClean="0"/>
              <a:pPr marL="38100">
                <a:lnSpc>
                  <a:spcPts val="1240"/>
                </a:lnSpc>
              </a:pPr>
              <a:t>5</a:t>
            </a:fld>
            <a:endParaRPr lang="en-US" spc="-25" dirty="0"/>
          </a:p>
        </p:txBody>
      </p:sp>
    </p:spTree>
    <p:custDataLst>
      <p:tags r:id="rId1"/>
    </p:custDataLst>
    <p:extLst>
      <p:ext uri="{BB962C8B-B14F-4D97-AF65-F5344CB8AC3E}">
        <p14:creationId xmlns:p14="http://schemas.microsoft.com/office/powerpoint/2010/main" val="2640319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6" name="组合 15"/>
          <p:cNvGrpSpPr/>
          <p:nvPr/>
        </p:nvGrpSpPr>
        <p:grpSpPr>
          <a:xfrm>
            <a:off x="0" y="127651"/>
            <a:ext cx="281652" cy="663919"/>
            <a:chOff x="0" y="127651"/>
            <a:chExt cx="281652" cy="663919"/>
          </a:xfrm>
        </p:grpSpPr>
        <p:sp>
          <p:nvSpPr>
            <p:cNvPr id="17" name="任意多边形: 形状 16"/>
            <p:cNvSpPr/>
            <p:nvPr>
              <p:custDataLst>
                <p:tags r:id="rId5"/>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6"/>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19" name="文本框 14"/>
          <p:cNvSpPr txBox="1"/>
          <p:nvPr/>
        </p:nvSpPr>
        <p:spPr>
          <a:xfrm>
            <a:off x="473075" y="198120"/>
            <a:ext cx="274955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私有链共识算法</a:t>
            </a:r>
          </a:p>
        </p:txBody>
      </p:sp>
      <p:sp>
        <p:nvSpPr>
          <p:cNvPr id="8" name="文本框 7"/>
          <p:cNvSpPr txBox="1"/>
          <p:nvPr/>
        </p:nvSpPr>
        <p:spPr>
          <a:xfrm>
            <a:off x="718820" y="986790"/>
            <a:ext cx="9288145" cy="429895"/>
          </a:xfrm>
          <a:prstGeom prst="rect">
            <a:avLst/>
          </a:prstGeom>
          <a:noFill/>
        </p:spPr>
        <p:txBody>
          <a:bodyPr wrap="square" rtlCol="0" anchor="t">
            <a:spAutoFit/>
          </a:bodyPr>
          <a:lstStyle/>
          <a:p>
            <a:r>
              <a:rPr lang="en-US" altLang="zh-CN" sz="2200" b="1" dirty="0">
                <a:solidFill>
                  <a:srgbClr val="000000"/>
                </a:solidFill>
                <a:latin typeface="微软雅黑" panose="020B0503020204020204" charset="-122"/>
                <a:ea typeface="微软雅黑" panose="020B0503020204020204" charset="-122"/>
                <a:cs typeface="+mn-ea"/>
                <a:sym typeface="+mn-lt"/>
              </a:rPr>
              <a:t>2. </a:t>
            </a:r>
            <a:r>
              <a:rPr sz="2200" b="1">
                <a:latin typeface="微软雅黑" panose="020B0503020204020204" charset="-122"/>
                <a:ea typeface="微软雅黑" panose="020B0503020204020204" charset="-122"/>
                <a:cs typeface="微软雅黑" panose="020B0503020204020204" charset="-122"/>
                <a:sym typeface="+mn-ea"/>
              </a:rPr>
              <a:t>Raft</a:t>
            </a:r>
          </a:p>
        </p:txBody>
      </p:sp>
      <p:sp>
        <p:nvSpPr>
          <p:cNvPr id="5" name="文本框 4"/>
          <p:cNvSpPr txBox="1"/>
          <p:nvPr>
            <p:custDataLst>
              <p:tags r:id="rId3"/>
            </p:custDataLst>
          </p:nvPr>
        </p:nvSpPr>
        <p:spPr>
          <a:xfrm>
            <a:off x="543560" y="1765300"/>
            <a:ext cx="5467985" cy="4182110"/>
          </a:xfrm>
          <a:prstGeom prst="rect">
            <a:avLst/>
          </a:prstGeom>
          <a:noFill/>
        </p:spPr>
        <p:txBody>
          <a:bodyPr wrap="square" rtlCol="0" anchor="t">
            <a:spAutoFit/>
          </a:bodyPr>
          <a:lstStyle/>
          <a:p>
            <a:pPr>
              <a:lnSpc>
                <a:spcPct val="130000"/>
              </a:lnSpc>
              <a:spcBef>
                <a:spcPts val="0"/>
              </a:spcBef>
              <a:spcAft>
                <a:spcPts val="700"/>
              </a:spcAft>
            </a:pPr>
            <a:r>
              <a:rPr sz="2000">
                <a:latin typeface="微软雅黑" panose="020B0503020204020204" charset="-122"/>
                <a:ea typeface="微软雅黑" panose="020B0503020204020204" charset="-122"/>
                <a:cs typeface="微软雅黑" panose="020B0503020204020204" charset="-122"/>
                <a:sym typeface="+mn-ea"/>
              </a:rPr>
              <a:t>Raft算法是一种用于管理复制日志的共识算法</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产生 的结果相当于(multi-)Paxos</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Raft算法与Paxos一样高效</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但结构不同</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这使得Raft算法相对来说更容易被理解</a:t>
            </a:r>
            <a:r>
              <a:rPr lang="zh-CN" sz="2000">
                <a:latin typeface="微软雅黑" panose="020B0503020204020204" charset="-122"/>
                <a:ea typeface="微软雅黑" panose="020B0503020204020204" charset="-122"/>
                <a:cs typeface="微软雅黑" panose="020B0503020204020204" charset="-122"/>
                <a:sym typeface="+mn-ea"/>
              </a:rPr>
              <a:t>。</a:t>
            </a:r>
          </a:p>
          <a:p>
            <a:pPr>
              <a:lnSpc>
                <a:spcPct val="130000"/>
              </a:lnSpc>
              <a:spcBef>
                <a:spcPts val="0"/>
              </a:spcBef>
              <a:spcAft>
                <a:spcPts val="700"/>
              </a:spcAft>
            </a:pPr>
            <a:r>
              <a:rPr sz="2000">
                <a:latin typeface="微软雅黑" panose="020B0503020204020204" charset="-122"/>
                <a:ea typeface="微软雅黑" panose="020B0503020204020204" charset="-122"/>
                <a:cs typeface="微软雅黑" panose="020B0503020204020204" charset="-122"/>
                <a:sym typeface="+mn-ea"/>
              </a:rPr>
              <a:t>Raft算法是由Ongaro和Ousterhout于</a:t>
            </a:r>
            <a:r>
              <a:rPr lang="en-US" sz="2000">
                <a:latin typeface="微软雅黑" panose="020B0503020204020204" charset="-122"/>
                <a:ea typeface="微软雅黑" panose="020B0503020204020204" charset="-122"/>
                <a:cs typeface="微软雅黑" panose="020B0503020204020204" charset="-122"/>
                <a:sym typeface="+mn-ea"/>
              </a:rPr>
              <a:t>2014</a:t>
            </a:r>
            <a:r>
              <a:rPr sz="2000">
                <a:latin typeface="微软雅黑" panose="020B0503020204020204" charset="-122"/>
                <a:ea typeface="微软雅黑" panose="020B0503020204020204" charset="-122"/>
                <a:cs typeface="微软雅黑" panose="020B0503020204020204" charset="-122"/>
                <a:sym typeface="+mn-ea"/>
              </a:rPr>
              <a:t>年提出的一种算法</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Raft算法把节点分为３种角色</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leader</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领导者</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 follower</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追随者</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和candidate</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候选人</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系统在正常情况下</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只有一个节点是leader</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其余节点是follower</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candidate角色只在节点竞争leader角色时存在</a:t>
            </a:r>
            <a:r>
              <a:rPr lang="zh-CN" sz="2000">
                <a:latin typeface="微软雅黑" panose="020B0503020204020204" charset="-122"/>
                <a:ea typeface="微软雅黑" panose="020B0503020204020204" charset="-122"/>
                <a:cs typeface="微软雅黑" panose="020B0503020204020204" charset="-122"/>
                <a:sym typeface="+mn-ea"/>
              </a:rPr>
              <a:t>。</a:t>
            </a:r>
          </a:p>
        </p:txBody>
      </p:sp>
      <p:sp>
        <p:nvSpPr>
          <p:cNvPr id="10" name="文本框 9"/>
          <p:cNvSpPr txBox="1"/>
          <p:nvPr>
            <p:custDataLst>
              <p:tags r:id="rId4"/>
            </p:custDataLst>
          </p:nvPr>
        </p:nvSpPr>
        <p:spPr>
          <a:xfrm>
            <a:off x="7900035" y="5957570"/>
            <a:ext cx="2294255" cy="368300"/>
          </a:xfrm>
          <a:prstGeom prst="rect">
            <a:avLst/>
          </a:prstGeom>
          <a:noFill/>
        </p:spPr>
        <p:txBody>
          <a:bodyPr wrap="square" rtlCol="0">
            <a:spAutoFit/>
          </a:bodyPr>
          <a:lstStyle/>
          <a:p>
            <a:r>
              <a:rPr>
                <a:latin typeface="微软雅黑" panose="020B0503020204020204" charset="-122"/>
                <a:ea typeface="微软雅黑" panose="020B0503020204020204" charset="-122"/>
                <a:cs typeface="微软雅黑" panose="020B0503020204020204" charset="-122"/>
                <a:sym typeface="+mn-ea"/>
              </a:rPr>
              <a:t>Raft</a:t>
            </a:r>
            <a:r>
              <a:rPr lang="zh-CN" altLang="en-US"/>
              <a:t>算法下角色流转</a:t>
            </a:r>
          </a:p>
        </p:txBody>
      </p:sp>
      <p:pic>
        <p:nvPicPr>
          <p:cNvPr id="102" name="图片 101"/>
          <p:cNvPicPr/>
          <p:nvPr/>
        </p:nvPicPr>
        <p:blipFill>
          <a:blip r:embed="rId9"/>
          <a:stretch>
            <a:fillRect/>
          </a:stretch>
        </p:blipFill>
        <p:spPr>
          <a:xfrm>
            <a:off x="6011545" y="1683385"/>
            <a:ext cx="6071235" cy="3964940"/>
          </a:xfrm>
          <a:prstGeom prst="rect">
            <a:avLst/>
          </a:prstGeom>
          <a:noFill/>
          <a:ln w="9525">
            <a:noFill/>
          </a:ln>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par>
                                <p:cTn id="14" presetID="20" presetClass="entr" presetSubtype="0" fill="hold"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wedge">
                                      <p:cBhvr>
                                        <p:cTn id="16" dur="2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5" grpId="0"/>
      <p:bldP spid="5" grpId="1"/>
      <p:bldP spid="10" grpId="0"/>
      <p:bldP spid="10" grpId="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6" name="组合 15"/>
          <p:cNvGrpSpPr/>
          <p:nvPr/>
        </p:nvGrpSpPr>
        <p:grpSpPr>
          <a:xfrm>
            <a:off x="0" y="127651"/>
            <a:ext cx="281652" cy="663919"/>
            <a:chOff x="0" y="127651"/>
            <a:chExt cx="281652" cy="663919"/>
          </a:xfrm>
        </p:grpSpPr>
        <p:sp>
          <p:nvSpPr>
            <p:cNvPr id="17" name="任意多边形: 形状 16"/>
            <p:cNvSpPr/>
            <p:nvPr>
              <p:custDataLst>
                <p:tags r:id="rId5"/>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6"/>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19" name="文本框 14"/>
          <p:cNvSpPr txBox="1"/>
          <p:nvPr/>
        </p:nvSpPr>
        <p:spPr>
          <a:xfrm>
            <a:off x="473075" y="198120"/>
            <a:ext cx="274955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共识算法对比</a:t>
            </a:r>
          </a:p>
        </p:txBody>
      </p:sp>
      <p:sp>
        <p:nvSpPr>
          <p:cNvPr id="5" name="文本框 4"/>
          <p:cNvSpPr txBox="1"/>
          <p:nvPr>
            <p:custDataLst>
              <p:tags r:id="rId3"/>
            </p:custDataLst>
          </p:nvPr>
        </p:nvSpPr>
        <p:spPr>
          <a:xfrm>
            <a:off x="543560" y="1001395"/>
            <a:ext cx="10920730" cy="1591945"/>
          </a:xfrm>
          <a:prstGeom prst="rect">
            <a:avLst/>
          </a:prstGeom>
          <a:noFill/>
        </p:spPr>
        <p:txBody>
          <a:bodyPr wrap="square" rtlCol="0" anchor="t">
            <a:noAutofit/>
          </a:bodyPr>
          <a:lstStyle/>
          <a:p>
            <a:pPr marL="342900" indent="-342900">
              <a:lnSpc>
                <a:spcPct val="130000"/>
              </a:lnSpc>
              <a:spcBef>
                <a:spcPts val="0"/>
              </a:spcBef>
              <a:spcAft>
                <a:spcPts val="700"/>
              </a:spcAft>
              <a:buFont typeface="Wingdings" panose="05000000000000000000" charset="0"/>
              <a:buChar char="p"/>
            </a:pPr>
            <a:r>
              <a:rPr sz="2000">
                <a:latin typeface="微软雅黑" panose="020B0503020204020204" charset="-122"/>
                <a:ea typeface="微软雅黑" panose="020B0503020204020204" charset="-122"/>
                <a:cs typeface="微软雅黑" panose="020B0503020204020204" charset="-122"/>
                <a:sym typeface="+mn-ea"/>
              </a:rPr>
              <a:t>从去中心化、安全性和可扩容性这３个方面对这９种共识算法进行性能评估</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并且对相关算法进行了优缺点的分析总结</a:t>
            </a:r>
            <a:r>
              <a:rPr lang="zh-CN" sz="2000">
                <a:latin typeface="微软雅黑" panose="020B0503020204020204" charset="-122"/>
                <a:ea typeface="微软雅黑" panose="020B0503020204020204" charset="-122"/>
                <a:cs typeface="微软雅黑" panose="020B0503020204020204" charset="-122"/>
                <a:sym typeface="+mn-ea"/>
              </a:rPr>
              <a:t>，</a:t>
            </a:r>
            <a:r>
              <a:rPr sz="2000">
                <a:latin typeface="微软雅黑" panose="020B0503020204020204" charset="-122"/>
                <a:ea typeface="微软雅黑" panose="020B0503020204020204" charset="-122"/>
                <a:cs typeface="微软雅黑" panose="020B0503020204020204" charset="-122"/>
                <a:sym typeface="+mn-ea"/>
              </a:rPr>
              <a:t>给出了优化区块链共识算法的相关方向</a:t>
            </a:r>
            <a:r>
              <a:rPr lang="zh-CN" sz="2000">
                <a:latin typeface="微软雅黑" panose="020B0503020204020204" charset="-122"/>
                <a:ea typeface="微软雅黑" panose="020B0503020204020204" charset="-122"/>
                <a:cs typeface="微软雅黑" panose="020B0503020204020204" charset="-122"/>
                <a:sym typeface="+mn-ea"/>
              </a:rPr>
              <a:t>。</a:t>
            </a:r>
          </a:p>
          <a:p>
            <a:pPr marL="342900" indent="-342900">
              <a:lnSpc>
                <a:spcPct val="130000"/>
              </a:lnSpc>
              <a:spcBef>
                <a:spcPts val="0"/>
              </a:spcBef>
              <a:spcAft>
                <a:spcPts val="700"/>
              </a:spcAft>
              <a:buFont typeface="Wingdings" panose="05000000000000000000" charset="0"/>
              <a:buChar char="p"/>
            </a:pPr>
            <a:r>
              <a:rPr lang="zh-CN" sz="2000">
                <a:latin typeface="微软雅黑" panose="020B0503020204020204" charset="-122"/>
                <a:ea typeface="微软雅黑" panose="020B0503020204020204" charset="-122"/>
                <a:cs typeface="微软雅黑" panose="020B0503020204020204" charset="-122"/>
                <a:sym typeface="+mn-ea"/>
              </a:rPr>
              <a:t>区块链要真正融入到生活之中还需要走一段不同寻常的路。在现有的区块链共识算法的体系架构下，研究人员可以在资源优化、性能优化、修改共识选举机制、优化验证方式和能耗优化等方面 优化共识算法，也可以从多链共享和跨链共享这两个方面来提高区块链的吞吐量，优化共识算法的架构，从而促进区块链共识算法的应用和发展。</a:t>
            </a:r>
          </a:p>
        </p:txBody>
      </p:sp>
      <p:pic>
        <p:nvPicPr>
          <p:cNvPr id="1790500127" name="图片 1"/>
          <p:cNvPicPr>
            <a:picLocks noChangeAspect="1"/>
          </p:cNvPicPr>
          <p:nvPr>
            <p:custDataLst>
              <p:tags r:id="rId4"/>
            </p:custDataLst>
          </p:nvPr>
        </p:nvPicPr>
        <p:blipFill>
          <a:blip r:embed="rId9"/>
          <a:srcRect t="15863"/>
          <a:stretch>
            <a:fillRect/>
          </a:stretch>
        </p:blipFill>
        <p:spPr>
          <a:xfrm>
            <a:off x="155575" y="3643630"/>
            <a:ext cx="11880850" cy="3152775"/>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3"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1" name="组合 10"/>
          <p:cNvGrpSpPr/>
          <p:nvPr/>
        </p:nvGrpSpPr>
        <p:grpSpPr>
          <a:xfrm>
            <a:off x="0" y="127651"/>
            <a:ext cx="281652" cy="663919"/>
            <a:chOff x="0" y="127651"/>
            <a:chExt cx="281652" cy="663919"/>
          </a:xfrm>
        </p:grpSpPr>
        <p:sp>
          <p:nvSpPr>
            <p:cNvPr id="12" name="任意多边形: 形状 11"/>
            <p:cNvSpPr/>
            <p:nvPr>
              <p:custDataLst>
                <p:tags r:id="rId5"/>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21" name="任意多边形: 形状 20"/>
            <p:cNvSpPr/>
            <p:nvPr>
              <p:custDataLst>
                <p:tags r:id="rId6"/>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2" name="文本框 14"/>
          <p:cNvSpPr txBox="1"/>
          <p:nvPr/>
        </p:nvSpPr>
        <p:spPr>
          <a:xfrm>
            <a:off x="473075" y="198120"/>
            <a:ext cx="2512695"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区块链种类</a:t>
            </a:r>
          </a:p>
        </p:txBody>
      </p:sp>
      <p:graphicFrame>
        <p:nvGraphicFramePr>
          <p:cNvPr id="18" name="表格 17"/>
          <p:cNvGraphicFramePr/>
          <p:nvPr>
            <p:custDataLst>
              <p:tags r:id="rId4"/>
            </p:custDataLst>
          </p:nvPr>
        </p:nvGraphicFramePr>
        <p:xfrm>
          <a:off x="1823085" y="1273810"/>
          <a:ext cx="8545830" cy="5072380"/>
        </p:xfrm>
        <a:graphic>
          <a:graphicData uri="http://schemas.openxmlformats.org/drawingml/2006/table">
            <a:tbl>
              <a:tblPr firstRow="1" firstCol="1">
                <a:tableStyleId>{C671A7C8-08D9-44E9-99ED-FCCC5B9DE95F}</a:tableStyleId>
              </a:tblPr>
              <a:tblGrid>
                <a:gridCol w="1740535">
                  <a:extLst>
                    <a:ext uri="{9D8B030D-6E8A-4147-A177-3AD203B41FA5}">
                      <a16:colId xmlns:a16="http://schemas.microsoft.com/office/drawing/2014/main" val="20000"/>
                    </a:ext>
                  </a:extLst>
                </a:gridCol>
                <a:gridCol w="2210435">
                  <a:extLst>
                    <a:ext uri="{9D8B030D-6E8A-4147-A177-3AD203B41FA5}">
                      <a16:colId xmlns:a16="http://schemas.microsoft.com/office/drawing/2014/main" val="20001"/>
                    </a:ext>
                  </a:extLst>
                </a:gridCol>
                <a:gridCol w="2297430">
                  <a:extLst>
                    <a:ext uri="{9D8B030D-6E8A-4147-A177-3AD203B41FA5}">
                      <a16:colId xmlns:a16="http://schemas.microsoft.com/office/drawing/2014/main" val="20002"/>
                    </a:ext>
                  </a:extLst>
                </a:gridCol>
                <a:gridCol w="2297430">
                  <a:extLst>
                    <a:ext uri="{9D8B030D-6E8A-4147-A177-3AD203B41FA5}">
                      <a16:colId xmlns:a16="http://schemas.microsoft.com/office/drawing/2014/main" val="20003"/>
                    </a:ext>
                  </a:extLst>
                </a:gridCol>
              </a:tblGrid>
              <a:tr h="601980">
                <a:tc>
                  <a:txBody>
                    <a:bodyPr/>
                    <a:lstStyle/>
                    <a:p>
                      <a:pPr indent="0" algn="ctr">
                        <a:lnSpc>
                          <a:spcPct val="120000"/>
                        </a:lnSpc>
                        <a:spcBef>
                          <a:spcPts val="0"/>
                        </a:spcBef>
                        <a:spcAft>
                          <a:spcPts val="0"/>
                        </a:spcAft>
                        <a:buNone/>
                      </a:pP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公有链</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联盟链</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私有链</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558800">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参与者</a:t>
                      </a: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任何人自由进出</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联盟成员</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个体或公司内部</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1"/>
                  </a:ext>
                </a:extLst>
              </a:tr>
              <a:tr h="558800">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共识机制</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PoW/PoS/DPoS</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分布式一致性算法</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分布式一致性算法</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2"/>
                  </a:ext>
                </a:extLst>
              </a:tr>
              <a:tr h="558800">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记账人</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所有参与者</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联盟成员协商确定</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自定义</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3"/>
                  </a:ext>
                </a:extLst>
              </a:tr>
              <a:tr h="558800">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激励机制</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需要</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可选</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不需要</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4"/>
                  </a:ext>
                </a:extLst>
              </a:tr>
              <a:tr h="558800">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中心化程度</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去中心化</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多中心化</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cs typeface="微软雅黑" panose="020B0503020204020204" charset="-122"/>
                        </a:rPr>
                        <a:t>(多)中心化</a:t>
                      </a:r>
                      <a:endParaRPr lang="en-US" altLang="en-US" sz="1600" spc="130">
                        <a:latin typeface="微软雅黑" panose="020B0503020204020204" charset="-122"/>
                        <a:ea typeface="微软雅黑" panose="020B0503020204020204" charset="-122"/>
                        <a:cs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5"/>
                  </a:ext>
                </a:extLst>
              </a:tr>
              <a:tr h="558800">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突出特点</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信用的自建立</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效率和成本优化</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透明和可追溯</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6"/>
                  </a:ext>
                </a:extLst>
              </a:tr>
              <a:tr h="558800">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承载能力</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cs typeface="微软雅黑" panose="020B0503020204020204" charset="-122"/>
                        </a:rPr>
                        <a:t>3-20笔/秒</a:t>
                      </a:r>
                      <a:endParaRPr lang="en-US" altLang="en-US" sz="1600" spc="130">
                        <a:latin typeface="微软雅黑" panose="020B0503020204020204" charset="-122"/>
                        <a:ea typeface="微软雅黑" panose="020B0503020204020204" charset="-122"/>
                        <a:cs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cs typeface="微软雅黑" panose="020B0503020204020204" charset="-122"/>
                        </a:rPr>
                        <a:t>1000-1万笔/秒</a:t>
                      </a:r>
                      <a:endParaRPr lang="en-US" altLang="en-US" sz="1600" spc="130">
                        <a:latin typeface="微软雅黑" panose="020B0503020204020204" charset="-122"/>
                        <a:ea typeface="微软雅黑" panose="020B0503020204020204" charset="-122"/>
                        <a:cs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cs typeface="微软雅黑" panose="020B0503020204020204" charset="-122"/>
                        </a:rPr>
                        <a:t>1000-10万笔/秒</a:t>
                      </a:r>
                      <a:endParaRPr lang="en-US" altLang="en-US" sz="1600" spc="130">
                        <a:latin typeface="微软雅黑" panose="020B0503020204020204" charset="-122"/>
                        <a:ea typeface="微软雅黑" panose="020B0503020204020204" charset="-122"/>
                        <a:cs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7"/>
                  </a:ext>
                </a:extLst>
              </a:tr>
              <a:tr h="558800">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典型场景</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虚拟货币</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支付、结算</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tcPr>
                </a:tc>
                <a:tc>
                  <a:txBody>
                    <a:bodyPr/>
                    <a:lstStyle/>
                    <a:p>
                      <a:pPr indent="0" algn="ctr">
                        <a:lnSpc>
                          <a:spcPct val="120000"/>
                        </a:lnSpc>
                        <a:spcBef>
                          <a:spcPts val="0"/>
                        </a:spcBef>
                        <a:spcAft>
                          <a:spcPts val="0"/>
                        </a:spcAft>
                        <a:buNone/>
                      </a:pPr>
                      <a:r>
                        <a:rPr lang="en-US" sz="1600" spc="130">
                          <a:latin typeface="微软雅黑" panose="020B0503020204020204" charset="-122"/>
                          <a:ea typeface="微软雅黑" panose="020B0503020204020204" charset="-122"/>
                        </a:rPr>
                        <a:t>审计、发行</a:t>
                      </a:r>
                      <a:endParaRPr lang="en-US" altLang="en-US" sz="1600" spc="130">
                        <a:latin typeface="微软雅黑" panose="020B0503020204020204" charset="-122"/>
                        <a:ea typeface="微软雅黑" panose="020B0503020204020204" charset="-122"/>
                      </a:endParaRPr>
                    </a:p>
                  </a:txBody>
                  <a:tcPr marL="215900" marR="215900" marT="133350" marB="133350" anchor="ctr">
                    <a:lnL w="12700" cmpd="sng">
                      <a:solidFill>
                        <a:schemeClr val="tx1"/>
                      </a:solidFill>
                      <a:prstDash val="solid"/>
                    </a:lnL>
                    <a:lnR w="12700" cmpd="sng">
                      <a:solidFill>
                        <a:schemeClr val="tx1"/>
                      </a:solidFill>
                      <a:prstDash val="solid"/>
                    </a:lnR>
                    <a:lnT w="12700">
                      <a:solidFill>
                        <a:schemeClr val="tx1"/>
                      </a:solidFill>
                      <a:prstDash val="solid"/>
                    </a:lnT>
                    <a:lnB w="12700" cmpd="sng">
                      <a:solidFill>
                        <a:schemeClr val="tx1"/>
                      </a:solidFill>
                      <a:prstDash val="solid"/>
                    </a:lnB>
                  </a:tcPr>
                </a:tc>
                <a:extLst>
                  <a:ext uri="{0D108BD9-81ED-4DB2-BD59-A6C34878D82A}">
                    <a16:rowId xmlns:a16="http://schemas.microsoft.com/office/drawing/2014/main" val="10008"/>
                  </a:ext>
                </a:extLst>
              </a:tr>
            </a:tbl>
          </a:graphicData>
        </a:graphic>
      </p:graphicFrame>
      <p:sp>
        <p:nvSpPr>
          <p:cNvPr id="19" name="文本框 18"/>
          <p:cNvSpPr txBox="1"/>
          <p:nvPr/>
        </p:nvSpPr>
        <p:spPr>
          <a:xfrm>
            <a:off x="4360545" y="791845"/>
            <a:ext cx="3804920" cy="398780"/>
          </a:xfrm>
          <a:prstGeom prst="rect">
            <a:avLst/>
          </a:prstGeom>
          <a:noFill/>
        </p:spPr>
        <p:txBody>
          <a:bodyPr wrap="square" rtlCol="0">
            <a:spAutoFit/>
          </a:bodyPr>
          <a:lstStyle/>
          <a:p>
            <a:r>
              <a:rPr lang="zh-CN" altLang="en-US" sz="2000"/>
              <a:t>三种不同形式的区块链对比分析</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4" name="菱形 3"/>
          <p:cNvSpPr/>
          <p:nvPr>
            <p:custDataLst>
              <p:tags r:id="rId4"/>
            </p:custDataLst>
          </p:nvPr>
        </p:nvSpPr>
        <p:spPr>
          <a:xfrm>
            <a:off x="1189765" y="1528684"/>
            <a:ext cx="4098607" cy="4098607"/>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5" name="菱形 4"/>
          <p:cNvSpPr/>
          <p:nvPr>
            <p:custDataLst>
              <p:tags r:id="rId5"/>
            </p:custDataLst>
          </p:nvPr>
        </p:nvSpPr>
        <p:spPr>
          <a:xfrm>
            <a:off x="1189764" y="1230708"/>
            <a:ext cx="4098607" cy="4098607"/>
          </a:xfrm>
          <a:prstGeom prst="diamond">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7" name="文本框 5"/>
          <p:cNvSpPr txBox="1"/>
          <p:nvPr>
            <p:custDataLst>
              <p:tags r:id="rId6"/>
            </p:custDataLst>
          </p:nvPr>
        </p:nvSpPr>
        <p:spPr>
          <a:xfrm>
            <a:off x="2429172" y="2760949"/>
            <a:ext cx="1619792" cy="9220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5400" b="1" dirty="0">
                <a:solidFill>
                  <a:schemeClr val="lt1"/>
                </a:solidFill>
                <a:latin typeface="微软雅黑" panose="020B0503020204020204" charset="-122"/>
                <a:ea typeface="微软雅黑" panose="020B0503020204020204" charset="-122"/>
                <a:cs typeface="+mn-ea"/>
                <a:sym typeface="+mn-lt"/>
              </a:rPr>
              <a:t>04</a:t>
            </a:r>
          </a:p>
        </p:txBody>
      </p:sp>
      <p:sp>
        <p:nvSpPr>
          <p:cNvPr id="8" name="文本框 9"/>
          <p:cNvSpPr txBox="1"/>
          <p:nvPr>
            <p:custDataLst>
              <p:tags r:id="rId7"/>
            </p:custDataLst>
          </p:nvPr>
        </p:nvSpPr>
        <p:spPr>
          <a:xfrm>
            <a:off x="2335361" y="3573829"/>
            <a:ext cx="1807415" cy="521970"/>
          </a:xfrm>
          <a:prstGeom prst="rect">
            <a:avLst/>
          </a:prstGeom>
          <a:noFill/>
        </p:spPr>
        <p:txBody>
          <a:bodyPr vert="horz"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2800" b="1" dirty="0">
                <a:solidFill>
                  <a:schemeClr val="lt1"/>
                </a:solidFill>
                <a:latin typeface="微软雅黑" panose="020B0503020204020204" charset="-122"/>
                <a:ea typeface="微软雅黑" panose="020B0503020204020204" charset="-122"/>
                <a:cs typeface="+mn-ea"/>
                <a:sym typeface="+mn-lt"/>
              </a:rPr>
              <a:t>Part.</a:t>
            </a:r>
          </a:p>
        </p:txBody>
      </p:sp>
      <p:sp>
        <p:nvSpPr>
          <p:cNvPr id="11" name="文本框 14"/>
          <p:cNvSpPr txBox="1"/>
          <p:nvPr/>
        </p:nvSpPr>
        <p:spPr>
          <a:xfrm>
            <a:off x="5836693" y="2761038"/>
            <a:ext cx="4685731" cy="830997"/>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4800" b="1" dirty="0">
                <a:solidFill>
                  <a:srgbClr val="000000"/>
                </a:solidFill>
                <a:latin typeface="微软雅黑" panose="020B0503020204020204" charset="-122"/>
                <a:ea typeface="微软雅黑" panose="020B0503020204020204" charset="-122"/>
                <a:cs typeface="+mn-ea"/>
                <a:sym typeface="+mn-lt"/>
              </a:rPr>
              <a:t>区块链相关问题</a:t>
            </a:r>
          </a:p>
        </p:txBody>
      </p:sp>
      <p:sp>
        <p:nvSpPr>
          <p:cNvPr id="15" name="任意多边形: 形状 14"/>
          <p:cNvSpPr/>
          <p:nvPr>
            <p:custDataLst>
              <p:tags r:id="rId8"/>
            </p:custDataLst>
          </p:nvPr>
        </p:nvSpPr>
        <p:spPr>
          <a:xfrm>
            <a:off x="11246126" y="6407758"/>
            <a:ext cx="900483" cy="450242"/>
          </a:xfrm>
          <a:custGeom>
            <a:avLst/>
            <a:gdLst>
              <a:gd name="connsiteX0" fmla="*/ 1398896 w 2797791"/>
              <a:gd name="connsiteY0" fmla="*/ 0 h 1398896"/>
              <a:gd name="connsiteX1" fmla="*/ 2797791 w 2797791"/>
              <a:gd name="connsiteY1" fmla="*/ 1398896 h 1398896"/>
              <a:gd name="connsiteX2" fmla="*/ 0 w 2797791"/>
              <a:gd name="connsiteY2" fmla="*/ 1398896 h 1398896"/>
            </a:gdLst>
            <a:ahLst/>
            <a:cxnLst>
              <a:cxn ang="0">
                <a:pos x="connsiteX0" y="connsiteY0"/>
              </a:cxn>
              <a:cxn ang="0">
                <a:pos x="connsiteX1" y="connsiteY1"/>
              </a:cxn>
              <a:cxn ang="0">
                <a:pos x="connsiteX2" y="connsiteY2"/>
              </a:cxn>
            </a:cxnLst>
            <a:rect l="l" t="t" r="r" b="b"/>
            <a:pathLst>
              <a:path w="2797791" h="1398896">
                <a:moveTo>
                  <a:pt x="1398896" y="0"/>
                </a:moveTo>
                <a:lnTo>
                  <a:pt x="2797791" y="1398896"/>
                </a:lnTo>
                <a:lnTo>
                  <a:pt x="0" y="139889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6" name="任意多边形: 形状 15"/>
          <p:cNvSpPr/>
          <p:nvPr>
            <p:custDataLst>
              <p:tags r:id="rId9"/>
            </p:custDataLst>
          </p:nvPr>
        </p:nvSpPr>
        <p:spPr>
          <a:xfrm>
            <a:off x="11150220" y="6311853"/>
            <a:ext cx="1041779" cy="546147"/>
          </a:xfrm>
          <a:custGeom>
            <a:avLst/>
            <a:gdLst>
              <a:gd name="connsiteX0" fmla="*/ 1696873 w 3236796"/>
              <a:gd name="connsiteY0" fmla="*/ 0 h 1696873"/>
              <a:gd name="connsiteX1" fmla="*/ 3236796 w 3236796"/>
              <a:gd name="connsiteY1" fmla="*/ 1539924 h 1696873"/>
              <a:gd name="connsiteX2" fmla="*/ 3236796 w 3236796"/>
              <a:gd name="connsiteY2" fmla="*/ 1696873 h 1696873"/>
              <a:gd name="connsiteX3" fmla="*/ 0 w 3236796"/>
              <a:gd name="connsiteY3" fmla="*/ 1696873 h 1696873"/>
            </a:gdLst>
            <a:ahLst/>
            <a:cxnLst>
              <a:cxn ang="0">
                <a:pos x="connsiteX0" y="connsiteY0"/>
              </a:cxn>
              <a:cxn ang="0">
                <a:pos x="connsiteX1" y="connsiteY1"/>
              </a:cxn>
              <a:cxn ang="0">
                <a:pos x="connsiteX2" y="connsiteY2"/>
              </a:cxn>
              <a:cxn ang="0">
                <a:pos x="connsiteX3" y="connsiteY3"/>
              </a:cxn>
            </a:cxnLst>
            <a:rect l="l" t="t" r="r" b="b"/>
            <a:pathLst>
              <a:path w="3236796" h="1696873">
                <a:moveTo>
                  <a:pt x="1696873" y="0"/>
                </a:moveTo>
                <a:lnTo>
                  <a:pt x="3236796" y="1539924"/>
                </a:lnTo>
                <a:lnTo>
                  <a:pt x="3236796" y="1696873"/>
                </a:lnTo>
                <a:lnTo>
                  <a:pt x="0" y="1696873"/>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10"/>
            </p:custDataLst>
          </p:nvPr>
        </p:nvSpPr>
        <p:spPr>
          <a:xfrm flipH="1" flipV="1">
            <a:off x="45390" y="0"/>
            <a:ext cx="900483" cy="450242"/>
          </a:xfrm>
          <a:custGeom>
            <a:avLst/>
            <a:gdLst>
              <a:gd name="connsiteX0" fmla="*/ 1398896 w 2797791"/>
              <a:gd name="connsiteY0" fmla="*/ 0 h 1398896"/>
              <a:gd name="connsiteX1" fmla="*/ 2797791 w 2797791"/>
              <a:gd name="connsiteY1" fmla="*/ 1398896 h 1398896"/>
              <a:gd name="connsiteX2" fmla="*/ 0 w 2797791"/>
              <a:gd name="connsiteY2" fmla="*/ 1398896 h 1398896"/>
            </a:gdLst>
            <a:ahLst/>
            <a:cxnLst>
              <a:cxn ang="0">
                <a:pos x="connsiteX0" y="connsiteY0"/>
              </a:cxn>
              <a:cxn ang="0">
                <a:pos x="connsiteX1" y="connsiteY1"/>
              </a:cxn>
              <a:cxn ang="0">
                <a:pos x="connsiteX2" y="connsiteY2"/>
              </a:cxn>
            </a:cxnLst>
            <a:rect l="l" t="t" r="r" b="b"/>
            <a:pathLst>
              <a:path w="2797791" h="1398896">
                <a:moveTo>
                  <a:pt x="1398896" y="0"/>
                </a:moveTo>
                <a:lnTo>
                  <a:pt x="2797791" y="1398896"/>
                </a:lnTo>
                <a:lnTo>
                  <a:pt x="0" y="139889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9" name="任意多边形: 形状 18"/>
          <p:cNvSpPr/>
          <p:nvPr>
            <p:custDataLst>
              <p:tags r:id="rId11"/>
            </p:custDataLst>
          </p:nvPr>
        </p:nvSpPr>
        <p:spPr>
          <a:xfrm flipH="1" flipV="1">
            <a:off x="0" y="0"/>
            <a:ext cx="1041779" cy="546147"/>
          </a:xfrm>
          <a:custGeom>
            <a:avLst/>
            <a:gdLst>
              <a:gd name="connsiteX0" fmla="*/ 1696873 w 3236796"/>
              <a:gd name="connsiteY0" fmla="*/ 0 h 1696873"/>
              <a:gd name="connsiteX1" fmla="*/ 3236796 w 3236796"/>
              <a:gd name="connsiteY1" fmla="*/ 1539924 h 1696873"/>
              <a:gd name="connsiteX2" fmla="*/ 3236796 w 3236796"/>
              <a:gd name="connsiteY2" fmla="*/ 1696873 h 1696873"/>
              <a:gd name="connsiteX3" fmla="*/ 0 w 3236796"/>
              <a:gd name="connsiteY3" fmla="*/ 1696873 h 1696873"/>
            </a:gdLst>
            <a:ahLst/>
            <a:cxnLst>
              <a:cxn ang="0">
                <a:pos x="connsiteX0" y="connsiteY0"/>
              </a:cxn>
              <a:cxn ang="0">
                <a:pos x="connsiteX1" y="connsiteY1"/>
              </a:cxn>
              <a:cxn ang="0">
                <a:pos x="connsiteX2" y="connsiteY2"/>
              </a:cxn>
              <a:cxn ang="0">
                <a:pos x="connsiteX3" y="connsiteY3"/>
              </a:cxn>
            </a:cxnLst>
            <a:rect l="l" t="t" r="r" b="b"/>
            <a:pathLst>
              <a:path w="3236796" h="1696873">
                <a:moveTo>
                  <a:pt x="1696873" y="0"/>
                </a:moveTo>
                <a:lnTo>
                  <a:pt x="3236796" y="1539924"/>
                </a:lnTo>
                <a:lnTo>
                  <a:pt x="3236796" y="1696873"/>
                </a:lnTo>
                <a:lnTo>
                  <a:pt x="0" y="1696873"/>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6" name="组合 15"/>
          <p:cNvGrpSpPr/>
          <p:nvPr/>
        </p:nvGrpSpPr>
        <p:grpSpPr>
          <a:xfrm>
            <a:off x="0" y="127651"/>
            <a:ext cx="281652" cy="663919"/>
            <a:chOff x="0" y="127651"/>
            <a:chExt cx="281652" cy="663919"/>
          </a:xfrm>
        </p:grpSpPr>
        <p:sp>
          <p:nvSpPr>
            <p:cNvPr id="17" name="任意多边形: 形状 16"/>
            <p:cNvSpPr/>
            <p:nvPr>
              <p:custDataLst>
                <p:tags r:id="rId3"/>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4"/>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19" name="文本框 14"/>
          <p:cNvSpPr txBox="1"/>
          <p:nvPr/>
        </p:nvSpPr>
        <p:spPr>
          <a:xfrm>
            <a:off x="473075" y="198120"/>
            <a:ext cx="3873014" cy="52322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000000"/>
                </a:solidFill>
                <a:latin typeface="微软雅黑" panose="020B0503020204020204" charset="-122"/>
                <a:ea typeface="微软雅黑" panose="020B0503020204020204" charset="-122"/>
                <a:cs typeface="+mn-ea"/>
                <a:sym typeface="+mn-lt"/>
              </a:rPr>
              <a:t>维护去中心化中的问题</a:t>
            </a:r>
          </a:p>
        </p:txBody>
      </p:sp>
      <p:sp>
        <p:nvSpPr>
          <p:cNvPr id="4" name="object 5">
            <a:extLst>
              <a:ext uri="{FF2B5EF4-FFF2-40B4-BE49-F238E27FC236}">
                <a16:creationId xmlns:a16="http://schemas.microsoft.com/office/drawing/2014/main" id="{30358A11-02E0-775B-C320-04478C683BFF}"/>
              </a:ext>
            </a:extLst>
          </p:cNvPr>
          <p:cNvSpPr txBox="1">
            <a:spLocks/>
          </p:cNvSpPr>
          <p:nvPr/>
        </p:nvSpPr>
        <p:spPr>
          <a:xfrm>
            <a:off x="11068811" y="6465214"/>
            <a:ext cx="244475" cy="177800"/>
          </a:xfrm>
          <a:prstGeom prst="rect">
            <a:avLst/>
          </a:prstGeom>
        </p:spPr>
        <p:txBody>
          <a:bodyPr vert="horz" wrap="square" lIns="0" tIns="0" rIns="0" bIns="0" rtlCol="0">
            <a:spAutoFit/>
          </a:bodyPr>
          <a:lstStyle>
            <a:defPPr>
              <a:defRPr lang="zh-CN" kern="0"/>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US" altLang="zh-CN" spc="-25" smtClean="0"/>
              <a:pPr marL="38100">
                <a:lnSpc>
                  <a:spcPts val="1240"/>
                </a:lnSpc>
              </a:pPr>
              <a:t>54</a:t>
            </a:fld>
            <a:endParaRPr lang="en-US" spc="-25" dirty="0"/>
          </a:p>
        </p:txBody>
      </p:sp>
      <p:sp>
        <p:nvSpPr>
          <p:cNvPr id="5" name="object 3">
            <a:extLst>
              <a:ext uri="{FF2B5EF4-FFF2-40B4-BE49-F238E27FC236}">
                <a16:creationId xmlns:a16="http://schemas.microsoft.com/office/drawing/2014/main" id="{CCDEFD8F-E467-AAB2-3CCD-982F3E03D115}"/>
              </a:ext>
            </a:extLst>
          </p:cNvPr>
          <p:cNvSpPr txBox="1"/>
          <p:nvPr/>
        </p:nvSpPr>
        <p:spPr>
          <a:xfrm>
            <a:off x="916939" y="1399692"/>
            <a:ext cx="9027160" cy="3653564"/>
          </a:xfrm>
          <a:prstGeom prst="rect">
            <a:avLst/>
          </a:prstGeom>
        </p:spPr>
        <p:txBody>
          <a:bodyPr vert="horz" wrap="square" lIns="0" tIns="97790" rIns="0" bIns="0" rtlCol="0">
            <a:spAutoFit/>
          </a:bodyPr>
          <a:lstStyle/>
          <a:p>
            <a:pPr marL="241300" indent="-229235">
              <a:lnSpc>
                <a:spcPct val="100000"/>
              </a:lnSpc>
              <a:spcBef>
                <a:spcPts val="770"/>
              </a:spcBef>
              <a:buFont typeface="Arial"/>
              <a:buChar char="•"/>
              <a:tabLst>
                <a:tab pos="241935" algn="l"/>
              </a:tabLst>
            </a:pPr>
            <a:r>
              <a:rPr sz="2800" dirty="0">
                <a:latin typeface="Calibri"/>
                <a:cs typeface="Calibri"/>
              </a:rPr>
              <a:t>Each</a:t>
            </a:r>
            <a:r>
              <a:rPr sz="2800" spc="-100" dirty="0">
                <a:latin typeface="Calibri"/>
                <a:cs typeface="Calibri"/>
              </a:rPr>
              <a:t> </a:t>
            </a:r>
            <a:r>
              <a:rPr sz="2800" dirty="0">
                <a:latin typeface="Calibri"/>
                <a:cs typeface="Calibri"/>
              </a:rPr>
              <a:t>user</a:t>
            </a:r>
            <a:r>
              <a:rPr sz="2800" spc="-75" dirty="0">
                <a:latin typeface="Calibri"/>
                <a:cs typeface="Calibri"/>
              </a:rPr>
              <a:t> </a:t>
            </a:r>
            <a:r>
              <a:rPr sz="2800" dirty="0">
                <a:latin typeface="Calibri"/>
                <a:cs typeface="Calibri"/>
              </a:rPr>
              <a:t>can</a:t>
            </a:r>
            <a:r>
              <a:rPr sz="2800" spc="-95" dirty="0">
                <a:latin typeface="Calibri"/>
                <a:cs typeface="Calibri"/>
              </a:rPr>
              <a:t> </a:t>
            </a:r>
            <a:r>
              <a:rPr sz="2800" dirty="0">
                <a:latin typeface="Calibri"/>
                <a:cs typeface="Calibri"/>
              </a:rPr>
              <a:t>propose</a:t>
            </a:r>
            <a:r>
              <a:rPr sz="2800" spc="-65" dirty="0">
                <a:latin typeface="Calibri"/>
                <a:cs typeface="Calibri"/>
              </a:rPr>
              <a:t> </a:t>
            </a:r>
            <a:r>
              <a:rPr sz="2800" dirty="0">
                <a:latin typeface="Calibri"/>
                <a:cs typeface="Calibri"/>
              </a:rPr>
              <a:t>and</a:t>
            </a:r>
            <a:r>
              <a:rPr sz="2800" spc="-85" dirty="0">
                <a:latin typeface="Calibri"/>
                <a:cs typeface="Calibri"/>
              </a:rPr>
              <a:t> </a:t>
            </a:r>
            <a:r>
              <a:rPr sz="2800" spc="-10" dirty="0">
                <a:latin typeface="Calibri"/>
                <a:cs typeface="Calibri"/>
              </a:rPr>
              <a:t>record</a:t>
            </a:r>
            <a:r>
              <a:rPr sz="2800" spc="-85" dirty="0">
                <a:latin typeface="Calibri"/>
                <a:cs typeface="Calibri"/>
              </a:rPr>
              <a:t> </a:t>
            </a:r>
            <a:r>
              <a:rPr sz="2800" spc="-10" dirty="0">
                <a:latin typeface="Calibri"/>
                <a:cs typeface="Calibri"/>
              </a:rPr>
              <a:t>transactions.</a:t>
            </a:r>
            <a:endParaRPr sz="2800" dirty="0">
              <a:latin typeface="Calibri"/>
              <a:cs typeface="Calibri"/>
            </a:endParaRPr>
          </a:p>
          <a:p>
            <a:pPr marL="241300" indent="-229235">
              <a:lnSpc>
                <a:spcPct val="100000"/>
              </a:lnSpc>
              <a:spcBef>
                <a:spcPts val="675"/>
              </a:spcBef>
              <a:buFont typeface="Arial"/>
              <a:buChar char="•"/>
              <a:tabLst>
                <a:tab pos="241935" algn="l"/>
                <a:tab pos="4528185" algn="l"/>
              </a:tabLst>
            </a:pPr>
            <a:r>
              <a:rPr sz="2800" dirty="0">
                <a:latin typeface="Calibri"/>
                <a:cs typeface="Calibri"/>
              </a:rPr>
              <a:t>Low</a:t>
            </a:r>
            <a:r>
              <a:rPr sz="2800" spc="-80" dirty="0">
                <a:latin typeface="Calibri"/>
                <a:cs typeface="Calibri"/>
              </a:rPr>
              <a:t> </a:t>
            </a:r>
            <a:r>
              <a:rPr sz="2800" dirty="0">
                <a:latin typeface="Calibri"/>
                <a:cs typeface="Calibri"/>
              </a:rPr>
              <a:t>entry</a:t>
            </a:r>
            <a:r>
              <a:rPr sz="2800" spc="-65" dirty="0">
                <a:latin typeface="Calibri"/>
                <a:cs typeface="Calibri"/>
              </a:rPr>
              <a:t> </a:t>
            </a:r>
            <a:r>
              <a:rPr sz="2800" spc="-10" dirty="0">
                <a:latin typeface="Calibri"/>
                <a:cs typeface="Calibri"/>
              </a:rPr>
              <a:t>cost/maintenance</a:t>
            </a:r>
            <a:r>
              <a:rPr sz="2800" dirty="0">
                <a:latin typeface="Calibri"/>
                <a:cs typeface="Calibri"/>
              </a:rPr>
              <a:t>	for</a:t>
            </a:r>
            <a:r>
              <a:rPr sz="2800" spc="-105" dirty="0">
                <a:latin typeface="Calibri"/>
                <a:cs typeface="Calibri"/>
              </a:rPr>
              <a:t> </a:t>
            </a:r>
            <a:r>
              <a:rPr sz="2800" spc="-10" dirty="0">
                <a:latin typeface="Calibri"/>
                <a:cs typeface="Calibri"/>
              </a:rPr>
              <a:t>individuals</a:t>
            </a:r>
            <a:endParaRPr sz="2800" dirty="0">
              <a:latin typeface="Calibri"/>
              <a:cs typeface="Calibri"/>
            </a:endParaRPr>
          </a:p>
          <a:p>
            <a:pPr marL="241300" indent="-229235">
              <a:lnSpc>
                <a:spcPct val="100000"/>
              </a:lnSpc>
              <a:spcBef>
                <a:spcPts val="660"/>
              </a:spcBef>
              <a:buFont typeface="Arial"/>
              <a:buChar char="•"/>
              <a:tabLst>
                <a:tab pos="241935" algn="l"/>
              </a:tabLst>
            </a:pPr>
            <a:r>
              <a:rPr sz="2800" dirty="0">
                <a:latin typeface="Calibri"/>
                <a:cs typeface="Calibri"/>
              </a:rPr>
              <a:t>Enough</a:t>
            </a:r>
            <a:r>
              <a:rPr sz="2800" spc="-80" dirty="0">
                <a:latin typeface="Calibri"/>
                <a:cs typeface="Calibri"/>
              </a:rPr>
              <a:t> </a:t>
            </a:r>
            <a:r>
              <a:rPr sz="2800" spc="-10" dirty="0">
                <a:latin typeface="Calibri"/>
                <a:cs typeface="Calibri"/>
              </a:rPr>
              <a:t>incentives</a:t>
            </a:r>
            <a:r>
              <a:rPr sz="2800" spc="-70" dirty="0">
                <a:latin typeface="Calibri"/>
                <a:cs typeface="Calibri"/>
              </a:rPr>
              <a:t> </a:t>
            </a:r>
            <a:r>
              <a:rPr sz="2800" dirty="0">
                <a:latin typeface="Calibri"/>
                <a:cs typeface="Calibri"/>
              </a:rPr>
              <a:t>to</a:t>
            </a:r>
            <a:r>
              <a:rPr sz="2800" spc="-95" dirty="0">
                <a:latin typeface="Calibri"/>
                <a:cs typeface="Calibri"/>
              </a:rPr>
              <a:t> </a:t>
            </a:r>
            <a:r>
              <a:rPr sz="2800" spc="-10" dirty="0">
                <a:latin typeface="Calibri"/>
                <a:cs typeface="Calibri"/>
              </a:rPr>
              <a:t>attract</a:t>
            </a:r>
            <a:r>
              <a:rPr sz="2800" spc="-100" dirty="0">
                <a:latin typeface="Calibri"/>
                <a:cs typeface="Calibri"/>
              </a:rPr>
              <a:t> </a:t>
            </a:r>
            <a:r>
              <a:rPr sz="2800" dirty="0">
                <a:latin typeface="Calibri"/>
                <a:cs typeface="Calibri"/>
              </a:rPr>
              <a:t>large</a:t>
            </a:r>
            <a:r>
              <a:rPr sz="2800" spc="-85" dirty="0">
                <a:latin typeface="Calibri"/>
                <a:cs typeface="Calibri"/>
              </a:rPr>
              <a:t> </a:t>
            </a:r>
            <a:r>
              <a:rPr sz="2800" spc="-10" dirty="0">
                <a:latin typeface="Calibri"/>
                <a:cs typeface="Calibri"/>
              </a:rPr>
              <a:t>populations</a:t>
            </a:r>
            <a:r>
              <a:rPr sz="2800" spc="-55" dirty="0">
                <a:latin typeface="Calibri"/>
                <a:cs typeface="Calibri"/>
              </a:rPr>
              <a:t> </a:t>
            </a:r>
            <a:r>
              <a:rPr sz="2800" dirty="0">
                <a:latin typeface="Calibri"/>
                <a:cs typeface="Calibri"/>
              </a:rPr>
              <a:t>of</a:t>
            </a:r>
            <a:r>
              <a:rPr sz="2800" spc="-90" dirty="0">
                <a:latin typeface="Calibri"/>
                <a:cs typeface="Calibri"/>
              </a:rPr>
              <a:t> </a:t>
            </a:r>
            <a:r>
              <a:rPr sz="2800" dirty="0">
                <a:latin typeface="Calibri"/>
                <a:cs typeface="Calibri"/>
              </a:rPr>
              <a:t>active</a:t>
            </a:r>
            <a:r>
              <a:rPr sz="2800" spc="-90" dirty="0">
                <a:latin typeface="Calibri"/>
                <a:cs typeface="Calibri"/>
              </a:rPr>
              <a:t> </a:t>
            </a:r>
            <a:r>
              <a:rPr sz="2800" spc="-10" dirty="0">
                <a:latin typeface="Calibri"/>
                <a:cs typeface="Calibri"/>
              </a:rPr>
              <a:t>users</a:t>
            </a:r>
            <a:endParaRPr lang="en-US" sz="2800" spc="-10" dirty="0">
              <a:latin typeface="Calibri"/>
              <a:cs typeface="Calibri"/>
            </a:endParaRPr>
          </a:p>
          <a:p>
            <a:pPr marL="241300" indent="-229235">
              <a:lnSpc>
                <a:spcPct val="100000"/>
              </a:lnSpc>
              <a:spcBef>
                <a:spcPts val="660"/>
              </a:spcBef>
              <a:buFont typeface="Arial"/>
              <a:buChar char="•"/>
              <a:tabLst>
                <a:tab pos="241935" algn="l"/>
              </a:tabLst>
            </a:pPr>
            <a:endParaRPr lang="en-US" altLang="zh-CN" sz="2800" dirty="0">
              <a:latin typeface="Calibri"/>
              <a:cs typeface="Calibri"/>
            </a:endParaRPr>
          </a:p>
          <a:p>
            <a:pPr marL="241300" indent="-229235">
              <a:lnSpc>
                <a:spcPct val="100000"/>
              </a:lnSpc>
              <a:spcBef>
                <a:spcPts val="660"/>
              </a:spcBef>
              <a:buFont typeface="Arial"/>
              <a:buChar char="•"/>
              <a:tabLst>
                <a:tab pos="241935" algn="l"/>
              </a:tabLst>
            </a:pPr>
            <a:r>
              <a:rPr lang="zh-CN" altLang="en-US" sz="2800" dirty="0">
                <a:latin typeface="Calibri"/>
                <a:cs typeface="Calibri"/>
              </a:rPr>
              <a:t>每个用户都可以提出和记录交易。</a:t>
            </a:r>
          </a:p>
          <a:p>
            <a:pPr marL="241300" indent="-229235">
              <a:lnSpc>
                <a:spcPct val="100000"/>
              </a:lnSpc>
              <a:spcBef>
                <a:spcPts val="660"/>
              </a:spcBef>
              <a:buFont typeface="Arial"/>
              <a:buChar char="•"/>
              <a:tabLst>
                <a:tab pos="241935" algn="l"/>
              </a:tabLst>
            </a:pPr>
            <a:r>
              <a:rPr lang="zh-CN" altLang="en-US" sz="2800" dirty="0">
                <a:latin typeface="Calibri"/>
                <a:cs typeface="Calibri"/>
              </a:rPr>
              <a:t>个人的进入成本和维护成本较低</a:t>
            </a:r>
          </a:p>
          <a:p>
            <a:pPr marL="241300" indent="-229235">
              <a:lnSpc>
                <a:spcPct val="100000"/>
              </a:lnSpc>
              <a:spcBef>
                <a:spcPts val="660"/>
              </a:spcBef>
              <a:buFont typeface="Arial"/>
              <a:buChar char="•"/>
              <a:tabLst>
                <a:tab pos="241935" algn="l"/>
              </a:tabLst>
            </a:pPr>
            <a:r>
              <a:rPr lang="zh-CN" altLang="en-US" sz="2800" dirty="0">
                <a:latin typeface="Calibri"/>
                <a:cs typeface="Calibri"/>
              </a:rPr>
              <a:t>足够的激励机制吸引大量活跃用户</a:t>
            </a:r>
            <a:endParaRPr sz="2800" dirty="0">
              <a:latin typeface="Calibri"/>
              <a:cs typeface="Calibri"/>
            </a:endParaRPr>
          </a:p>
        </p:txBody>
      </p:sp>
    </p:spTree>
    <p:custDataLst>
      <p:tags r:id="rId1"/>
    </p:custDataLst>
    <p:extLst>
      <p:ext uri="{BB962C8B-B14F-4D97-AF65-F5344CB8AC3E}">
        <p14:creationId xmlns:p14="http://schemas.microsoft.com/office/powerpoint/2010/main" val="363477244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6" name="组合 15"/>
          <p:cNvGrpSpPr/>
          <p:nvPr/>
        </p:nvGrpSpPr>
        <p:grpSpPr>
          <a:xfrm>
            <a:off x="0" y="127651"/>
            <a:ext cx="281652" cy="663919"/>
            <a:chOff x="0" y="127651"/>
            <a:chExt cx="281652" cy="663919"/>
          </a:xfrm>
        </p:grpSpPr>
        <p:sp>
          <p:nvSpPr>
            <p:cNvPr id="17" name="任意多边形: 形状 16"/>
            <p:cNvSpPr/>
            <p:nvPr>
              <p:custDataLst>
                <p:tags r:id="rId3"/>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4"/>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19" name="文本框 14"/>
          <p:cNvSpPr txBox="1"/>
          <p:nvPr/>
        </p:nvSpPr>
        <p:spPr>
          <a:xfrm>
            <a:off x="473075" y="198120"/>
            <a:ext cx="3873014" cy="52322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000000"/>
                </a:solidFill>
                <a:latin typeface="微软雅黑" panose="020B0503020204020204" charset="-122"/>
                <a:ea typeface="微软雅黑" panose="020B0503020204020204" charset="-122"/>
                <a:cs typeface="+mn-ea"/>
                <a:sym typeface="+mn-lt"/>
              </a:rPr>
              <a:t>区块链技术存在的问题</a:t>
            </a:r>
          </a:p>
        </p:txBody>
      </p:sp>
      <p:sp>
        <p:nvSpPr>
          <p:cNvPr id="2" name="object 3">
            <a:extLst>
              <a:ext uri="{FF2B5EF4-FFF2-40B4-BE49-F238E27FC236}">
                <a16:creationId xmlns:a16="http://schemas.microsoft.com/office/drawing/2014/main" id="{F674D9F7-FFC7-A158-563A-0CE1D06C7230}"/>
              </a:ext>
            </a:extLst>
          </p:cNvPr>
          <p:cNvSpPr txBox="1"/>
          <p:nvPr/>
        </p:nvSpPr>
        <p:spPr>
          <a:xfrm>
            <a:off x="5196332" y="3415411"/>
            <a:ext cx="120014"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C0504D"/>
                </a:solidFill>
                <a:latin typeface="Wingdings"/>
                <a:cs typeface="Wingdings"/>
              </a:rPr>
              <a:t></a:t>
            </a:r>
            <a:endParaRPr sz="1000">
              <a:latin typeface="Wingdings"/>
              <a:cs typeface="Wingdings"/>
            </a:endParaRPr>
          </a:p>
        </p:txBody>
      </p:sp>
      <p:sp>
        <p:nvSpPr>
          <p:cNvPr id="3" name="object 4">
            <a:extLst>
              <a:ext uri="{FF2B5EF4-FFF2-40B4-BE49-F238E27FC236}">
                <a16:creationId xmlns:a16="http://schemas.microsoft.com/office/drawing/2014/main" id="{74727492-4787-B448-12A0-0530CFEF07F5}"/>
              </a:ext>
            </a:extLst>
          </p:cNvPr>
          <p:cNvSpPr txBox="1"/>
          <p:nvPr/>
        </p:nvSpPr>
        <p:spPr>
          <a:xfrm>
            <a:off x="5196332" y="4672406"/>
            <a:ext cx="120650"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C0504D"/>
                </a:solidFill>
                <a:latin typeface="Wingdings"/>
                <a:cs typeface="Wingdings"/>
              </a:rPr>
              <a:t></a:t>
            </a:r>
            <a:endParaRPr sz="1000">
              <a:latin typeface="Wingdings"/>
              <a:cs typeface="Wingdings"/>
            </a:endParaRPr>
          </a:p>
        </p:txBody>
      </p:sp>
      <p:sp>
        <p:nvSpPr>
          <p:cNvPr id="4" name="object 5">
            <a:extLst>
              <a:ext uri="{FF2B5EF4-FFF2-40B4-BE49-F238E27FC236}">
                <a16:creationId xmlns:a16="http://schemas.microsoft.com/office/drawing/2014/main" id="{D95CF687-3DFC-857F-83D0-883C3F49FD21}"/>
              </a:ext>
            </a:extLst>
          </p:cNvPr>
          <p:cNvSpPr txBox="1"/>
          <p:nvPr/>
        </p:nvSpPr>
        <p:spPr>
          <a:xfrm>
            <a:off x="4905247" y="1429360"/>
            <a:ext cx="4077335" cy="4056379"/>
          </a:xfrm>
          <a:prstGeom prst="rect">
            <a:avLst/>
          </a:prstGeom>
        </p:spPr>
        <p:txBody>
          <a:bodyPr vert="horz" wrap="square" lIns="0" tIns="160655" rIns="0" bIns="0" rtlCol="0">
            <a:spAutoFit/>
          </a:bodyPr>
          <a:lstStyle/>
          <a:p>
            <a:pPr marL="268605" indent="-256540">
              <a:lnSpc>
                <a:spcPct val="100000"/>
              </a:lnSpc>
              <a:spcBef>
                <a:spcPts val="1265"/>
              </a:spcBef>
              <a:buClr>
                <a:srgbClr val="9BBA58"/>
              </a:buClr>
              <a:buFont typeface="Wingdings"/>
              <a:buChar char=""/>
              <a:tabLst>
                <a:tab pos="269240" algn="l"/>
              </a:tabLst>
            </a:pPr>
            <a:r>
              <a:rPr sz="2000" b="1" spc="-30" dirty="0">
                <a:latin typeface="黑体"/>
                <a:cs typeface="黑体"/>
              </a:rPr>
              <a:t>链链互联问题</a:t>
            </a:r>
            <a:endParaRPr sz="2000" dirty="0">
              <a:latin typeface="黑体"/>
              <a:cs typeface="黑体"/>
            </a:endParaRPr>
          </a:p>
          <a:p>
            <a:pPr marL="760730" lvl="1" indent="-457834">
              <a:lnSpc>
                <a:spcPct val="100000"/>
              </a:lnSpc>
              <a:spcBef>
                <a:spcPts val="1165"/>
              </a:spcBef>
              <a:buClr>
                <a:srgbClr val="C0504D"/>
              </a:buClr>
              <a:buSzPct val="50000"/>
              <a:buFont typeface="Wingdings"/>
              <a:buChar char=""/>
              <a:tabLst>
                <a:tab pos="760730" algn="l"/>
                <a:tab pos="761365" algn="l"/>
              </a:tabLst>
            </a:pPr>
            <a:r>
              <a:rPr sz="2000" spc="-20" dirty="0">
                <a:solidFill>
                  <a:srgbClr val="205868"/>
                </a:solidFill>
                <a:latin typeface="黑体"/>
                <a:cs typeface="黑体"/>
              </a:rPr>
              <a:t>不同区块链之间数据难以互通</a:t>
            </a:r>
            <a:endParaRPr sz="2000" dirty="0">
              <a:latin typeface="黑体"/>
              <a:cs typeface="黑体"/>
            </a:endParaRPr>
          </a:p>
          <a:p>
            <a:pPr lvl="1">
              <a:lnSpc>
                <a:spcPct val="100000"/>
              </a:lnSpc>
              <a:spcBef>
                <a:spcPts val="40"/>
              </a:spcBef>
              <a:buClr>
                <a:srgbClr val="C0504D"/>
              </a:buClr>
              <a:buFont typeface="Wingdings"/>
              <a:buChar char=""/>
            </a:pPr>
            <a:endParaRPr sz="1400" dirty="0">
              <a:latin typeface="黑体"/>
              <a:cs typeface="黑体"/>
            </a:endParaRPr>
          </a:p>
          <a:p>
            <a:pPr marL="268605" indent="-256540">
              <a:lnSpc>
                <a:spcPct val="100000"/>
              </a:lnSpc>
              <a:buClr>
                <a:srgbClr val="9BBA58"/>
              </a:buClr>
              <a:buFont typeface="Wingdings"/>
              <a:buChar char=""/>
              <a:tabLst>
                <a:tab pos="269240" algn="l"/>
              </a:tabLst>
            </a:pPr>
            <a:r>
              <a:rPr sz="2000" b="1" spc="-35" dirty="0">
                <a:latin typeface="黑体"/>
                <a:cs typeface="黑体"/>
              </a:rPr>
              <a:t>区块链软件开发生态问题</a:t>
            </a:r>
            <a:endParaRPr sz="2000" dirty="0">
              <a:latin typeface="黑体"/>
              <a:cs typeface="黑体"/>
            </a:endParaRPr>
          </a:p>
          <a:p>
            <a:pPr marL="760730" marR="5080" lvl="1" indent="-457834">
              <a:lnSpc>
                <a:spcPct val="100000"/>
              </a:lnSpc>
              <a:spcBef>
                <a:spcPts val="865"/>
              </a:spcBef>
              <a:buClr>
                <a:srgbClr val="C0504D"/>
              </a:buClr>
              <a:buSzPct val="50000"/>
              <a:buFont typeface="Wingdings"/>
              <a:buChar char=""/>
              <a:tabLst>
                <a:tab pos="760730" algn="l"/>
                <a:tab pos="761365" algn="l"/>
              </a:tabLst>
            </a:pPr>
            <a:r>
              <a:rPr sz="2000" spc="-20" dirty="0">
                <a:solidFill>
                  <a:srgbClr val="205868"/>
                </a:solidFill>
                <a:latin typeface="黑体"/>
                <a:cs typeface="黑体"/>
              </a:rPr>
              <a:t>软件开发者社区的治理与发展</a:t>
            </a:r>
            <a:r>
              <a:rPr sz="2000" spc="-15" dirty="0">
                <a:solidFill>
                  <a:srgbClr val="205868"/>
                </a:solidFill>
                <a:latin typeface="黑体"/>
                <a:cs typeface="黑体"/>
              </a:rPr>
              <a:t>软件代码的原创性</a:t>
            </a:r>
            <a:endParaRPr sz="2000" dirty="0">
              <a:latin typeface="黑体"/>
              <a:cs typeface="黑体"/>
            </a:endParaRPr>
          </a:p>
          <a:p>
            <a:pPr lvl="1">
              <a:lnSpc>
                <a:spcPct val="100000"/>
              </a:lnSpc>
              <a:spcBef>
                <a:spcPts val="45"/>
              </a:spcBef>
              <a:buClr>
                <a:srgbClr val="C0504D"/>
              </a:buClr>
              <a:buFont typeface="Wingdings"/>
              <a:buChar char=""/>
            </a:pPr>
            <a:endParaRPr sz="1400" dirty="0">
              <a:latin typeface="黑体"/>
              <a:cs typeface="黑体"/>
            </a:endParaRPr>
          </a:p>
          <a:p>
            <a:pPr marL="255904" marR="735965" indent="-256540" algn="r">
              <a:lnSpc>
                <a:spcPct val="100000"/>
              </a:lnSpc>
              <a:buClr>
                <a:srgbClr val="9BBA58"/>
              </a:buClr>
              <a:buFont typeface="Wingdings"/>
              <a:buChar char=""/>
              <a:tabLst>
                <a:tab pos="256540" algn="l"/>
              </a:tabLst>
            </a:pPr>
            <a:r>
              <a:rPr sz="2000" b="1" spc="-35" dirty="0">
                <a:latin typeface="黑体"/>
                <a:cs typeface="黑体"/>
              </a:rPr>
              <a:t>与其他信息技术集成的问题</a:t>
            </a:r>
            <a:endParaRPr sz="2000" dirty="0">
              <a:latin typeface="黑体"/>
              <a:cs typeface="黑体"/>
            </a:endParaRPr>
          </a:p>
          <a:p>
            <a:pPr marL="457200" marR="765810" lvl="1" indent="-457834" algn="r">
              <a:lnSpc>
                <a:spcPct val="100000"/>
              </a:lnSpc>
              <a:spcBef>
                <a:spcPts val="865"/>
              </a:spcBef>
              <a:buClr>
                <a:srgbClr val="C0504D"/>
              </a:buClr>
              <a:buSzPct val="50000"/>
              <a:buFont typeface="Wingdings"/>
              <a:buChar char=""/>
              <a:tabLst>
                <a:tab pos="457200" algn="l"/>
                <a:tab pos="457834" algn="l"/>
              </a:tabLst>
            </a:pPr>
            <a:r>
              <a:rPr sz="2000" spc="-15" dirty="0">
                <a:solidFill>
                  <a:srgbClr val="205868"/>
                </a:solidFill>
                <a:latin typeface="黑体"/>
                <a:cs typeface="黑体"/>
              </a:rPr>
              <a:t>链上链下数据协同问题</a:t>
            </a:r>
            <a:endParaRPr sz="2000" dirty="0">
              <a:latin typeface="黑体"/>
              <a:cs typeface="黑体"/>
            </a:endParaRPr>
          </a:p>
          <a:p>
            <a:pPr marL="760730" marR="5080" algn="just">
              <a:lnSpc>
                <a:spcPct val="100000"/>
              </a:lnSpc>
            </a:pPr>
            <a:r>
              <a:rPr sz="2000" spc="-25" dirty="0">
                <a:solidFill>
                  <a:srgbClr val="205868"/>
                </a:solidFill>
                <a:latin typeface="黑体"/>
                <a:cs typeface="黑体"/>
              </a:rPr>
              <a:t>物理世界与数字世界的对应问</a:t>
            </a:r>
            <a:r>
              <a:rPr sz="2000" spc="-20" dirty="0">
                <a:solidFill>
                  <a:srgbClr val="205868"/>
                </a:solidFill>
                <a:latin typeface="黑体"/>
                <a:cs typeface="黑体"/>
              </a:rPr>
              <a:t>题：集成区块链和物联网用于</a:t>
            </a:r>
            <a:r>
              <a:rPr sz="2000" spc="-15" dirty="0">
                <a:solidFill>
                  <a:srgbClr val="205868"/>
                </a:solidFill>
                <a:latin typeface="黑体"/>
                <a:cs typeface="黑体"/>
              </a:rPr>
              <a:t>产品溯源</a:t>
            </a:r>
            <a:endParaRPr sz="2000" dirty="0">
              <a:latin typeface="黑体"/>
              <a:cs typeface="黑体"/>
            </a:endParaRPr>
          </a:p>
        </p:txBody>
      </p:sp>
      <p:sp>
        <p:nvSpPr>
          <p:cNvPr id="6" name="object 6">
            <a:extLst>
              <a:ext uri="{FF2B5EF4-FFF2-40B4-BE49-F238E27FC236}">
                <a16:creationId xmlns:a16="http://schemas.microsoft.com/office/drawing/2014/main" id="{D4BDA33F-DD12-F1A8-FF10-8E1C6D1B3C6E}"/>
              </a:ext>
            </a:extLst>
          </p:cNvPr>
          <p:cNvSpPr txBox="1"/>
          <p:nvPr/>
        </p:nvSpPr>
        <p:spPr>
          <a:xfrm>
            <a:off x="439927" y="1576832"/>
            <a:ext cx="1306195" cy="330835"/>
          </a:xfrm>
          <a:prstGeom prst="rect">
            <a:avLst/>
          </a:prstGeom>
        </p:spPr>
        <p:txBody>
          <a:bodyPr vert="horz" wrap="square" lIns="0" tIns="13335" rIns="0" bIns="0" rtlCol="0">
            <a:spAutoFit/>
          </a:bodyPr>
          <a:lstStyle/>
          <a:p>
            <a:pPr marL="268605" indent="-256540">
              <a:lnSpc>
                <a:spcPct val="100000"/>
              </a:lnSpc>
              <a:spcBef>
                <a:spcPts val="105"/>
              </a:spcBef>
              <a:buClr>
                <a:srgbClr val="9BBA58"/>
              </a:buClr>
              <a:buFont typeface="Wingdings"/>
              <a:buChar char=""/>
              <a:tabLst>
                <a:tab pos="269240" algn="l"/>
              </a:tabLst>
            </a:pPr>
            <a:r>
              <a:rPr sz="2000" b="1" spc="-30" dirty="0">
                <a:latin typeface="黑体"/>
                <a:cs typeface="黑体"/>
              </a:rPr>
              <a:t>性能问题</a:t>
            </a:r>
            <a:endParaRPr sz="2000">
              <a:latin typeface="黑体"/>
              <a:cs typeface="黑体"/>
            </a:endParaRPr>
          </a:p>
        </p:txBody>
      </p:sp>
      <p:sp>
        <p:nvSpPr>
          <p:cNvPr id="7" name="object 7">
            <a:extLst>
              <a:ext uri="{FF2B5EF4-FFF2-40B4-BE49-F238E27FC236}">
                <a16:creationId xmlns:a16="http://schemas.microsoft.com/office/drawing/2014/main" id="{8A3D9EDB-CF99-3B78-A8D2-A3E421E5EA17}"/>
              </a:ext>
            </a:extLst>
          </p:cNvPr>
          <p:cNvSpPr txBox="1"/>
          <p:nvPr/>
        </p:nvSpPr>
        <p:spPr>
          <a:xfrm>
            <a:off x="731316" y="2424429"/>
            <a:ext cx="120014"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C0504D"/>
                </a:solidFill>
                <a:latin typeface="Wingdings"/>
                <a:cs typeface="Wingdings"/>
              </a:rPr>
              <a:t></a:t>
            </a:r>
            <a:endParaRPr sz="1000">
              <a:latin typeface="Wingdings"/>
              <a:cs typeface="Wingdings"/>
            </a:endParaRPr>
          </a:p>
        </p:txBody>
      </p:sp>
      <p:sp>
        <p:nvSpPr>
          <p:cNvPr id="8" name="object 8">
            <a:extLst>
              <a:ext uri="{FF2B5EF4-FFF2-40B4-BE49-F238E27FC236}">
                <a16:creationId xmlns:a16="http://schemas.microsoft.com/office/drawing/2014/main" id="{2A3568AF-4872-DD5A-E829-6638A18273D2}"/>
              </a:ext>
            </a:extLst>
          </p:cNvPr>
          <p:cNvSpPr txBox="1"/>
          <p:nvPr/>
        </p:nvSpPr>
        <p:spPr>
          <a:xfrm>
            <a:off x="731316" y="1991613"/>
            <a:ext cx="3785235" cy="940435"/>
          </a:xfrm>
          <a:prstGeom prst="rect">
            <a:avLst/>
          </a:prstGeom>
        </p:spPr>
        <p:txBody>
          <a:bodyPr vert="horz" wrap="square" lIns="0" tIns="13335" rIns="0" bIns="0" rtlCol="0">
            <a:spAutoFit/>
          </a:bodyPr>
          <a:lstStyle/>
          <a:p>
            <a:pPr marL="469265" indent="-456565">
              <a:lnSpc>
                <a:spcPct val="100000"/>
              </a:lnSpc>
              <a:spcBef>
                <a:spcPts val="105"/>
              </a:spcBef>
              <a:buClr>
                <a:srgbClr val="C0504D"/>
              </a:buClr>
              <a:buSzPct val="50000"/>
              <a:buFont typeface="Wingdings"/>
              <a:buChar char=""/>
              <a:tabLst>
                <a:tab pos="469265" algn="l"/>
                <a:tab pos="469900" algn="l"/>
              </a:tabLst>
            </a:pPr>
            <a:r>
              <a:rPr sz="2000" spc="-15" dirty="0">
                <a:solidFill>
                  <a:srgbClr val="205868"/>
                </a:solidFill>
                <a:latin typeface="黑体"/>
                <a:cs typeface="黑体"/>
              </a:rPr>
              <a:t>交易处理慢，吞吐量小</a:t>
            </a:r>
            <a:endParaRPr sz="2000">
              <a:latin typeface="黑体"/>
              <a:cs typeface="黑体"/>
            </a:endParaRPr>
          </a:p>
          <a:p>
            <a:pPr marL="469900" marR="5080">
              <a:lnSpc>
                <a:spcPct val="100000"/>
              </a:lnSpc>
            </a:pPr>
            <a:r>
              <a:rPr sz="2000" spc="-20" dirty="0">
                <a:solidFill>
                  <a:srgbClr val="205868"/>
                </a:solidFill>
                <a:latin typeface="黑体"/>
                <a:cs typeface="黑体"/>
              </a:rPr>
              <a:t>链上数据存储量小，无法应对实际应用场景下的海量数据</a:t>
            </a:r>
            <a:endParaRPr sz="2000">
              <a:latin typeface="黑体"/>
              <a:cs typeface="黑体"/>
            </a:endParaRPr>
          </a:p>
        </p:txBody>
      </p:sp>
      <p:sp>
        <p:nvSpPr>
          <p:cNvPr id="9" name="object 9">
            <a:extLst>
              <a:ext uri="{FF2B5EF4-FFF2-40B4-BE49-F238E27FC236}">
                <a16:creationId xmlns:a16="http://schemas.microsoft.com/office/drawing/2014/main" id="{168E6D8E-6CBF-C782-78BA-EB54840FCC36}"/>
              </a:ext>
            </a:extLst>
          </p:cNvPr>
          <p:cNvSpPr txBox="1"/>
          <p:nvPr/>
        </p:nvSpPr>
        <p:spPr>
          <a:xfrm>
            <a:off x="439927" y="3138881"/>
            <a:ext cx="1306195" cy="331470"/>
          </a:xfrm>
          <a:prstGeom prst="rect">
            <a:avLst/>
          </a:prstGeom>
        </p:spPr>
        <p:txBody>
          <a:bodyPr vert="horz" wrap="square" lIns="0" tIns="13335" rIns="0" bIns="0" rtlCol="0">
            <a:spAutoFit/>
          </a:bodyPr>
          <a:lstStyle/>
          <a:p>
            <a:pPr marL="268605" indent="-256540">
              <a:lnSpc>
                <a:spcPct val="100000"/>
              </a:lnSpc>
              <a:spcBef>
                <a:spcPts val="105"/>
              </a:spcBef>
              <a:buClr>
                <a:srgbClr val="9BBA58"/>
              </a:buClr>
              <a:buFont typeface="Wingdings"/>
              <a:buChar char=""/>
              <a:tabLst>
                <a:tab pos="269240" algn="l"/>
              </a:tabLst>
            </a:pPr>
            <a:r>
              <a:rPr sz="2000" b="1" spc="-35" dirty="0">
                <a:latin typeface="黑体"/>
                <a:cs typeface="黑体"/>
              </a:rPr>
              <a:t>安全问题</a:t>
            </a:r>
            <a:endParaRPr sz="2000">
              <a:latin typeface="黑体"/>
              <a:cs typeface="黑体"/>
            </a:endParaRPr>
          </a:p>
        </p:txBody>
      </p:sp>
      <p:sp>
        <p:nvSpPr>
          <p:cNvPr id="10" name="object 10">
            <a:extLst>
              <a:ext uri="{FF2B5EF4-FFF2-40B4-BE49-F238E27FC236}">
                <a16:creationId xmlns:a16="http://schemas.microsoft.com/office/drawing/2014/main" id="{20D89428-1D93-7270-A435-ABBE6FD48013}"/>
              </a:ext>
            </a:extLst>
          </p:cNvPr>
          <p:cNvSpPr txBox="1"/>
          <p:nvPr/>
        </p:nvSpPr>
        <p:spPr>
          <a:xfrm>
            <a:off x="731316" y="3986910"/>
            <a:ext cx="120014"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C0504D"/>
                </a:solidFill>
                <a:latin typeface="Wingdings"/>
                <a:cs typeface="Wingdings"/>
              </a:rPr>
              <a:t></a:t>
            </a:r>
            <a:endParaRPr sz="1000">
              <a:latin typeface="Wingdings"/>
              <a:cs typeface="Wingdings"/>
            </a:endParaRPr>
          </a:p>
        </p:txBody>
      </p:sp>
      <p:sp>
        <p:nvSpPr>
          <p:cNvPr id="11" name="object 11">
            <a:extLst>
              <a:ext uri="{FF2B5EF4-FFF2-40B4-BE49-F238E27FC236}">
                <a16:creationId xmlns:a16="http://schemas.microsoft.com/office/drawing/2014/main" id="{D7D6E95C-FEBC-DDCD-CE50-64BB40E8D22D}"/>
              </a:ext>
            </a:extLst>
          </p:cNvPr>
          <p:cNvSpPr txBox="1"/>
          <p:nvPr/>
        </p:nvSpPr>
        <p:spPr>
          <a:xfrm>
            <a:off x="731316" y="3554095"/>
            <a:ext cx="3785235" cy="940435"/>
          </a:xfrm>
          <a:prstGeom prst="rect">
            <a:avLst/>
          </a:prstGeom>
        </p:spPr>
        <p:txBody>
          <a:bodyPr vert="horz" wrap="square" lIns="0" tIns="13335" rIns="0" bIns="0" rtlCol="0">
            <a:spAutoFit/>
          </a:bodyPr>
          <a:lstStyle/>
          <a:p>
            <a:pPr marL="469265" marR="5080" indent="-456565" algn="just">
              <a:lnSpc>
                <a:spcPct val="100000"/>
              </a:lnSpc>
              <a:spcBef>
                <a:spcPts val="105"/>
              </a:spcBef>
              <a:buClr>
                <a:srgbClr val="C0504D"/>
              </a:buClr>
              <a:buSzPct val="50000"/>
              <a:buFont typeface="Wingdings"/>
              <a:buChar char=""/>
              <a:tabLst>
                <a:tab pos="469265" algn="l"/>
                <a:tab pos="469900" algn="l"/>
              </a:tabLst>
            </a:pPr>
            <a:r>
              <a:rPr sz="2000" spc="-20" dirty="0">
                <a:solidFill>
                  <a:srgbClr val="205868"/>
                </a:solidFill>
                <a:latin typeface="黑体"/>
                <a:cs typeface="黑体"/>
              </a:rPr>
              <a:t>区块链底层协议可能存在缺陷智能合约引入安全漏洞，造成</a:t>
            </a:r>
            <a:r>
              <a:rPr sz="2000" spc="-15" dirty="0">
                <a:solidFill>
                  <a:srgbClr val="205868"/>
                </a:solidFill>
                <a:latin typeface="黑体"/>
                <a:cs typeface="黑体"/>
              </a:rPr>
              <a:t>重大损失</a:t>
            </a:r>
            <a:endParaRPr sz="2000">
              <a:latin typeface="黑体"/>
              <a:cs typeface="黑体"/>
            </a:endParaRPr>
          </a:p>
        </p:txBody>
      </p:sp>
      <p:sp>
        <p:nvSpPr>
          <p:cNvPr id="12" name="object 12">
            <a:extLst>
              <a:ext uri="{FF2B5EF4-FFF2-40B4-BE49-F238E27FC236}">
                <a16:creationId xmlns:a16="http://schemas.microsoft.com/office/drawing/2014/main" id="{008CFB3D-17FB-0875-B2C9-73BD6E2E4F2F}"/>
              </a:ext>
            </a:extLst>
          </p:cNvPr>
          <p:cNvSpPr txBox="1"/>
          <p:nvPr/>
        </p:nvSpPr>
        <p:spPr>
          <a:xfrm>
            <a:off x="439927" y="4592802"/>
            <a:ext cx="2552700" cy="854710"/>
          </a:xfrm>
          <a:prstGeom prst="rect">
            <a:avLst/>
          </a:prstGeom>
        </p:spPr>
        <p:txBody>
          <a:bodyPr vert="horz" wrap="square" lIns="0" tIns="121920" rIns="0" bIns="0" rtlCol="0">
            <a:spAutoFit/>
          </a:bodyPr>
          <a:lstStyle/>
          <a:p>
            <a:pPr marL="268605" indent="-256540">
              <a:lnSpc>
                <a:spcPct val="100000"/>
              </a:lnSpc>
              <a:spcBef>
                <a:spcPts val="960"/>
              </a:spcBef>
              <a:buClr>
                <a:srgbClr val="9BBA58"/>
              </a:buClr>
              <a:buFont typeface="Wingdings"/>
              <a:buChar char=""/>
              <a:tabLst>
                <a:tab pos="269240" algn="l"/>
              </a:tabLst>
            </a:pPr>
            <a:r>
              <a:rPr sz="2000" b="1" spc="-30" dirty="0">
                <a:latin typeface="黑体"/>
                <a:cs typeface="黑体"/>
              </a:rPr>
              <a:t>隐私保护问题</a:t>
            </a:r>
            <a:endParaRPr sz="2000">
              <a:latin typeface="黑体"/>
              <a:cs typeface="黑体"/>
            </a:endParaRPr>
          </a:p>
          <a:p>
            <a:pPr marL="760730" lvl="1" indent="-457834">
              <a:lnSpc>
                <a:spcPct val="100000"/>
              </a:lnSpc>
              <a:spcBef>
                <a:spcPts val="865"/>
              </a:spcBef>
              <a:buClr>
                <a:srgbClr val="C0504D"/>
              </a:buClr>
              <a:buSzPct val="50000"/>
              <a:buFont typeface="Wingdings"/>
              <a:buChar char=""/>
              <a:tabLst>
                <a:tab pos="760730" algn="l"/>
                <a:tab pos="761365" algn="l"/>
              </a:tabLst>
            </a:pPr>
            <a:r>
              <a:rPr sz="2000" spc="-20" dirty="0">
                <a:solidFill>
                  <a:srgbClr val="205868"/>
                </a:solidFill>
                <a:latin typeface="黑体"/>
                <a:cs typeface="黑体"/>
              </a:rPr>
              <a:t>信息隐匿性较低</a:t>
            </a:r>
            <a:endParaRPr sz="2000">
              <a:latin typeface="黑体"/>
              <a:cs typeface="黑体"/>
            </a:endParaRPr>
          </a:p>
        </p:txBody>
      </p:sp>
    </p:spTree>
    <p:custDataLst>
      <p:tags r:id="rId1"/>
    </p:custDataLst>
    <p:extLst>
      <p:ext uri="{BB962C8B-B14F-4D97-AF65-F5344CB8AC3E}">
        <p14:creationId xmlns:p14="http://schemas.microsoft.com/office/powerpoint/2010/main" val="64885279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6" name="组合 15"/>
          <p:cNvGrpSpPr/>
          <p:nvPr/>
        </p:nvGrpSpPr>
        <p:grpSpPr>
          <a:xfrm>
            <a:off x="0" y="127651"/>
            <a:ext cx="281652" cy="663919"/>
            <a:chOff x="0" y="127651"/>
            <a:chExt cx="281652" cy="663919"/>
          </a:xfrm>
        </p:grpSpPr>
        <p:sp>
          <p:nvSpPr>
            <p:cNvPr id="17" name="任意多边形: 形状 16"/>
            <p:cNvSpPr/>
            <p:nvPr>
              <p:custDataLst>
                <p:tags r:id="rId3"/>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4"/>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19" name="文本框 14"/>
          <p:cNvSpPr txBox="1"/>
          <p:nvPr/>
        </p:nvSpPr>
        <p:spPr>
          <a:xfrm>
            <a:off x="473075" y="198120"/>
            <a:ext cx="3873014" cy="52322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000000"/>
                </a:solidFill>
                <a:latin typeface="微软雅黑" panose="020B0503020204020204" charset="-122"/>
                <a:ea typeface="微软雅黑" panose="020B0503020204020204" charset="-122"/>
                <a:cs typeface="+mn-ea"/>
                <a:sym typeface="+mn-lt"/>
              </a:rPr>
              <a:t>代码安全性</a:t>
            </a:r>
          </a:p>
        </p:txBody>
      </p:sp>
      <p:sp>
        <p:nvSpPr>
          <p:cNvPr id="2" name="object 4">
            <a:extLst>
              <a:ext uri="{FF2B5EF4-FFF2-40B4-BE49-F238E27FC236}">
                <a16:creationId xmlns:a16="http://schemas.microsoft.com/office/drawing/2014/main" id="{67924FC2-8DC4-8F56-A0A5-B91F403D2BE2}"/>
              </a:ext>
            </a:extLst>
          </p:cNvPr>
          <p:cNvSpPr txBox="1"/>
          <p:nvPr/>
        </p:nvSpPr>
        <p:spPr>
          <a:xfrm>
            <a:off x="473075" y="1730011"/>
            <a:ext cx="10964488" cy="4196020"/>
          </a:xfrm>
          <a:prstGeom prst="rect">
            <a:avLst/>
          </a:prstGeom>
        </p:spPr>
        <p:txBody>
          <a:bodyPr vert="horz" wrap="square" lIns="0" tIns="12700" rIns="0" bIns="0" rtlCol="0">
            <a:spAutoFit/>
          </a:bodyPr>
          <a:lstStyle/>
          <a:p>
            <a:pPr marL="3136265" marR="5080" indent="-287020" algn="just">
              <a:lnSpc>
                <a:spcPct val="100000"/>
              </a:lnSpc>
              <a:spcBef>
                <a:spcPts val="100"/>
              </a:spcBef>
              <a:buFont typeface="Wingdings"/>
              <a:buChar char=""/>
              <a:tabLst>
                <a:tab pos="3136900" algn="l"/>
              </a:tabLst>
            </a:pPr>
            <a:r>
              <a:rPr sz="1800" b="1" dirty="0">
                <a:latin typeface="黑体"/>
                <a:cs typeface="黑体"/>
              </a:rPr>
              <a:t>The</a:t>
            </a:r>
            <a:r>
              <a:rPr sz="1800" b="1" spc="35" dirty="0">
                <a:latin typeface="黑体"/>
                <a:cs typeface="黑体"/>
              </a:rPr>
              <a:t> </a:t>
            </a:r>
            <a:r>
              <a:rPr sz="1800" b="1" dirty="0">
                <a:latin typeface="黑体"/>
                <a:cs typeface="黑体"/>
              </a:rPr>
              <a:t>Dao</a:t>
            </a:r>
            <a:r>
              <a:rPr sz="1800" b="1" spc="-10" dirty="0">
                <a:latin typeface="黑体"/>
                <a:cs typeface="黑体"/>
              </a:rPr>
              <a:t>事件：</a:t>
            </a:r>
            <a:r>
              <a:rPr sz="1800" b="1" dirty="0">
                <a:latin typeface="黑体"/>
                <a:cs typeface="黑体"/>
              </a:rPr>
              <a:t>2016</a:t>
            </a:r>
            <a:r>
              <a:rPr sz="1800" b="1" spc="-10" dirty="0">
                <a:latin typeface="黑体"/>
                <a:cs typeface="黑体"/>
              </a:rPr>
              <a:t>年</a:t>
            </a:r>
            <a:r>
              <a:rPr sz="1800" b="1" dirty="0">
                <a:latin typeface="黑体"/>
                <a:cs typeface="黑体"/>
              </a:rPr>
              <a:t>6</a:t>
            </a:r>
            <a:r>
              <a:rPr sz="1800" b="1" spc="-10" dirty="0">
                <a:latin typeface="黑体"/>
                <a:cs typeface="黑体"/>
              </a:rPr>
              <a:t>月</a:t>
            </a:r>
            <a:r>
              <a:rPr sz="1800" b="1" dirty="0">
                <a:latin typeface="黑体"/>
                <a:cs typeface="黑体"/>
              </a:rPr>
              <a:t>17</a:t>
            </a:r>
            <a:r>
              <a:rPr sz="1800" b="1" spc="-15" dirty="0">
                <a:latin typeface="黑体"/>
                <a:cs typeface="黑体"/>
              </a:rPr>
              <a:t>日以太坊最大众筹项目</a:t>
            </a:r>
            <a:r>
              <a:rPr sz="1800" b="1" spc="-50" dirty="0">
                <a:latin typeface="黑体"/>
                <a:cs typeface="黑体"/>
              </a:rPr>
              <a:t> </a:t>
            </a:r>
            <a:r>
              <a:rPr sz="1800" b="1" dirty="0">
                <a:latin typeface="黑体"/>
                <a:cs typeface="黑体"/>
              </a:rPr>
              <a:t>The Dao</a:t>
            </a:r>
            <a:r>
              <a:rPr sz="1800" b="1" spc="-20" dirty="0">
                <a:latin typeface="黑体"/>
                <a:cs typeface="黑体"/>
              </a:rPr>
              <a:t>被攻击，攻击者组合了</a:t>
            </a:r>
            <a:r>
              <a:rPr sz="1800" b="1" dirty="0">
                <a:latin typeface="黑体"/>
                <a:cs typeface="黑体"/>
              </a:rPr>
              <a:t>2</a:t>
            </a:r>
            <a:r>
              <a:rPr sz="1800" b="1" spc="-25" dirty="0">
                <a:latin typeface="黑体"/>
                <a:cs typeface="黑体"/>
              </a:rPr>
              <a:t>个漏洞攻击，最终</a:t>
            </a:r>
            <a:r>
              <a:rPr sz="1800" b="1" spc="-10" dirty="0">
                <a:latin typeface="黑体"/>
                <a:cs typeface="黑体"/>
              </a:rPr>
              <a:t>导致</a:t>
            </a:r>
            <a:r>
              <a:rPr sz="1800" b="1" dirty="0">
                <a:latin typeface="黑体"/>
                <a:cs typeface="黑体"/>
              </a:rPr>
              <a:t>1200</a:t>
            </a:r>
            <a:r>
              <a:rPr sz="1800" b="1" spc="-15" dirty="0">
                <a:latin typeface="黑体"/>
                <a:cs typeface="黑体"/>
              </a:rPr>
              <a:t>万以太币资产从</a:t>
            </a:r>
            <a:r>
              <a:rPr sz="1800" b="1" dirty="0">
                <a:latin typeface="黑体"/>
                <a:cs typeface="黑体"/>
              </a:rPr>
              <a:t>The</a:t>
            </a:r>
            <a:r>
              <a:rPr sz="1800" b="1" spc="45" dirty="0">
                <a:latin typeface="黑体"/>
                <a:cs typeface="黑体"/>
              </a:rPr>
              <a:t> </a:t>
            </a:r>
            <a:r>
              <a:rPr sz="1800" b="1" dirty="0">
                <a:latin typeface="黑体"/>
                <a:cs typeface="黑体"/>
              </a:rPr>
              <a:t>Dao</a:t>
            </a:r>
            <a:r>
              <a:rPr sz="1800" b="1" spc="-20" dirty="0">
                <a:latin typeface="黑体"/>
                <a:cs typeface="黑体"/>
              </a:rPr>
              <a:t>资产池中分离</a:t>
            </a:r>
            <a:endParaRPr sz="1800" dirty="0">
              <a:latin typeface="黑体"/>
              <a:cs typeface="黑体"/>
            </a:endParaRPr>
          </a:p>
          <a:p>
            <a:pPr>
              <a:lnSpc>
                <a:spcPct val="100000"/>
              </a:lnSpc>
              <a:spcBef>
                <a:spcPts val="5"/>
              </a:spcBef>
            </a:pPr>
            <a:endParaRPr sz="2650" dirty="0">
              <a:latin typeface="黑体"/>
              <a:cs typeface="黑体"/>
            </a:endParaRPr>
          </a:p>
          <a:p>
            <a:pPr marL="299085" marR="2613025" indent="-287020">
              <a:lnSpc>
                <a:spcPct val="100000"/>
              </a:lnSpc>
              <a:buFont typeface="Wingdings"/>
              <a:buChar char=""/>
              <a:tabLst>
                <a:tab pos="299720" algn="l"/>
              </a:tabLst>
            </a:pPr>
            <a:r>
              <a:rPr sz="1800" b="1" dirty="0">
                <a:latin typeface="黑体"/>
                <a:cs typeface="黑体"/>
              </a:rPr>
              <a:t>2018.4.22</a:t>
            </a:r>
            <a:r>
              <a:rPr sz="1800" b="1" spc="-10" dirty="0">
                <a:latin typeface="黑体"/>
                <a:cs typeface="黑体"/>
              </a:rPr>
              <a:t>，有黑客利用以太坊 </a:t>
            </a:r>
            <a:r>
              <a:rPr sz="1800" b="1" dirty="0">
                <a:latin typeface="黑体"/>
                <a:cs typeface="黑体"/>
              </a:rPr>
              <a:t>ERC-20</a:t>
            </a:r>
            <a:r>
              <a:rPr sz="1800" b="1" spc="-20" dirty="0">
                <a:latin typeface="黑体"/>
                <a:cs typeface="黑体"/>
              </a:rPr>
              <a:t>智能合约中</a:t>
            </a:r>
            <a:r>
              <a:rPr sz="1800" b="1" spc="-50" dirty="0">
                <a:latin typeface="黑体"/>
                <a:cs typeface="黑体"/>
              </a:rPr>
              <a:t> </a:t>
            </a:r>
            <a:r>
              <a:rPr sz="1800" b="1" dirty="0">
                <a:latin typeface="黑体"/>
                <a:cs typeface="黑体"/>
              </a:rPr>
              <a:t>BatchOverFlow</a:t>
            </a:r>
            <a:r>
              <a:rPr sz="1800" b="1" spc="-10" dirty="0">
                <a:latin typeface="黑体"/>
                <a:cs typeface="黑体"/>
              </a:rPr>
              <a:t>漏洞攻击BEC（美链的代币“美蜜</a:t>
            </a:r>
            <a:r>
              <a:rPr sz="1800" b="1" spc="-25" dirty="0">
                <a:latin typeface="黑体"/>
                <a:cs typeface="黑体"/>
              </a:rPr>
              <a:t>”）</a:t>
            </a:r>
            <a:r>
              <a:rPr sz="1800" b="1" spc="-10" dirty="0">
                <a:latin typeface="黑体"/>
                <a:cs typeface="黑体"/>
              </a:rPr>
              <a:t>智能合约，成功向两个地址转出了天量级别的 </a:t>
            </a:r>
            <a:r>
              <a:rPr sz="1800" b="1" spc="-25" dirty="0">
                <a:latin typeface="黑体"/>
                <a:cs typeface="黑体"/>
              </a:rPr>
              <a:t>BEC </a:t>
            </a:r>
            <a:r>
              <a:rPr sz="1800" b="1" spc="-15" dirty="0">
                <a:latin typeface="黑体"/>
                <a:cs typeface="黑体"/>
              </a:rPr>
              <a:t>代币，导致市场上海量</a:t>
            </a:r>
            <a:r>
              <a:rPr sz="1800" b="1" dirty="0">
                <a:latin typeface="黑体"/>
                <a:cs typeface="黑体"/>
              </a:rPr>
              <a:t>BEC</a:t>
            </a:r>
            <a:r>
              <a:rPr sz="1800" b="1" spc="-25" dirty="0">
                <a:latin typeface="黑体"/>
                <a:cs typeface="黑体"/>
              </a:rPr>
              <a:t>被抛售，此事使得当日</a:t>
            </a:r>
            <a:r>
              <a:rPr sz="1800" b="1" spc="-50" dirty="0">
                <a:latin typeface="黑体"/>
                <a:cs typeface="黑体"/>
              </a:rPr>
              <a:t> </a:t>
            </a:r>
            <a:r>
              <a:rPr sz="1800" b="1" dirty="0">
                <a:latin typeface="黑体"/>
                <a:cs typeface="黑体"/>
              </a:rPr>
              <a:t>BEC</a:t>
            </a:r>
            <a:r>
              <a:rPr sz="1800" b="1" spc="-10" dirty="0">
                <a:latin typeface="黑体"/>
                <a:cs typeface="黑体"/>
              </a:rPr>
              <a:t>的价值几乎归零，64</a:t>
            </a:r>
            <a:r>
              <a:rPr sz="1800" b="1" spc="-15" dirty="0">
                <a:latin typeface="黑体"/>
                <a:cs typeface="黑体"/>
              </a:rPr>
              <a:t>亿人民币瞬间蒸发。</a:t>
            </a:r>
            <a:endParaRPr sz="1800" dirty="0">
              <a:latin typeface="黑体"/>
              <a:cs typeface="黑体"/>
            </a:endParaRPr>
          </a:p>
          <a:p>
            <a:pPr>
              <a:lnSpc>
                <a:spcPct val="100000"/>
              </a:lnSpc>
              <a:spcBef>
                <a:spcPts val="45"/>
              </a:spcBef>
              <a:buFont typeface="Wingdings"/>
              <a:buChar char=""/>
            </a:pPr>
            <a:endParaRPr sz="1850" dirty="0">
              <a:latin typeface="黑体"/>
              <a:cs typeface="黑体"/>
            </a:endParaRPr>
          </a:p>
          <a:p>
            <a:pPr marL="2711450" marR="313055" lvl="1" indent="-287020">
              <a:lnSpc>
                <a:spcPct val="100000"/>
              </a:lnSpc>
              <a:spcBef>
                <a:spcPts val="5"/>
              </a:spcBef>
              <a:buFont typeface="Wingdings"/>
              <a:buChar char=""/>
              <a:tabLst>
                <a:tab pos="2712085" algn="l"/>
              </a:tabLst>
            </a:pPr>
            <a:r>
              <a:rPr sz="1800" b="1" dirty="0">
                <a:latin typeface="黑体"/>
                <a:cs typeface="黑体"/>
              </a:rPr>
              <a:t>2018.4.25</a:t>
            </a:r>
            <a:r>
              <a:rPr sz="1800" b="1" spc="-25" dirty="0">
                <a:latin typeface="黑体"/>
                <a:cs typeface="黑体"/>
              </a:rPr>
              <a:t>，仅仅三天后，另一个智能合约</a:t>
            </a:r>
            <a:r>
              <a:rPr sz="1800" b="1" spc="-50" dirty="0">
                <a:latin typeface="黑体"/>
                <a:cs typeface="黑体"/>
              </a:rPr>
              <a:t> </a:t>
            </a:r>
            <a:r>
              <a:rPr sz="1800" b="1" dirty="0">
                <a:latin typeface="黑体"/>
                <a:cs typeface="黑体"/>
              </a:rPr>
              <a:t>SmartMesh(SMT</a:t>
            </a:r>
            <a:r>
              <a:rPr sz="1800" b="1" spc="-10" dirty="0">
                <a:latin typeface="黑体"/>
                <a:cs typeface="黑体"/>
              </a:rPr>
              <a:t>)曝出漏洞，交易所表示，因</a:t>
            </a:r>
            <a:r>
              <a:rPr sz="1800" b="1" dirty="0">
                <a:latin typeface="黑体"/>
                <a:cs typeface="黑体"/>
              </a:rPr>
              <a:t>SMT</a:t>
            </a:r>
            <a:r>
              <a:rPr sz="1800" b="1" spc="-30" dirty="0">
                <a:latin typeface="黑体"/>
                <a:cs typeface="黑体"/>
              </a:rPr>
              <a:t>出现</a:t>
            </a:r>
            <a:r>
              <a:rPr sz="1800" b="1" spc="-10" dirty="0">
                <a:latin typeface="黑体"/>
                <a:cs typeface="黑体"/>
              </a:rPr>
              <a:t>异常交易，各交易平台暂停</a:t>
            </a:r>
            <a:r>
              <a:rPr sz="1800" b="1" dirty="0">
                <a:latin typeface="黑体"/>
                <a:cs typeface="黑体"/>
              </a:rPr>
              <a:t>SMT</a:t>
            </a:r>
            <a:r>
              <a:rPr sz="1800" b="1" spc="-20" dirty="0">
                <a:latin typeface="黑体"/>
                <a:cs typeface="黑体"/>
              </a:rPr>
              <a:t>的充提和交易。</a:t>
            </a:r>
            <a:endParaRPr sz="1800" dirty="0">
              <a:latin typeface="黑体"/>
              <a:cs typeface="黑体"/>
            </a:endParaRPr>
          </a:p>
          <a:p>
            <a:pPr>
              <a:lnSpc>
                <a:spcPct val="100000"/>
              </a:lnSpc>
            </a:pPr>
            <a:endParaRPr sz="1800" dirty="0">
              <a:latin typeface="黑体"/>
              <a:cs typeface="黑体"/>
            </a:endParaRPr>
          </a:p>
          <a:p>
            <a:pPr marL="871219" marR="2153920" indent="-287020" algn="just">
              <a:lnSpc>
                <a:spcPct val="100000"/>
              </a:lnSpc>
              <a:spcBef>
                <a:spcPts val="1310"/>
              </a:spcBef>
              <a:buFont typeface="Wingdings"/>
              <a:buChar char=""/>
              <a:tabLst>
                <a:tab pos="871855" algn="l"/>
              </a:tabLst>
            </a:pPr>
            <a:r>
              <a:rPr sz="1800" b="1" dirty="0">
                <a:latin typeface="黑体"/>
                <a:cs typeface="黑体"/>
              </a:rPr>
              <a:t>2018.5.29</a:t>
            </a:r>
            <a:r>
              <a:rPr sz="1800" b="1" spc="-5" dirty="0">
                <a:latin typeface="黑体"/>
                <a:cs typeface="黑体"/>
              </a:rPr>
              <a:t> ，</a:t>
            </a:r>
            <a:r>
              <a:rPr sz="1800" b="1" spc="-10" dirty="0">
                <a:latin typeface="黑体"/>
                <a:cs typeface="黑体"/>
              </a:rPr>
              <a:t>360</a:t>
            </a:r>
            <a:r>
              <a:rPr sz="1800" b="1" spc="-20" dirty="0">
                <a:latin typeface="黑体"/>
                <a:cs typeface="黑体"/>
              </a:rPr>
              <a:t>公司</a:t>
            </a:r>
            <a:r>
              <a:rPr sz="1800" b="1" spc="-10" dirty="0">
                <a:latin typeface="黑体"/>
                <a:cs typeface="黑体"/>
              </a:rPr>
              <a:t>Vulcan（</a:t>
            </a:r>
            <a:r>
              <a:rPr sz="1800" b="1" spc="-15" dirty="0">
                <a:latin typeface="黑体"/>
                <a:cs typeface="黑体"/>
              </a:rPr>
              <a:t>伏尔甘</a:t>
            </a:r>
            <a:r>
              <a:rPr sz="1800" b="1" spc="-20" dirty="0">
                <a:latin typeface="黑体"/>
                <a:cs typeface="黑体"/>
              </a:rPr>
              <a:t>）</a:t>
            </a:r>
            <a:r>
              <a:rPr sz="1800" b="1" spc="-30" dirty="0">
                <a:latin typeface="黑体"/>
                <a:cs typeface="黑体"/>
              </a:rPr>
              <a:t>团队发现了</a:t>
            </a:r>
            <a:r>
              <a:rPr sz="1800" b="1" spc="-10" dirty="0">
                <a:latin typeface="黑体"/>
                <a:cs typeface="黑体"/>
              </a:rPr>
              <a:t>区块链平台</a:t>
            </a:r>
            <a:r>
              <a:rPr sz="1800" b="1" dirty="0">
                <a:latin typeface="黑体"/>
                <a:cs typeface="黑体"/>
              </a:rPr>
              <a:t>EOS</a:t>
            </a:r>
            <a:r>
              <a:rPr sz="1800" b="1" spc="-15" dirty="0">
                <a:latin typeface="黑体"/>
                <a:cs typeface="黑体"/>
              </a:rPr>
              <a:t>的一系列高危安全漏洞。经验证，其</a:t>
            </a:r>
            <a:r>
              <a:rPr sz="1800" b="1" spc="-10" dirty="0">
                <a:latin typeface="黑体"/>
                <a:cs typeface="黑体"/>
              </a:rPr>
              <a:t>中部分漏洞可以在</a:t>
            </a:r>
            <a:r>
              <a:rPr sz="1800" b="1" dirty="0">
                <a:latin typeface="黑体"/>
                <a:cs typeface="黑体"/>
              </a:rPr>
              <a:t>EOS</a:t>
            </a:r>
            <a:r>
              <a:rPr sz="1800" b="1" spc="-15" dirty="0">
                <a:latin typeface="黑体"/>
                <a:cs typeface="黑体"/>
              </a:rPr>
              <a:t>节点上远程执行任意代码，即</a:t>
            </a:r>
            <a:r>
              <a:rPr sz="1800" b="1" spc="-10" dirty="0">
                <a:latin typeface="黑体"/>
                <a:cs typeface="黑体"/>
              </a:rPr>
              <a:t>可以通过远程攻击，直接控制和接管</a:t>
            </a:r>
            <a:r>
              <a:rPr sz="1800" b="1" dirty="0">
                <a:latin typeface="黑体"/>
                <a:cs typeface="黑体"/>
              </a:rPr>
              <a:t>EOS</a:t>
            </a:r>
            <a:r>
              <a:rPr sz="1800" b="1" spc="-20" dirty="0">
                <a:latin typeface="黑体"/>
                <a:cs typeface="黑体"/>
              </a:rPr>
              <a:t>上运行的所</a:t>
            </a:r>
            <a:r>
              <a:rPr sz="1800" b="1" spc="-25" dirty="0">
                <a:latin typeface="黑体"/>
                <a:cs typeface="黑体"/>
              </a:rPr>
              <a:t>有节点。</a:t>
            </a:r>
            <a:endParaRPr sz="1800" dirty="0">
              <a:latin typeface="黑体"/>
              <a:cs typeface="黑体"/>
            </a:endParaRPr>
          </a:p>
        </p:txBody>
      </p:sp>
      <p:pic>
        <p:nvPicPr>
          <p:cNvPr id="3" name="object 5">
            <a:extLst>
              <a:ext uri="{FF2B5EF4-FFF2-40B4-BE49-F238E27FC236}">
                <a16:creationId xmlns:a16="http://schemas.microsoft.com/office/drawing/2014/main" id="{32815780-6983-CAC3-598B-94C7C307CB2D}"/>
              </a:ext>
            </a:extLst>
          </p:cNvPr>
          <p:cNvPicPr/>
          <p:nvPr/>
        </p:nvPicPr>
        <p:blipFill>
          <a:blip r:embed="rId7" cstate="print"/>
          <a:stretch>
            <a:fillRect/>
          </a:stretch>
        </p:blipFill>
        <p:spPr>
          <a:xfrm>
            <a:off x="9685163" y="4957085"/>
            <a:ext cx="1264920" cy="1143000"/>
          </a:xfrm>
          <a:prstGeom prst="rect">
            <a:avLst/>
          </a:prstGeom>
        </p:spPr>
      </p:pic>
      <p:pic>
        <p:nvPicPr>
          <p:cNvPr id="4" name="object 6">
            <a:extLst>
              <a:ext uri="{FF2B5EF4-FFF2-40B4-BE49-F238E27FC236}">
                <a16:creationId xmlns:a16="http://schemas.microsoft.com/office/drawing/2014/main" id="{EA73A216-C66E-CED4-7514-3727D48442B8}"/>
              </a:ext>
            </a:extLst>
          </p:cNvPr>
          <p:cNvPicPr/>
          <p:nvPr/>
        </p:nvPicPr>
        <p:blipFill>
          <a:blip r:embed="rId8" cstate="print"/>
          <a:stretch>
            <a:fillRect/>
          </a:stretch>
        </p:blipFill>
        <p:spPr>
          <a:xfrm>
            <a:off x="1622791" y="3884677"/>
            <a:ext cx="1092708" cy="1117092"/>
          </a:xfrm>
          <a:prstGeom prst="rect">
            <a:avLst/>
          </a:prstGeom>
        </p:spPr>
      </p:pic>
      <p:pic>
        <p:nvPicPr>
          <p:cNvPr id="5" name="object 7">
            <a:extLst>
              <a:ext uri="{FF2B5EF4-FFF2-40B4-BE49-F238E27FC236}">
                <a16:creationId xmlns:a16="http://schemas.microsoft.com/office/drawing/2014/main" id="{2877226A-86D8-A174-5127-37F16D2F8147}"/>
              </a:ext>
            </a:extLst>
          </p:cNvPr>
          <p:cNvPicPr/>
          <p:nvPr/>
        </p:nvPicPr>
        <p:blipFill>
          <a:blip r:embed="rId9" cstate="print"/>
          <a:stretch>
            <a:fillRect/>
          </a:stretch>
        </p:blipFill>
        <p:spPr>
          <a:xfrm>
            <a:off x="8989315" y="2530797"/>
            <a:ext cx="2243328" cy="1245108"/>
          </a:xfrm>
          <a:prstGeom prst="rect">
            <a:avLst/>
          </a:prstGeom>
        </p:spPr>
      </p:pic>
      <p:pic>
        <p:nvPicPr>
          <p:cNvPr id="6" name="object 8">
            <a:extLst>
              <a:ext uri="{FF2B5EF4-FFF2-40B4-BE49-F238E27FC236}">
                <a16:creationId xmlns:a16="http://schemas.microsoft.com/office/drawing/2014/main" id="{2CCF05B0-E959-1507-1E80-CFB5EE6D16B3}"/>
              </a:ext>
            </a:extLst>
          </p:cNvPr>
          <p:cNvPicPr/>
          <p:nvPr/>
        </p:nvPicPr>
        <p:blipFill>
          <a:blip r:embed="rId10" cstate="print"/>
          <a:stretch>
            <a:fillRect/>
          </a:stretch>
        </p:blipFill>
        <p:spPr>
          <a:xfrm>
            <a:off x="1413510" y="1457901"/>
            <a:ext cx="1789176" cy="1072896"/>
          </a:xfrm>
          <a:prstGeom prst="rect">
            <a:avLst/>
          </a:prstGeom>
        </p:spPr>
      </p:pic>
    </p:spTree>
    <p:custDataLst>
      <p:tags r:id="rId1"/>
    </p:custDataLst>
    <p:extLst>
      <p:ext uri="{BB962C8B-B14F-4D97-AF65-F5344CB8AC3E}">
        <p14:creationId xmlns:p14="http://schemas.microsoft.com/office/powerpoint/2010/main" val="20967405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6" name="组合 15"/>
          <p:cNvGrpSpPr/>
          <p:nvPr/>
        </p:nvGrpSpPr>
        <p:grpSpPr>
          <a:xfrm>
            <a:off x="0" y="127651"/>
            <a:ext cx="281652" cy="663919"/>
            <a:chOff x="0" y="127651"/>
            <a:chExt cx="281652" cy="663919"/>
          </a:xfrm>
        </p:grpSpPr>
        <p:sp>
          <p:nvSpPr>
            <p:cNvPr id="17" name="任意多边形: 形状 16"/>
            <p:cNvSpPr/>
            <p:nvPr>
              <p:custDataLst>
                <p:tags r:id="rId3"/>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4"/>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19" name="文本框 14"/>
          <p:cNvSpPr txBox="1"/>
          <p:nvPr/>
        </p:nvSpPr>
        <p:spPr>
          <a:xfrm>
            <a:off x="473075" y="198120"/>
            <a:ext cx="3873014" cy="52322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0000"/>
                </a:solidFill>
                <a:latin typeface="微软雅黑" panose="020B0503020204020204" charset="-122"/>
                <a:ea typeface="微软雅黑" panose="020B0503020204020204" charset="-122"/>
                <a:cs typeface="+mn-ea"/>
                <a:sym typeface="+mn-lt"/>
              </a:rPr>
              <a:t>The 51% Attack</a:t>
            </a:r>
            <a:endParaRPr lang="zh-CN" altLang="en-US" sz="2800" b="1" dirty="0">
              <a:solidFill>
                <a:srgbClr val="000000"/>
              </a:solidFill>
              <a:latin typeface="微软雅黑" panose="020B0503020204020204" charset="-122"/>
              <a:ea typeface="微软雅黑" panose="020B0503020204020204" charset="-122"/>
              <a:cs typeface="+mn-ea"/>
              <a:sym typeface="+mn-lt"/>
            </a:endParaRPr>
          </a:p>
        </p:txBody>
      </p:sp>
      <p:sp>
        <p:nvSpPr>
          <p:cNvPr id="2" name="object 3">
            <a:extLst>
              <a:ext uri="{FF2B5EF4-FFF2-40B4-BE49-F238E27FC236}">
                <a16:creationId xmlns:a16="http://schemas.microsoft.com/office/drawing/2014/main" id="{014BA7FA-8E3F-9556-0578-2C4B1A5E26EC}"/>
              </a:ext>
            </a:extLst>
          </p:cNvPr>
          <p:cNvSpPr txBox="1"/>
          <p:nvPr/>
        </p:nvSpPr>
        <p:spPr>
          <a:xfrm>
            <a:off x="916939" y="1485646"/>
            <a:ext cx="10099675" cy="1279838"/>
          </a:xfrm>
          <a:prstGeom prst="rect">
            <a:avLst/>
          </a:prstGeom>
        </p:spPr>
        <p:txBody>
          <a:bodyPr vert="horz" wrap="square" lIns="0" tIns="60960" rIns="0" bIns="0" rtlCol="0">
            <a:spAutoFit/>
          </a:bodyPr>
          <a:lstStyle/>
          <a:p>
            <a:pPr marL="241300" marR="5080" indent="-229235">
              <a:lnSpc>
                <a:spcPts val="3020"/>
              </a:lnSpc>
              <a:spcBef>
                <a:spcPts val="480"/>
              </a:spcBef>
              <a:buFont typeface="Arial"/>
              <a:buChar char="•"/>
              <a:tabLst>
                <a:tab pos="241935" algn="l"/>
              </a:tabLst>
            </a:pPr>
            <a:r>
              <a:rPr lang="en-US" altLang="zh-CN" sz="2800" dirty="0">
                <a:latin typeface="Calibri"/>
                <a:cs typeface="Calibri"/>
              </a:rPr>
              <a:t>51% </a:t>
            </a:r>
            <a:r>
              <a:rPr lang="zh-CN" altLang="en-US" sz="2800" dirty="0">
                <a:latin typeface="Calibri"/>
                <a:cs typeface="Calibri"/>
              </a:rPr>
              <a:t>攻击指的是故意构建一个新的最长区块链来替换区块链中的区块的行为。</a:t>
            </a:r>
          </a:p>
          <a:p>
            <a:pPr marL="241300" marR="5080" indent="-229235">
              <a:lnSpc>
                <a:spcPts val="3020"/>
              </a:lnSpc>
              <a:spcBef>
                <a:spcPts val="480"/>
              </a:spcBef>
              <a:buFont typeface="Arial"/>
              <a:buChar char="•"/>
              <a:tabLst>
                <a:tab pos="241935" algn="l"/>
              </a:tabLst>
            </a:pPr>
            <a:r>
              <a:rPr lang="zh-CN" altLang="en-US" sz="2800" dirty="0">
                <a:latin typeface="Calibri"/>
                <a:cs typeface="Calibri"/>
              </a:rPr>
              <a:t>这种攻击可以替换已经在区块链中挖掘的交易。</a:t>
            </a:r>
            <a:endParaRPr sz="2800" dirty="0">
              <a:latin typeface="Calibri"/>
              <a:cs typeface="Calibri"/>
            </a:endParaRPr>
          </a:p>
        </p:txBody>
      </p:sp>
      <p:pic>
        <p:nvPicPr>
          <p:cNvPr id="3" name="object 4">
            <a:extLst>
              <a:ext uri="{FF2B5EF4-FFF2-40B4-BE49-F238E27FC236}">
                <a16:creationId xmlns:a16="http://schemas.microsoft.com/office/drawing/2014/main" id="{D0A3E3DB-99C6-FF20-1BCE-4F21A19316A2}"/>
              </a:ext>
            </a:extLst>
          </p:cNvPr>
          <p:cNvPicPr/>
          <p:nvPr/>
        </p:nvPicPr>
        <p:blipFill>
          <a:blip r:embed="rId7" cstate="print"/>
          <a:stretch>
            <a:fillRect/>
          </a:stretch>
        </p:blipFill>
        <p:spPr>
          <a:xfrm>
            <a:off x="3321177" y="3558159"/>
            <a:ext cx="5562600" cy="2828925"/>
          </a:xfrm>
          <a:prstGeom prst="rect">
            <a:avLst/>
          </a:prstGeom>
        </p:spPr>
      </p:pic>
    </p:spTree>
    <p:custDataLst>
      <p:tags r:id="rId1"/>
    </p:custDataLst>
    <p:extLst>
      <p:ext uri="{BB962C8B-B14F-4D97-AF65-F5344CB8AC3E}">
        <p14:creationId xmlns:p14="http://schemas.microsoft.com/office/powerpoint/2010/main" val="18584828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6" name="组合 15"/>
          <p:cNvGrpSpPr/>
          <p:nvPr/>
        </p:nvGrpSpPr>
        <p:grpSpPr>
          <a:xfrm>
            <a:off x="0" y="127651"/>
            <a:ext cx="281652" cy="663919"/>
            <a:chOff x="0" y="127651"/>
            <a:chExt cx="281652" cy="663919"/>
          </a:xfrm>
        </p:grpSpPr>
        <p:sp>
          <p:nvSpPr>
            <p:cNvPr id="17" name="任意多边形: 形状 16"/>
            <p:cNvSpPr/>
            <p:nvPr>
              <p:custDataLst>
                <p:tags r:id="rId3"/>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4"/>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19" name="文本框 14"/>
          <p:cNvSpPr txBox="1"/>
          <p:nvPr/>
        </p:nvSpPr>
        <p:spPr>
          <a:xfrm>
            <a:off x="473075" y="198120"/>
            <a:ext cx="3873014" cy="52322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0000"/>
                </a:solidFill>
                <a:latin typeface="微软雅黑" panose="020B0503020204020204" charset="-122"/>
                <a:ea typeface="微软雅黑" panose="020B0503020204020204" charset="-122"/>
                <a:cs typeface="+mn-ea"/>
                <a:sym typeface="+mn-lt"/>
              </a:rPr>
              <a:t>The 51% Attack</a:t>
            </a:r>
            <a:endParaRPr lang="zh-CN" altLang="en-US" sz="2800" b="1" dirty="0">
              <a:solidFill>
                <a:srgbClr val="000000"/>
              </a:solidFill>
              <a:latin typeface="微软雅黑" panose="020B0503020204020204" charset="-122"/>
              <a:ea typeface="微软雅黑" panose="020B0503020204020204" charset="-122"/>
              <a:cs typeface="+mn-ea"/>
              <a:sym typeface="+mn-lt"/>
            </a:endParaRPr>
          </a:p>
        </p:txBody>
      </p:sp>
      <p:sp>
        <p:nvSpPr>
          <p:cNvPr id="4" name="object 3">
            <a:extLst>
              <a:ext uri="{FF2B5EF4-FFF2-40B4-BE49-F238E27FC236}">
                <a16:creationId xmlns:a16="http://schemas.microsoft.com/office/drawing/2014/main" id="{AD1E3922-B808-367F-BD3D-B4D0CF93FB32}"/>
              </a:ext>
            </a:extLst>
          </p:cNvPr>
          <p:cNvSpPr txBox="1"/>
          <p:nvPr/>
        </p:nvSpPr>
        <p:spPr>
          <a:xfrm>
            <a:off x="916939" y="1485646"/>
            <a:ext cx="10016490" cy="1219835"/>
          </a:xfrm>
          <a:prstGeom prst="rect">
            <a:avLst/>
          </a:prstGeom>
        </p:spPr>
        <p:txBody>
          <a:bodyPr vert="horz" wrap="square" lIns="0" tIns="60960" rIns="0" bIns="0" rtlCol="0">
            <a:spAutoFit/>
          </a:bodyPr>
          <a:lstStyle/>
          <a:p>
            <a:pPr marL="241300" marR="5080" indent="-229235">
              <a:lnSpc>
                <a:spcPts val="3020"/>
              </a:lnSpc>
              <a:spcBef>
                <a:spcPts val="480"/>
              </a:spcBef>
              <a:buFont typeface="Arial"/>
              <a:buChar char="•"/>
              <a:tabLst>
                <a:tab pos="241935" algn="l"/>
              </a:tabLst>
            </a:pPr>
            <a:r>
              <a:rPr lang="zh-CN" altLang="en-US" sz="2800" dirty="0">
                <a:latin typeface="Calibri"/>
                <a:cs typeface="Calibri"/>
              </a:rPr>
              <a:t>如果你能实际获得比所有其他矿工加起来更多的算力，那么你就有能力超过当前的最长链，并构建一个新的更长的链让其他人接受。</a:t>
            </a:r>
            <a:endParaRPr sz="2800" dirty="0">
              <a:latin typeface="Calibri"/>
              <a:cs typeface="Calibri"/>
            </a:endParaRPr>
          </a:p>
        </p:txBody>
      </p:sp>
      <p:pic>
        <p:nvPicPr>
          <p:cNvPr id="5" name="object 4">
            <a:extLst>
              <a:ext uri="{FF2B5EF4-FFF2-40B4-BE49-F238E27FC236}">
                <a16:creationId xmlns:a16="http://schemas.microsoft.com/office/drawing/2014/main" id="{91A2C4D7-A58E-F18A-898B-286F35B986A9}"/>
              </a:ext>
            </a:extLst>
          </p:cNvPr>
          <p:cNvPicPr/>
          <p:nvPr/>
        </p:nvPicPr>
        <p:blipFill>
          <a:blip r:embed="rId7" cstate="print"/>
          <a:stretch>
            <a:fillRect/>
          </a:stretch>
        </p:blipFill>
        <p:spPr>
          <a:xfrm>
            <a:off x="4120330" y="2970843"/>
            <a:ext cx="3588294" cy="3457529"/>
          </a:xfrm>
          <a:prstGeom prst="rect">
            <a:avLst/>
          </a:prstGeom>
        </p:spPr>
      </p:pic>
      <p:sp>
        <p:nvSpPr>
          <p:cNvPr id="6" name="object 5">
            <a:extLst>
              <a:ext uri="{FF2B5EF4-FFF2-40B4-BE49-F238E27FC236}">
                <a16:creationId xmlns:a16="http://schemas.microsoft.com/office/drawing/2014/main" id="{98C2CF0A-F4DD-E837-85F5-857838272BF4}"/>
              </a:ext>
            </a:extLst>
          </p:cNvPr>
          <p:cNvSpPr txBox="1">
            <a:spLocks/>
          </p:cNvSpPr>
          <p:nvPr/>
        </p:nvSpPr>
        <p:spPr>
          <a:xfrm>
            <a:off x="11068811" y="6465214"/>
            <a:ext cx="244475" cy="177800"/>
          </a:xfrm>
          <a:prstGeom prst="rect">
            <a:avLst/>
          </a:prstGeom>
        </p:spPr>
        <p:txBody>
          <a:bodyPr vert="horz" wrap="square" lIns="0" tIns="0" rIns="0" bIns="0" rtlCol="0">
            <a:spAutoFit/>
          </a:bodyPr>
          <a:lstStyle>
            <a:defPPr>
              <a:defRPr lang="zh-CN" kern="0"/>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US" altLang="zh-CN" spc="-25" smtClean="0"/>
              <a:pPr marL="38100">
                <a:lnSpc>
                  <a:spcPts val="1240"/>
                </a:lnSpc>
              </a:pPr>
              <a:t>58</a:t>
            </a:fld>
            <a:endParaRPr lang="en-US" spc="-25" dirty="0"/>
          </a:p>
        </p:txBody>
      </p:sp>
    </p:spTree>
    <p:custDataLst>
      <p:tags r:id="rId1"/>
    </p:custDataLst>
    <p:extLst>
      <p:ext uri="{BB962C8B-B14F-4D97-AF65-F5344CB8AC3E}">
        <p14:creationId xmlns:p14="http://schemas.microsoft.com/office/powerpoint/2010/main" val="325738233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6" name="组合 15"/>
          <p:cNvGrpSpPr/>
          <p:nvPr/>
        </p:nvGrpSpPr>
        <p:grpSpPr>
          <a:xfrm>
            <a:off x="0" y="127651"/>
            <a:ext cx="281652" cy="663919"/>
            <a:chOff x="0" y="127651"/>
            <a:chExt cx="281652" cy="663919"/>
          </a:xfrm>
        </p:grpSpPr>
        <p:sp>
          <p:nvSpPr>
            <p:cNvPr id="17" name="任意多边形: 形状 16"/>
            <p:cNvSpPr/>
            <p:nvPr>
              <p:custDataLst>
                <p:tags r:id="rId3"/>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4"/>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19" name="文本框 14"/>
          <p:cNvSpPr txBox="1"/>
          <p:nvPr/>
        </p:nvSpPr>
        <p:spPr>
          <a:xfrm>
            <a:off x="473075" y="198120"/>
            <a:ext cx="3873014" cy="52322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rgbClr val="000000"/>
                </a:solidFill>
                <a:latin typeface="微软雅黑" panose="020B0503020204020204" charset="-122"/>
                <a:ea typeface="微软雅黑" panose="020B0503020204020204" charset="-122"/>
                <a:cs typeface="+mn-ea"/>
                <a:sym typeface="+mn-lt"/>
              </a:rPr>
              <a:t>The 51% Attack</a:t>
            </a:r>
            <a:endParaRPr lang="zh-CN" altLang="en-US" sz="2800" b="1" dirty="0">
              <a:solidFill>
                <a:srgbClr val="000000"/>
              </a:solidFill>
              <a:latin typeface="微软雅黑" panose="020B0503020204020204" charset="-122"/>
              <a:ea typeface="微软雅黑" panose="020B0503020204020204" charset="-122"/>
              <a:cs typeface="+mn-ea"/>
              <a:sym typeface="+mn-lt"/>
            </a:endParaRPr>
          </a:p>
        </p:txBody>
      </p:sp>
      <p:sp>
        <p:nvSpPr>
          <p:cNvPr id="2" name="object 3">
            <a:extLst>
              <a:ext uri="{FF2B5EF4-FFF2-40B4-BE49-F238E27FC236}">
                <a16:creationId xmlns:a16="http://schemas.microsoft.com/office/drawing/2014/main" id="{54415E10-A724-F3AA-5993-E0433266A4B8}"/>
              </a:ext>
            </a:extLst>
          </p:cNvPr>
          <p:cNvSpPr txBox="1"/>
          <p:nvPr/>
        </p:nvSpPr>
        <p:spPr>
          <a:xfrm>
            <a:off x="916939" y="1485646"/>
            <a:ext cx="6669405" cy="452120"/>
          </a:xfrm>
          <a:prstGeom prst="rect">
            <a:avLst/>
          </a:prstGeom>
        </p:spPr>
        <p:txBody>
          <a:bodyPr vert="horz" wrap="square" lIns="0" tIns="12065" rIns="0" bIns="0" rtlCol="0">
            <a:spAutoFit/>
          </a:bodyPr>
          <a:lstStyle/>
          <a:p>
            <a:pPr marL="241300" indent="-229235">
              <a:lnSpc>
                <a:spcPct val="100000"/>
              </a:lnSpc>
              <a:spcBef>
                <a:spcPts val="95"/>
              </a:spcBef>
              <a:buFont typeface="Arial"/>
              <a:buChar char="•"/>
              <a:tabLst>
                <a:tab pos="241935" algn="l"/>
              </a:tabLst>
            </a:pPr>
            <a:r>
              <a:rPr sz="2800" spc="-135" dirty="0">
                <a:latin typeface="Calibri"/>
                <a:cs typeface="Calibri"/>
              </a:rPr>
              <a:t>To</a:t>
            </a:r>
            <a:r>
              <a:rPr sz="2800" spc="-25" dirty="0">
                <a:latin typeface="Calibri"/>
                <a:cs typeface="Calibri"/>
              </a:rPr>
              <a:t> </a:t>
            </a:r>
            <a:r>
              <a:rPr sz="2800" spc="-10" dirty="0">
                <a:latin typeface="Calibri"/>
                <a:cs typeface="Calibri"/>
              </a:rPr>
              <a:t>prevent</a:t>
            </a:r>
            <a:r>
              <a:rPr sz="2800" spc="-105" dirty="0">
                <a:latin typeface="Calibri"/>
                <a:cs typeface="Calibri"/>
              </a:rPr>
              <a:t> </a:t>
            </a:r>
            <a:r>
              <a:rPr sz="2800" dirty="0">
                <a:latin typeface="Calibri"/>
                <a:cs typeface="Calibri"/>
              </a:rPr>
              <a:t>the</a:t>
            </a:r>
            <a:r>
              <a:rPr sz="2800" spc="-65" dirty="0">
                <a:latin typeface="Calibri"/>
                <a:cs typeface="Calibri"/>
              </a:rPr>
              <a:t> </a:t>
            </a:r>
            <a:r>
              <a:rPr sz="2800" dirty="0">
                <a:latin typeface="Calibri"/>
                <a:cs typeface="Calibri"/>
              </a:rPr>
              <a:t>51%</a:t>
            </a:r>
            <a:r>
              <a:rPr sz="2800" spc="-55" dirty="0">
                <a:latin typeface="Calibri"/>
                <a:cs typeface="Calibri"/>
              </a:rPr>
              <a:t> </a:t>
            </a:r>
            <a:r>
              <a:rPr sz="2800" spc="-10" dirty="0">
                <a:latin typeface="Calibri"/>
                <a:cs typeface="Calibri"/>
              </a:rPr>
              <a:t>attack:</a:t>
            </a:r>
            <a:r>
              <a:rPr sz="2800" spc="-65" dirty="0">
                <a:latin typeface="Calibri"/>
                <a:cs typeface="Calibri"/>
              </a:rPr>
              <a:t> </a:t>
            </a:r>
            <a:r>
              <a:rPr sz="2800" b="1" spc="-10" dirty="0">
                <a:latin typeface="Calibri"/>
                <a:cs typeface="Calibri"/>
              </a:rPr>
              <a:t>decentralization</a:t>
            </a:r>
            <a:r>
              <a:rPr sz="2800" spc="-10" dirty="0">
                <a:latin typeface="Calibri"/>
                <a:cs typeface="Calibri"/>
              </a:rPr>
              <a:t>!</a:t>
            </a:r>
            <a:endParaRPr sz="2800" dirty="0">
              <a:latin typeface="Calibri"/>
              <a:cs typeface="Calibri"/>
            </a:endParaRPr>
          </a:p>
        </p:txBody>
      </p:sp>
      <p:pic>
        <p:nvPicPr>
          <p:cNvPr id="3" name="object 4">
            <a:extLst>
              <a:ext uri="{FF2B5EF4-FFF2-40B4-BE49-F238E27FC236}">
                <a16:creationId xmlns:a16="http://schemas.microsoft.com/office/drawing/2014/main" id="{378066B6-F991-E592-08BA-170CE707FE75}"/>
              </a:ext>
            </a:extLst>
          </p:cNvPr>
          <p:cNvPicPr/>
          <p:nvPr/>
        </p:nvPicPr>
        <p:blipFill>
          <a:blip r:embed="rId7" cstate="print"/>
          <a:stretch>
            <a:fillRect/>
          </a:stretch>
        </p:blipFill>
        <p:spPr>
          <a:xfrm>
            <a:off x="3226765" y="2258946"/>
            <a:ext cx="4856286" cy="4324868"/>
          </a:xfrm>
          <a:prstGeom prst="rect">
            <a:avLst/>
          </a:prstGeom>
        </p:spPr>
      </p:pic>
      <p:sp>
        <p:nvSpPr>
          <p:cNvPr id="4" name="object 5">
            <a:extLst>
              <a:ext uri="{FF2B5EF4-FFF2-40B4-BE49-F238E27FC236}">
                <a16:creationId xmlns:a16="http://schemas.microsoft.com/office/drawing/2014/main" id="{30358A11-02E0-775B-C320-04478C683BFF}"/>
              </a:ext>
            </a:extLst>
          </p:cNvPr>
          <p:cNvSpPr txBox="1">
            <a:spLocks/>
          </p:cNvSpPr>
          <p:nvPr/>
        </p:nvSpPr>
        <p:spPr>
          <a:xfrm>
            <a:off x="11068811" y="6465214"/>
            <a:ext cx="244475" cy="177800"/>
          </a:xfrm>
          <a:prstGeom prst="rect">
            <a:avLst/>
          </a:prstGeom>
        </p:spPr>
        <p:txBody>
          <a:bodyPr vert="horz" wrap="square" lIns="0" tIns="0" rIns="0" bIns="0" rtlCol="0">
            <a:spAutoFit/>
          </a:bodyPr>
          <a:lstStyle>
            <a:defPPr>
              <a:defRPr lang="zh-CN" kern="0"/>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US" altLang="zh-CN" spc="-25" smtClean="0"/>
              <a:pPr marL="38100">
                <a:lnSpc>
                  <a:spcPts val="1240"/>
                </a:lnSpc>
              </a:pPr>
              <a:t>59</a:t>
            </a:fld>
            <a:endParaRPr lang="en-US" spc="-25" dirty="0"/>
          </a:p>
        </p:txBody>
      </p:sp>
    </p:spTree>
    <p:custDataLst>
      <p:tags r:id="rId1"/>
    </p:custDataLst>
    <p:extLst>
      <p:ext uri="{BB962C8B-B14F-4D97-AF65-F5344CB8AC3E}">
        <p14:creationId xmlns:p14="http://schemas.microsoft.com/office/powerpoint/2010/main" val="144815263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3"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1" name="组合 10"/>
          <p:cNvGrpSpPr/>
          <p:nvPr/>
        </p:nvGrpSpPr>
        <p:grpSpPr>
          <a:xfrm>
            <a:off x="0" y="127651"/>
            <a:ext cx="281652" cy="663919"/>
            <a:chOff x="0" y="127651"/>
            <a:chExt cx="281652" cy="663919"/>
          </a:xfrm>
        </p:grpSpPr>
        <p:sp>
          <p:nvSpPr>
            <p:cNvPr id="12" name="任意多边形: 形状 11"/>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21" name="任意多边形: 形状 20"/>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2" name="文本框 14"/>
          <p:cNvSpPr txBox="1"/>
          <p:nvPr/>
        </p:nvSpPr>
        <p:spPr>
          <a:xfrm>
            <a:off x="473075" y="198120"/>
            <a:ext cx="2905125"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000000"/>
                </a:solidFill>
                <a:latin typeface="微软雅黑" panose="020B0503020204020204" charset="-122"/>
                <a:ea typeface="微软雅黑" panose="020B0503020204020204" charset="-122"/>
                <a:cs typeface="+mn-ea"/>
                <a:sym typeface="+mn-lt"/>
              </a:rPr>
              <a:t>可能的场景</a:t>
            </a:r>
          </a:p>
        </p:txBody>
      </p:sp>
      <p:sp>
        <p:nvSpPr>
          <p:cNvPr id="2" name="object 3">
            <a:extLst>
              <a:ext uri="{FF2B5EF4-FFF2-40B4-BE49-F238E27FC236}">
                <a16:creationId xmlns:a16="http://schemas.microsoft.com/office/drawing/2014/main" id="{9FAEBD15-940D-D829-7A50-FE12E2573E1B}"/>
              </a:ext>
            </a:extLst>
          </p:cNvPr>
          <p:cNvSpPr txBox="1"/>
          <p:nvPr/>
        </p:nvSpPr>
        <p:spPr>
          <a:xfrm>
            <a:off x="916939" y="1485646"/>
            <a:ext cx="5200015" cy="452120"/>
          </a:xfrm>
          <a:prstGeom prst="rect">
            <a:avLst/>
          </a:prstGeom>
        </p:spPr>
        <p:txBody>
          <a:bodyPr vert="horz" wrap="square" lIns="0" tIns="12065" rIns="0" bIns="0" rtlCol="0">
            <a:spAutoFit/>
          </a:bodyPr>
          <a:lstStyle/>
          <a:p>
            <a:pPr marL="241300" indent="-229235">
              <a:lnSpc>
                <a:spcPct val="100000"/>
              </a:lnSpc>
              <a:spcBef>
                <a:spcPts val="95"/>
              </a:spcBef>
              <a:buFont typeface="Arial"/>
              <a:buChar char="•"/>
              <a:tabLst>
                <a:tab pos="241935" algn="l"/>
              </a:tabLst>
            </a:pPr>
            <a:r>
              <a:rPr lang="zh-CN" altLang="en-US" sz="2800" dirty="0">
                <a:latin typeface="Calibri"/>
                <a:cs typeface="Calibri"/>
              </a:rPr>
              <a:t>场景 </a:t>
            </a:r>
            <a:r>
              <a:rPr lang="en-US" altLang="zh-CN" sz="2800" dirty="0">
                <a:latin typeface="Calibri"/>
                <a:cs typeface="Calibri"/>
              </a:rPr>
              <a:t>1</a:t>
            </a:r>
            <a:r>
              <a:rPr lang="zh-CN" altLang="en-US" sz="2800" dirty="0">
                <a:latin typeface="Calibri"/>
                <a:cs typeface="Calibri"/>
              </a:rPr>
              <a:t>：货币交易</a:t>
            </a:r>
          </a:p>
        </p:txBody>
      </p:sp>
      <p:sp>
        <p:nvSpPr>
          <p:cNvPr id="5" name="object 4">
            <a:extLst>
              <a:ext uri="{FF2B5EF4-FFF2-40B4-BE49-F238E27FC236}">
                <a16:creationId xmlns:a16="http://schemas.microsoft.com/office/drawing/2014/main" id="{2DFAF645-5742-CA98-3145-06E28F64C8FF}"/>
              </a:ext>
            </a:extLst>
          </p:cNvPr>
          <p:cNvSpPr/>
          <p:nvPr/>
        </p:nvSpPr>
        <p:spPr>
          <a:xfrm>
            <a:off x="800823" y="4422698"/>
            <a:ext cx="657225" cy="697865"/>
          </a:xfrm>
          <a:custGeom>
            <a:avLst/>
            <a:gdLst/>
            <a:ahLst/>
            <a:cxnLst/>
            <a:rect l="l" t="t" r="r" b="b"/>
            <a:pathLst>
              <a:path w="657225" h="697864">
                <a:moveTo>
                  <a:pt x="492480" y="164185"/>
                </a:moveTo>
                <a:lnTo>
                  <a:pt x="486613" y="120535"/>
                </a:lnTo>
                <a:lnTo>
                  <a:pt x="470065" y="81318"/>
                </a:lnTo>
                <a:lnTo>
                  <a:pt x="444398" y="48094"/>
                </a:lnTo>
                <a:lnTo>
                  <a:pt x="411175" y="22415"/>
                </a:lnTo>
                <a:lnTo>
                  <a:pt x="371957" y="5867"/>
                </a:lnTo>
                <a:lnTo>
                  <a:pt x="328320" y="0"/>
                </a:lnTo>
                <a:lnTo>
                  <a:pt x="284683" y="5867"/>
                </a:lnTo>
                <a:lnTo>
                  <a:pt x="245465" y="22415"/>
                </a:lnTo>
                <a:lnTo>
                  <a:pt x="212242" y="48094"/>
                </a:lnTo>
                <a:lnTo>
                  <a:pt x="186575" y="81318"/>
                </a:lnTo>
                <a:lnTo>
                  <a:pt x="170014" y="120535"/>
                </a:lnTo>
                <a:lnTo>
                  <a:pt x="164160" y="164185"/>
                </a:lnTo>
                <a:lnTo>
                  <a:pt x="170014" y="207822"/>
                </a:lnTo>
                <a:lnTo>
                  <a:pt x="186575" y="247040"/>
                </a:lnTo>
                <a:lnTo>
                  <a:pt x="212242" y="280276"/>
                </a:lnTo>
                <a:lnTo>
                  <a:pt x="245465" y="305943"/>
                </a:lnTo>
                <a:lnTo>
                  <a:pt x="284683" y="322491"/>
                </a:lnTo>
                <a:lnTo>
                  <a:pt x="328320" y="328358"/>
                </a:lnTo>
                <a:lnTo>
                  <a:pt x="371957" y="322491"/>
                </a:lnTo>
                <a:lnTo>
                  <a:pt x="411175" y="305943"/>
                </a:lnTo>
                <a:lnTo>
                  <a:pt x="444398" y="280276"/>
                </a:lnTo>
                <a:lnTo>
                  <a:pt x="470065" y="247040"/>
                </a:lnTo>
                <a:lnTo>
                  <a:pt x="486613" y="207822"/>
                </a:lnTo>
                <a:lnTo>
                  <a:pt x="492480" y="164185"/>
                </a:lnTo>
                <a:close/>
              </a:path>
              <a:path w="657225" h="697864">
                <a:moveTo>
                  <a:pt x="656640" y="533577"/>
                </a:moveTo>
                <a:lnTo>
                  <a:pt x="637603" y="481634"/>
                </a:lnTo>
                <a:lnTo>
                  <a:pt x="587832" y="442442"/>
                </a:lnTo>
                <a:lnTo>
                  <a:pt x="548398" y="421220"/>
                </a:lnTo>
                <a:lnTo>
                  <a:pt x="506653" y="403834"/>
                </a:lnTo>
                <a:lnTo>
                  <a:pt x="463753" y="389928"/>
                </a:lnTo>
                <a:lnTo>
                  <a:pt x="399110" y="375043"/>
                </a:lnTo>
                <a:lnTo>
                  <a:pt x="328320" y="369404"/>
                </a:lnTo>
                <a:lnTo>
                  <a:pt x="294462" y="370878"/>
                </a:lnTo>
                <a:lnTo>
                  <a:pt x="226745" y="381520"/>
                </a:lnTo>
                <a:lnTo>
                  <a:pt x="149987" y="404418"/>
                </a:lnTo>
                <a:lnTo>
                  <a:pt x="108242" y="422757"/>
                </a:lnTo>
                <a:lnTo>
                  <a:pt x="68795" y="444182"/>
                </a:lnTo>
                <a:lnTo>
                  <a:pt x="32829" y="467906"/>
                </a:lnTo>
                <a:lnTo>
                  <a:pt x="8712" y="497662"/>
                </a:lnTo>
                <a:lnTo>
                  <a:pt x="0" y="533577"/>
                </a:lnTo>
                <a:lnTo>
                  <a:pt x="0" y="697750"/>
                </a:lnTo>
                <a:lnTo>
                  <a:pt x="656640" y="697750"/>
                </a:lnTo>
                <a:lnTo>
                  <a:pt x="656640" y="533577"/>
                </a:lnTo>
                <a:close/>
              </a:path>
            </a:pathLst>
          </a:custGeom>
          <a:solidFill>
            <a:srgbClr val="006FC0"/>
          </a:solidFill>
        </p:spPr>
        <p:txBody>
          <a:bodyPr wrap="square" lIns="0" tIns="0" rIns="0" bIns="0" rtlCol="0"/>
          <a:lstStyle/>
          <a:p>
            <a:endParaRPr/>
          </a:p>
        </p:txBody>
      </p:sp>
      <p:sp>
        <p:nvSpPr>
          <p:cNvPr id="6" name="object 5">
            <a:extLst>
              <a:ext uri="{FF2B5EF4-FFF2-40B4-BE49-F238E27FC236}">
                <a16:creationId xmlns:a16="http://schemas.microsoft.com/office/drawing/2014/main" id="{C88F9169-1541-9322-2010-9279E232DFB2}"/>
              </a:ext>
            </a:extLst>
          </p:cNvPr>
          <p:cNvSpPr/>
          <p:nvPr/>
        </p:nvSpPr>
        <p:spPr>
          <a:xfrm>
            <a:off x="3600315" y="2560093"/>
            <a:ext cx="783590" cy="741045"/>
          </a:xfrm>
          <a:custGeom>
            <a:avLst/>
            <a:gdLst/>
            <a:ahLst/>
            <a:cxnLst/>
            <a:rect l="l" t="t" r="r" b="b"/>
            <a:pathLst>
              <a:path w="783589" h="741045">
                <a:moveTo>
                  <a:pt x="711198" y="627806"/>
                </a:moveTo>
                <a:lnTo>
                  <a:pt x="72150" y="627806"/>
                </a:lnTo>
                <a:lnTo>
                  <a:pt x="72150" y="648390"/>
                </a:lnTo>
                <a:lnTo>
                  <a:pt x="0" y="699850"/>
                </a:lnTo>
                <a:lnTo>
                  <a:pt x="0" y="741018"/>
                </a:lnTo>
                <a:lnTo>
                  <a:pt x="783365" y="741019"/>
                </a:lnTo>
                <a:lnTo>
                  <a:pt x="783365" y="699850"/>
                </a:lnTo>
                <a:lnTo>
                  <a:pt x="711198" y="648390"/>
                </a:lnTo>
                <a:lnTo>
                  <a:pt x="711198" y="627806"/>
                </a:lnTo>
                <a:close/>
              </a:path>
              <a:path w="783589" h="741045">
                <a:moveTo>
                  <a:pt x="185529" y="277876"/>
                </a:moveTo>
                <a:lnTo>
                  <a:pt x="103072" y="277876"/>
                </a:lnTo>
                <a:lnTo>
                  <a:pt x="103072" y="627806"/>
                </a:lnTo>
                <a:lnTo>
                  <a:pt x="185529" y="627806"/>
                </a:lnTo>
                <a:lnTo>
                  <a:pt x="185529" y="277876"/>
                </a:lnTo>
                <a:close/>
              </a:path>
              <a:path w="783589" h="741045">
                <a:moveTo>
                  <a:pt x="350445" y="277876"/>
                </a:moveTo>
                <a:lnTo>
                  <a:pt x="267987" y="277876"/>
                </a:lnTo>
                <a:lnTo>
                  <a:pt x="267987" y="627806"/>
                </a:lnTo>
                <a:lnTo>
                  <a:pt x="350445" y="627806"/>
                </a:lnTo>
                <a:lnTo>
                  <a:pt x="350445" y="277876"/>
                </a:lnTo>
                <a:close/>
              </a:path>
              <a:path w="783589" h="741045">
                <a:moveTo>
                  <a:pt x="515360" y="277876"/>
                </a:moveTo>
                <a:lnTo>
                  <a:pt x="432903" y="277876"/>
                </a:lnTo>
                <a:lnTo>
                  <a:pt x="432903" y="627806"/>
                </a:lnTo>
                <a:lnTo>
                  <a:pt x="515360" y="627806"/>
                </a:lnTo>
                <a:lnTo>
                  <a:pt x="515360" y="277876"/>
                </a:lnTo>
                <a:close/>
              </a:path>
              <a:path w="783589" h="741045">
                <a:moveTo>
                  <a:pt x="680276" y="277876"/>
                </a:moveTo>
                <a:lnTo>
                  <a:pt x="597818" y="277876"/>
                </a:lnTo>
                <a:lnTo>
                  <a:pt x="597818" y="627806"/>
                </a:lnTo>
                <a:lnTo>
                  <a:pt x="680276" y="627806"/>
                </a:lnTo>
                <a:lnTo>
                  <a:pt x="680276" y="277876"/>
                </a:lnTo>
                <a:close/>
              </a:path>
              <a:path w="783589" h="741045">
                <a:moveTo>
                  <a:pt x="711198" y="257292"/>
                </a:moveTo>
                <a:lnTo>
                  <a:pt x="72150" y="257292"/>
                </a:lnTo>
                <a:lnTo>
                  <a:pt x="72150" y="277876"/>
                </a:lnTo>
                <a:lnTo>
                  <a:pt x="711198" y="277876"/>
                </a:lnTo>
                <a:lnTo>
                  <a:pt x="711198" y="257292"/>
                </a:lnTo>
                <a:close/>
              </a:path>
              <a:path w="783589" h="741045">
                <a:moveTo>
                  <a:pt x="742119" y="195540"/>
                </a:moveTo>
                <a:lnTo>
                  <a:pt x="41228" y="195540"/>
                </a:lnTo>
                <a:lnTo>
                  <a:pt x="41228" y="257292"/>
                </a:lnTo>
                <a:lnTo>
                  <a:pt x="742119" y="257292"/>
                </a:lnTo>
                <a:lnTo>
                  <a:pt x="742119" y="195540"/>
                </a:lnTo>
                <a:close/>
              </a:path>
              <a:path w="783589" h="741045">
                <a:moveTo>
                  <a:pt x="391674" y="0"/>
                </a:moveTo>
                <a:lnTo>
                  <a:pt x="72150" y="195540"/>
                </a:lnTo>
                <a:lnTo>
                  <a:pt x="711198" y="195540"/>
                </a:lnTo>
                <a:lnTo>
                  <a:pt x="391674" y="0"/>
                </a:lnTo>
                <a:close/>
              </a:path>
            </a:pathLst>
          </a:custGeom>
          <a:solidFill>
            <a:srgbClr val="000000"/>
          </a:solidFill>
        </p:spPr>
        <p:txBody>
          <a:bodyPr wrap="square" lIns="0" tIns="0" rIns="0" bIns="0" rtlCol="0"/>
          <a:lstStyle/>
          <a:p>
            <a:endParaRPr/>
          </a:p>
        </p:txBody>
      </p:sp>
      <p:sp>
        <p:nvSpPr>
          <p:cNvPr id="7" name="object 6">
            <a:extLst>
              <a:ext uri="{FF2B5EF4-FFF2-40B4-BE49-F238E27FC236}">
                <a16:creationId xmlns:a16="http://schemas.microsoft.com/office/drawing/2014/main" id="{86AB53D0-EE22-AEAE-2221-6005AD3013D8}"/>
              </a:ext>
            </a:extLst>
          </p:cNvPr>
          <p:cNvSpPr txBox="1"/>
          <p:nvPr/>
        </p:nvSpPr>
        <p:spPr>
          <a:xfrm>
            <a:off x="835863" y="5220461"/>
            <a:ext cx="523875"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Alice</a:t>
            </a:r>
            <a:endParaRPr sz="2000">
              <a:latin typeface="Calibri"/>
              <a:cs typeface="Calibri"/>
            </a:endParaRPr>
          </a:p>
        </p:txBody>
      </p:sp>
      <p:sp>
        <p:nvSpPr>
          <p:cNvPr id="8" name="object 7">
            <a:extLst>
              <a:ext uri="{FF2B5EF4-FFF2-40B4-BE49-F238E27FC236}">
                <a16:creationId xmlns:a16="http://schemas.microsoft.com/office/drawing/2014/main" id="{EDE17E35-F935-6D35-5960-A583367AC0D0}"/>
              </a:ext>
            </a:extLst>
          </p:cNvPr>
          <p:cNvSpPr txBox="1"/>
          <p:nvPr/>
        </p:nvSpPr>
        <p:spPr>
          <a:xfrm>
            <a:off x="6640830" y="5280152"/>
            <a:ext cx="432434" cy="330835"/>
          </a:xfrm>
          <a:prstGeom prst="rect">
            <a:avLst/>
          </a:prstGeom>
        </p:spPr>
        <p:txBody>
          <a:bodyPr vert="horz" wrap="square" lIns="0" tIns="12700" rIns="0" bIns="0" rtlCol="0">
            <a:spAutoFit/>
          </a:bodyPr>
          <a:lstStyle/>
          <a:p>
            <a:pPr marL="12700">
              <a:lnSpc>
                <a:spcPct val="100000"/>
              </a:lnSpc>
              <a:spcBef>
                <a:spcPts val="100"/>
              </a:spcBef>
            </a:pPr>
            <a:r>
              <a:rPr sz="2000" spc="-25" dirty="0">
                <a:latin typeface="Calibri"/>
                <a:cs typeface="Calibri"/>
              </a:rPr>
              <a:t>Bob</a:t>
            </a:r>
            <a:endParaRPr sz="2000">
              <a:latin typeface="Calibri"/>
              <a:cs typeface="Calibri"/>
            </a:endParaRPr>
          </a:p>
        </p:txBody>
      </p:sp>
      <p:sp>
        <p:nvSpPr>
          <p:cNvPr id="9" name="object 8">
            <a:extLst>
              <a:ext uri="{FF2B5EF4-FFF2-40B4-BE49-F238E27FC236}">
                <a16:creationId xmlns:a16="http://schemas.microsoft.com/office/drawing/2014/main" id="{769FE495-D251-90A7-B093-6AAE72EF1DF0}"/>
              </a:ext>
            </a:extLst>
          </p:cNvPr>
          <p:cNvSpPr txBox="1"/>
          <p:nvPr/>
        </p:nvSpPr>
        <p:spPr>
          <a:xfrm>
            <a:off x="3747008" y="3408045"/>
            <a:ext cx="536575" cy="330835"/>
          </a:xfrm>
          <a:prstGeom prst="rect">
            <a:avLst/>
          </a:prstGeom>
        </p:spPr>
        <p:txBody>
          <a:bodyPr vert="horz" wrap="square" lIns="0" tIns="13335" rIns="0" bIns="0" rtlCol="0">
            <a:spAutoFit/>
          </a:bodyPr>
          <a:lstStyle/>
          <a:p>
            <a:pPr marL="12700">
              <a:lnSpc>
                <a:spcPct val="100000"/>
              </a:lnSpc>
              <a:spcBef>
                <a:spcPts val="105"/>
              </a:spcBef>
            </a:pPr>
            <a:r>
              <a:rPr sz="2000" spc="-20" dirty="0">
                <a:latin typeface="Calibri"/>
                <a:cs typeface="Calibri"/>
              </a:rPr>
              <a:t>Bank</a:t>
            </a:r>
            <a:endParaRPr sz="2000">
              <a:latin typeface="Calibri"/>
              <a:cs typeface="Calibri"/>
            </a:endParaRPr>
          </a:p>
        </p:txBody>
      </p:sp>
      <p:grpSp>
        <p:nvGrpSpPr>
          <p:cNvPr id="10" name="object 9">
            <a:extLst>
              <a:ext uri="{FF2B5EF4-FFF2-40B4-BE49-F238E27FC236}">
                <a16:creationId xmlns:a16="http://schemas.microsoft.com/office/drawing/2014/main" id="{F9E30722-E1EA-2DB8-BC08-FC569C2BFF2B}"/>
              </a:ext>
            </a:extLst>
          </p:cNvPr>
          <p:cNvGrpSpPr/>
          <p:nvPr/>
        </p:nvGrpSpPr>
        <p:grpSpPr>
          <a:xfrm>
            <a:off x="1607947" y="3362705"/>
            <a:ext cx="1837055" cy="1214755"/>
            <a:chOff x="1607947" y="3362705"/>
            <a:chExt cx="1837055" cy="1214755"/>
          </a:xfrm>
        </p:grpSpPr>
        <p:sp>
          <p:nvSpPr>
            <p:cNvPr id="13" name="object 10">
              <a:extLst>
                <a:ext uri="{FF2B5EF4-FFF2-40B4-BE49-F238E27FC236}">
                  <a16:creationId xmlns:a16="http://schemas.microsoft.com/office/drawing/2014/main" id="{91FEDA9A-F560-7453-737E-B08F61696DBC}"/>
                </a:ext>
              </a:extLst>
            </p:cNvPr>
            <p:cNvSpPr/>
            <p:nvPr/>
          </p:nvSpPr>
          <p:spPr>
            <a:xfrm>
              <a:off x="1607947" y="3362705"/>
              <a:ext cx="1837055" cy="1214755"/>
            </a:xfrm>
            <a:custGeom>
              <a:avLst/>
              <a:gdLst/>
              <a:ahLst/>
              <a:cxnLst/>
              <a:rect l="l" t="t" r="r" b="b"/>
              <a:pathLst>
                <a:path w="1837054" h="1214754">
                  <a:moveTo>
                    <a:pt x="1767913" y="33987"/>
                  </a:moveTo>
                  <a:lnTo>
                    <a:pt x="0" y="1198753"/>
                  </a:lnTo>
                  <a:lnTo>
                    <a:pt x="10414" y="1214628"/>
                  </a:lnTo>
                  <a:lnTo>
                    <a:pt x="1778415" y="49930"/>
                  </a:lnTo>
                  <a:lnTo>
                    <a:pt x="1767913" y="33987"/>
                  </a:lnTo>
                  <a:close/>
                </a:path>
                <a:path w="1837054" h="1214754">
                  <a:moveTo>
                    <a:pt x="1821230" y="26924"/>
                  </a:moveTo>
                  <a:lnTo>
                    <a:pt x="1778635" y="26924"/>
                  </a:lnTo>
                  <a:lnTo>
                    <a:pt x="1789049" y="42926"/>
                  </a:lnTo>
                  <a:lnTo>
                    <a:pt x="1778415" y="49930"/>
                  </a:lnTo>
                  <a:lnTo>
                    <a:pt x="1794128" y="73787"/>
                  </a:lnTo>
                  <a:lnTo>
                    <a:pt x="1821230" y="26924"/>
                  </a:lnTo>
                  <a:close/>
                </a:path>
                <a:path w="1837054" h="1214754">
                  <a:moveTo>
                    <a:pt x="1778635" y="26924"/>
                  </a:moveTo>
                  <a:lnTo>
                    <a:pt x="1767913" y="33987"/>
                  </a:lnTo>
                  <a:lnTo>
                    <a:pt x="1778415" y="49930"/>
                  </a:lnTo>
                  <a:lnTo>
                    <a:pt x="1789049" y="42926"/>
                  </a:lnTo>
                  <a:lnTo>
                    <a:pt x="1778635" y="26924"/>
                  </a:lnTo>
                  <a:close/>
                </a:path>
                <a:path w="1837054" h="1214754">
                  <a:moveTo>
                    <a:pt x="1836801" y="0"/>
                  </a:moveTo>
                  <a:lnTo>
                    <a:pt x="1752218" y="10160"/>
                  </a:lnTo>
                  <a:lnTo>
                    <a:pt x="1767913" y="33987"/>
                  </a:lnTo>
                  <a:lnTo>
                    <a:pt x="1778635" y="26924"/>
                  </a:lnTo>
                  <a:lnTo>
                    <a:pt x="1821230" y="26924"/>
                  </a:lnTo>
                  <a:lnTo>
                    <a:pt x="1836801" y="0"/>
                  </a:lnTo>
                  <a:close/>
                </a:path>
              </a:pathLst>
            </a:custGeom>
            <a:solidFill>
              <a:srgbClr val="4F81BC"/>
            </a:solidFill>
          </p:spPr>
          <p:txBody>
            <a:bodyPr wrap="square" lIns="0" tIns="0" rIns="0" bIns="0" rtlCol="0"/>
            <a:lstStyle/>
            <a:p>
              <a:endParaRPr/>
            </a:p>
          </p:txBody>
        </p:sp>
        <p:sp>
          <p:nvSpPr>
            <p:cNvPr id="14" name="object 11">
              <a:extLst>
                <a:ext uri="{FF2B5EF4-FFF2-40B4-BE49-F238E27FC236}">
                  <a16:creationId xmlns:a16="http://schemas.microsoft.com/office/drawing/2014/main" id="{3AFC11D6-DEC3-DEB6-561C-F746DA04AC02}"/>
                </a:ext>
              </a:extLst>
            </p:cNvPr>
            <p:cNvSpPr/>
            <p:nvPr/>
          </p:nvSpPr>
          <p:spPr>
            <a:xfrm>
              <a:off x="1901245" y="3625182"/>
              <a:ext cx="414655" cy="188595"/>
            </a:xfrm>
            <a:custGeom>
              <a:avLst/>
              <a:gdLst/>
              <a:ahLst/>
              <a:cxnLst/>
              <a:rect l="l" t="t" r="r" b="b"/>
              <a:pathLst>
                <a:path w="414655" h="188595">
                  <a:moveTo>
                    <a:pt x="414178" y="0"/>
                  </a:moveTo>
                  <a:lnTo>
                    <a:pt x="0" y="0"/>
                  </a:lnTo>
                  <a:lnTo>
                    <a:pt x="0" y="188274"/>
                  </a:lnTo>
                  <a:lnTo>
                    <a:pt x="414178" y="188275"/>
                  </a:lnTo>
                  <a:lnTo>
                    <a:pt x="414178" y="160034"/>
                  </a:lnTo>
                  <a:lnTo>
                    <a:pt x="47063" y="160033"/>
                  </a:lnTo>
                  <a:lnTo>
                    <a:pt x="28237" y="141206"/>
                  </a:lnTo>
                  <a:lnTo>
                    <a:pt x="28237" y="47068"/>
                  </a:lnTo>
                  <a:lnTo>
                    <a:pt x="47063" y="28241"/>
                  </a:lnTo>
                  <a:lnTo>
                    <a:pt x="414178" y="28241"/>
                  </a:lnTo>
                  <a:lnTo>
                    <a:pt x="414178" y="0"/>
                  </a:lnTo>
                  <a:close/>
                </a:path>
                <a:path w="414655" h="188595">
                  <a:moveTo>
                    <a:pt x="414178" y="28241"/>
                  </a:moveTo>
                  <a:lnTo>
                    <a:pt x="371819" y="28241"/>
                  </a:lnTo>
                  <a:lnTo>
                    <a:pt x="385939" y="42362"/>
                  </a:lnTo>
                  <a:lnTo>
                    <a:pt x="385939" y="145913"/>
                  </a:lnTo>
                  <a:lnTo>
                    <a:pt x="371819" y="160033"/>
                  </a:lnTo>
                  <a:lnTo>
                    <a:pt x="414178" y="160034"/>
                  </a:lnTo>
                  <a:lnTo>
                    <a:pt x="414178" y="28241"/>
                  </a:lnTo>
                  <a:close/>
                </a:path>
              </a:pathLst>
            </a:custGeom>
            <a:solidFill>
              <a:srgbClr val="000000"/>
            </a:solidFill>
          </p:spPr>
          <p:txBody>
            <a:bodyPr wrap="square" lIns="0" tIns="0" rIns="0" bIns="0" rtlCol="0"/>
            <a:lstStyle/>
            <a:p>
              <a:endParaRPr/>
            </a:p>
          </p:txBody>
        </p:sp>
        <p:pic>
          <p:nvPicPr>
            <p:cNvPr id="15" name="object 12">
              <a:extLst>
                <a:ext uri="{FF2B5EF4-FFF2-40B4-BE49-F238E27FC236}">
                  <a16:creationId xmlns:a16="http://schemas.microsoft.com/office/drawing/2014/main" id="{0B523F89-CF93-9ACD-A48B-F6AAFAEB56B0}"/>
                </a:ext>
              </a:extLst>
            </p:cNvPr>
            <p:cNvPicPr/>
            <p:nvPr/>
          </p:nvPicPr>
          <p:blipFill>
            <a:blip r:embed="rId8" cstate="print"/>
            <a:stretch>
              <a:fillRect/>
            </a:stretch>
          </p:blipFill>
          <p:spPr>
            <a:xfrm>
              <a:off x="2070677" y="3672251"/>
              <a:ext cx="75303" cy="94137"/>
            </a:xfrm>
            <a:prstGeom prst="rect">
              <a:avLst/>
            </a:prstGeom>
          </p:spPr>
        </p:pic>
        <p:sp>
          <p:nvSpPr>
            <p:cNvPr id="16" name="object 13">
              <a:extLst>
                <a:ext uri="{FF2B5EF4-FFF2-40B4-BE49-F238E27FC236}">
                  <a16:creationId xmlns:a16="http://schemas.microsoft.com/office/drawing/2014/main" id="{32241FE6-8A02-0962-0514-F704C8882F13}"/>
                </a:ext>
              </a:extLst>
            </p:cNvPr>
            <p:cNvSpPr/>
            <p:nvPr/>
          </p:nvSpPr>
          <p:spPr>
            <a:xfrm>
              <a:off x="1954885" y="3497160"/>
              <a:ext cx="320040" cy="236854"/>
            </a:xfrm>
            <a:custGeom>
              <a:avLst/>
              <a:gdLst/>
              <a:ahLst/>
              <a:cxnLst/>
              <a:rect l="l" t="t" r="r" b="b"/>
              <a:pathLst>
                <a:path w="320039" h="236854">
                  <a:moveTo>
                    <a:pt x="49898" y="214363"/>
                  </a:moveTo>
                  <a:lnTo>
                    <a:pt x="43573" y="208051"/>
                  </a:lnTo>
                  <a:lnTo>
                    <a:pt x="27978" y="208051"/>
                  </a:lnTo>
                  <a:lnTo>
                    <a:pt x="21653" y="214363"/>
                  </a:lnTo>
                  <a:lnTo>
                    <a:pt x="21653" y="229958"/>
                  </a:lnTo>
                  <a:lnTo>
                    <a:pt x="27978" y="236283"/>
                  </a:lnTo>
                  <a:lnTo>
                    <a:pt x="43573" y="236283"/>
                  </a:lnTo>
                  <a:lnTo>
                    <a:pt x="49898" y="229958"/>
                  </a:lnTo>
                  <a:lnTo>
                    <a:pt x="49898" y="222161"/>
                  </a:lnTo>
                  <a:lnTo>
                    <a:pt x="49898" y="214363"/>
                  </a:lnTo>
                  <a:close/>
                </a:path>
                <a:path w="320039" h="236854">
                  <a:moveTo>
                    <a:pt x="272986" y="49428"/>
                  </a:moveTo>
                  <a:lnTo>
                    <a:pt x="253212" y="0"/>
                  </a:lnTo>
                  <a:lnTo>
                    <a:pt x="0" y="103555"/>
                  </a:lnTo>
                  <a:lnTo>
                    <a:pt x="144970" y="74841"/>
                  </a:lnTo>
                  <a:lnTo>
                    <a:pt x="237680" y="37185"/>
                  </a:lnTo>
                  <a:lnTo>
                    <a:pt x="244741" y="55067"/>
                  </a:lnTo>
                  <a:lnTo>
                    <a:pt x="272986" y="49428"/>
                  </a:lnTo>
                  <a:close/>
                </a:path>
                <a:path w="320039" h="236854">
                  <a:moveTo>
                    <a:pt x="285216" y="214363"/>
                  </a:moveTo>
                  <a:lnTo>
                    <a:pt x="278892" y="208051"/>
                  </a:lnTo>
                  <a:lnTo>
                    <a:pt x="263309" y="208051"/>
                  </a:lnTo>
                  <a:lnTo>
                    <a:pt x="256984" y="214363"/>
                  </a:lnTo>
                  <a:lnTo>
                    <a:pt x="256984" y="229958"/>
                  </a:lnTo>
                  <a:lnTo>
                    <a:pt x="263309" y="236283"/>
                  </a:lnTo>
                  <a:lnTo>
                    <a:pt x="278904" y="236283"/>
                  </a:lnTo>
                  <a:lnTo>
                    <a:pt x="285216" y="229958"/>
                  </a:lnTo>
                  <a:lnTo>
                    <a:pt x="285216" y="222161"/>
                  </a:lnTo>
                  <a:lnTo>
                    <a:pt x="285216" y="214363"/>
                  </a:lnTo>
                  <a:close/>
                </a:path>
                <a:path w="320039" h="236854">
                  <a:moveTo>
                    <a:pt x="319582" y="109207"/>
                  </a:moveTo>
                  <a:lnTo>
                    <a:pt x="310159" y="61188"/>
                  </a:lnTo>
                  <a:lnTo>
                    <a:pt x="68719" y="109194"/>
                  </a:lnTo>
                  <a:lnTo>
                    <a:pt x="213207" y="109194"/>
                  </a:lnTo>
                  <a:lnTo>
                    <a:pt x="287578" y="94615"/>
                  </a:lnTo>
                  <a:lnTo>
                    <a:pt x="290868" y="109194"/>
                  </a:lnTo>
                  <a:lnTo>
                    <a:pt x="319582" y="109207"/>
                  </a:lnTo>
                  <a:close/>
                </a:path>
              </a:pathLst>
            </a:custGeom>
            <a:solidFill>
              <a:srgbClr val="000000"/>
            </a:solidFill>
          </p:spPr>
          <p:txBody>
            <a:bodyPr wrap="square" lIns="0" tIns="0" rIns="0" bIns="0" rtlCol="0"/>
            <a:lstStyle/>
            <a:p>
              <a:endParaRPr/>
            </a:p>
          </p:txBody>
        </p:sp>
      </p:grpSp>
      <p:grpSp>
        <p:nvGrpSpPr>
          <p:cNvPr id="17" name="object 14">
            <a:extLst>
              <a:ext uri="{FF2B5EF4-FFF2-40B4-BE49-F238E27FC236}">
                <a16:creationId xmlns:a16="http://schemas.microsoft.com/office/drawing/2014/main" id="{B6681F62-D6A5-9946-DAA6-1B885B47A67F}"/>
              </a:ext>
            </a:extLst>
          </p:cNvPr>
          <p:cNvGrpSpPr/>
          <p:nvPr/>
        </p:nvGrpSpPr>
        <p:grpSpPr>
          <a:xfrm>
            <a:off x="4657852" y="3421507"/>
            <a:ext cx="1917700" cy="1142365"/>
            <a:chOff x="4657852" y="3421507"/>
            <a:chExt cx="1917700" cy="1142365"/>
          </a:xfrm>
        </p:grpSpPr>
        <p:sp>
          <p:nvSpPr>
            <p:cNvPr id="18" name="object 15">
              <a:extLst>
                <a:ext uri="{FF2B5EF4-FFF2-40B4-BE49-F238E27FC236}">
                  <a16:creationId xmlns:a16="http://schemas.microsoft.com/office/drawing/2014/main" id="{16F850B9-9CAE-AFF6-1908-BC3A5E7DD44B}"/>
                </a:ext>
              </a:extLst>
            </p:cNvPr>
            <p:cNvSpPr/>
            <p:nvPr/>
          </p:nvSpPr>
          <p:spPr>
            <a:xfrm>
              <a:off x="4657852" y="3421507"/>
              <a:ext cx="1917700" cy="1142365"/>
            </a:xfrm>
            <a:custGeom>
              <a:avLst/>
              <a:gdLst/>
              <a:ahLst/>
              <a:cxnLst/>
              <a:rect l="l" t="t" r="r" b="b"/>
              <a:pathLst>
                <a:path w="1917700" h="1142364">
                  <a:moveTo>
                    <a:pt x="1847035" y="1111475"/>
                  </a:moveTo>
                  <a:lnTo>
                    <a:pt x="1832483" y="1136014"/>
                  </a:lnTo>
                  <a:lnTo>
                    <a:pt x="1917446" y="1142110"/>
                  </a:lnTo>
                  <a:lnTo>
                    <a:pt x="1901915" y="1117980"/>
                  </a:lnTo>
                  <a:lnTo>
                    <a:pt x="1858009" y="1117980"/>
                  </a:lnTo>
                  <a:lnTo>
                    <a:pt x="1847035" y="1111475"/>
                  </a:lnTo>
                  <a:close/>
                </a:path>
                <a:path w="1917700" h="1142364">
                  <a:moveTo>
                    <a:pt x="1856734" y="1095119"/>
                  </a:moveTo>
                  <a:lnTo>
                    <a:pt x="1847035" y="1111475"/>
                  </a:lnTo>
                  <a:lnTo>
                    <a:pt x="1858009" y="1117980"/>
                  </a:lnTo>
                  <a:lnTo>
                    <a:pt x="1867662" y="1101597"/>
                  </a:lnTo>
                  <a:lnTo>
                    <a:pt x="1856734" y="1095119"/>
                  </a:lnTo>
                  <a:close/>
                </a:path>
                <a:path w="1917700" h="1142364">
                  <a:moveTo>
                    <a:pt x="1871345" y="1070482"/>
                  </a:moveTo>
                  <a:lnTo>
                    <a:pt x="1856734" y="1095119"/>
                  </a:lnTo>
                  <a:lnTo>
                    <a:pt x="1867662" y="1101597"/>
                  </a:lnTo>
                  <a:lnTo>
                    <a:pt x="1858009" y="1117980"/>
                  </a:lnTo>
                  <a:lnTo>
                    <a:pt x="1901915" y="1117980"/>
                  </a:lnTo>
                  <a:lnTo>
                    <a:pt x="1871345" y="1070482"/>
                  </a:lnTo>
                  <a:close/>
                </a:path>
                <a:path w="1917700" h="1142364">
                  <a:moveTo>
                    <a:pt x="9651" y="0"/>
                  </a:moveTo>
                  <a:lnTo>
                    <a:pt x="0" y="16509"/>
                  </a:lnTo>
                  <a:lnTo>
                    <a:pt x="1847035" y="1111475"/>
                  </a:lnTo>
                  <a:lnTo>
                    <a:pt x="1856734" y="1095119"/>
                  </a:lnTo>
                  <a:lnTo>
                    <a:pt x="9651" y="0"/>
                  </a:lnTo>
                  <a:close/>
                </a:path>
              </a:pathLst>
            </a:custGeom>
            <a:solidFill>
              <a:srgbClr val="4F81BC"/>
            </a:solidFill>
          </p:spPr>
          <p:txBody>
            <a:bodyPr wrap="square" lIns="0" tIns="0" rIns="0" bIns="0" rtlCol="0"/>
            <a:lstStyle/>
            <a:p>
              <a:endParaRPr/>
            </a:p>
          </p:txBody>
        </p:sp>
        <p:sp>
          <p:nvSpPr>
            <p:cNvPr id="19" name="object 16">
              <a:extLst>
                <a:ext uri="{FF2B5EF4-FFF2-40B4-BE49-F238E27FC236}">
                  <a16:creationId xmlns:a16="http://schemas.microsoft.com/office/drawing/2014/main" id="{7F14D974-BAB3-025B-30AF-3A5F3E5624FA}"/>
                </a:ext>
              </a:extLst>
            </p:cNvPr>
            <p:cNvSpPr/>
            <p:nvPr/>
          </p:nvSpPr>
          <p:spPr>
            <a:xfrm>
              <a:off x="5660953" y="3553554"/>
              <a:ext cx="414655" cy="188595"/>
            </a:xfrm>
            <a:custGeom>
              <a:avLst/>
              <a:gdLst/>
              <a:ahLst/>
              <a:cxnLst/>
              <a:rect l="l" t="t" r="r" b="b"/>
              <a:pathLst>
                <a:path w="414654" h="188595">
                  <a:moveTo>
                    <a:pt x="414178" y="0"/>
                  </a:moveTo>
                  <a:lnTo>
                    <a:pt x="0" y="0"/>
                  </a:lnTo>
                  <a:lnTo>
                    <a:pt x="0" y="188274"/>
                  </a:lnTo>
                  <a:lnTo>
                    <a:pt x="414178" y="188274"/>
                  </a:lnTo>
                  <a:lnTo>
                    <a:pt x="414178" y="160033"/>
                  </a:lnTo>
                  <a:lnTo>
                    <a:pt x="47063" y="160033"/>
                  </a:lnTo>
                  <a:lnTo>
                    <a:pt x="28237" y="141206"/>
                  </a:lnTo>
                  <a:lnTo>
                    <a:pt x="28237" y="47068"/>
                  </a:lnTo>
                  <a:lnTo>
                    <a:pt x="47063" y="28241"/>
                  </a:lnTo>
                  <a:lnTo>
                    <a:pt x="414178" y="28241"/>
                  </a:lnTo>
                  <a:lnTo>
                    <a:pt x="414178" y="0"/>
                  </a:lnTo>
                  <a:close/>
                </a:path>
                <a:path w="414654" h="188595">
                  <a:moveTo>
                    <a:pt x="414178" y="28241"/>
                  </a:moveTo>
                  <a:lnTo>
                    <a:pt x="371819" y="28241"/>
                  </a:lnTo>
                  <a:lnTo>
                    <a:pt x="385939" y="42361"/>
                  </a:lnTo>
                  <a:lnTo>
                    <a:pt x="385939" y="145913"/>
                  </a:lnTo>
                  <a:lnTo>
                    <a:pt x="371819" y="160033"/>
                  </a:lnTo>
                  <a:lnTo>
                    <a:pt x="414178" y="160033"/>
                  </a:lnTo>
                  <a:lnTo>
                    <a:pt x="414178" y="28241"/>
                  </a:lnTo>
                  <a:close/>
                </a:path>
              </a:pathLst>
            </a:custGeom>
            <a:solidFill>
              <a:srgbClr val="000000"/>
            </a:solidFill>
          </p:spPr>
          <p:txBody>
            <a:bodyPr wrap="square" lIns="0" tIns="0" rIns="0" bIns="0" rtlCol="0"/>
            <a:lstStyle/>
            <a:p>
              <a:endParaRPr/>
            </a:p>
          </p:txBody>
        </p:sp>
        <p:pic>
          <p:nvPicPr>
            <p:cNvPr id="20" name="object 17">
              <a:extLst>
                <a:ext uri="{FF2B5EF4-FFF2-40B4-BE49-F238E27FC236}">
                  <a16:creationId xmlns:a16="http://schemas.microsoft.com/office/drawing/2014/main" id="{C9D6F1B1-87FA-D4BD-E53C-B6496CAEAA41}"/>
                </a:ext>
              </a:extLst>
            </p:cNvPr>
            <p:cNvPicPr/>
            <p:nvPr/>
          </p:nvPicPr>
          <p:blipFill>
            <a:blip r:embed="rId8" cstate="print"/>
            <a:stretch>
              <a:fillRect/>
            </a:stretch>
          </p:blipFill>
          <p:spPr>
            <a:xfrm>
              <a:off x="5830385" y="3600623"/>
              <a:ext cx="75303" cy="94137"/>
            </a:xfrm>
            <a:prstGeom prst="rect">
              <a:avLst/>
            </a:prstGeom>
          </p:spPr>
        </p:pic>
        <p:sp>
          <p:nvSpPr>
            <p:cNvPr id="23" name="object 18">
              <a:extLst>
                <a:ext uri="{FF2B5EF4-FFF2-40B4-BE49-F238E27FC236}">
                  <a16:creationId xmlns:a16="http://schemas.microsoft.com/office/drawing/2014/main" id="{93F2D6CB-CFD5-53CA-5C34-7243A2543D2D}"/>
                </a:ext>
              </a:extLst>
            </p:cNvPr>
            <p:cNvSpPr/>
            <p:nvPr/>
          </p:nvSpPr>
          <p:spPr>
            <a:xfrm>
              <a:off x="5714594" y="3425532"/>
              <a:ext cx="320040" cy="236854"/>
            </a:xfrm>
            <a:custGeom>
              <a:avLst/>
              <a:gdLst/>
              <a:ahLst/>
              <a:cxnLst/>
              <a:rect l="l" t="t" r="r" b="b"/>
              <a:pathLst>
                <a:path w="320039" h="236854">
                  <a:moveTo>
                    <a:pt x="49898" y="214363"/>
                  </a:moveTo>
                  <a:lnTo>
                    <a:pt x="43573" y="208038"/>
                  </a:lnTo>
                  <a:lnTo>
                    <a:pt x="27978" y="208038"/>
                  </a:lnTo>
                  <a:lnTo>
                    <a:pt x="21653" y="214363"/>
                  </a:lnTo>
                  <a:lnTo>
                    <a:pt x="21653" y="229958"/>
                  </a:lnTo>
                  <a:lnTo>
                    <a:pt x="27978" y="236283"/>
                  </a:lnTo>
                  <a:lnTo>
                    <a:pt x="43573" y="236283"/>
                  </a:lnTo>
                  <a:lnTo>
                    <a:pt x="49898" y="229958"/>
                  </a:lnTo>
                  <a:lnTo>
                    <a:pt x="49898" y="222161"/>
                  </a:lnTo>
                  <a:lnTo>
                    <a:pt x="49898" y="214363"/>
                  </a:lnTo>
                  <a:close/>
                </a:path>
                <a:path w="320039" h="236854">
                  <a:moveTo>
                    <a:pt x="272986" y="49428"/>
                  </a:moveTo>
                  <a:lnTo>
                    <a:pt x="253212" y="0"/>
                  </a:lnTo>
                  <a:lnTo>
                    <a:pt x="0" y="103555"/>
                  </a:lnTo>
                  <a:lnTo>
                    <a:pt x="144970" y="74841"/>
                  </a:lnTo>
                  <a:lnTo>
                    <a:pt x="237680" y="37185"/>
                  </a:lnTo>
                  <a:lnTo>
                    <a:pt x="244741" y="55067"/>
                  </a:lnTo>
                  <a:lnTo>
                    <a:pt x="272986" y="49428"/>
                  </a:lnTo>
                  <a:close/>
                </a:path>
                <a:path w="320039" h="236854">
                  <a:moveTo>
                    <a:pt x="285216" y="214363"/>
                  </a:moveTo>
                  <a:lnTo>
                    <a:pt x="278892" y="208038"/>
                  </a:lnTo>
                  <a:lnTo>
                    <a:pt x="263296" y="208038"/>
                  </a:lnTo>
                  <a:lnTo>
                    <a:pt x="256984" y="214363"/>
                  </a:lnTo>
                  <a:lnTo>
                    <a:pt x="256984" y="229958"/>
                  </a:lnTo>
                  <a:lnTo>
                    <a:pt x="263309" y="236283"/>
                  </a:lnTo>
                  <a:lnTo>
                    <a:pt x="278904" y="236283"/>
                  </a:lnTo>
                  <a:lnTo>
                    <a:pt x="285216" y="229958"/>
                  </a:lnTo>
                  <a:lnTo>
                    <a:pt x="285216" y="222161"/>
                  </a:lnTo>
                  <a:lnTo>
                    <a:pt x="285216" y="214363"/>
                  </a:lnTo>
                  <a:close/>
                </a:path>
                <a:path w="320039" h="236854">
                  <a:moveTo>
                    <a:pt x="319582" y="109194"/>
                  </a:moveTo>
                  <a:lnTo>
                    <a:pt x="310159" y="61188"/>
                  </a:lnTo>
                  <a:lnTo>
                    <a:pt x="68719" y="109194"/>
                  </a:lnTo>
                  <a:lnTo>
                    <a:pt x="213207" y="109194"/>
                  </a:lnTo>
                  <a:lnTo>
                    <a:pt x="287578" y="94615"/>
                  </a:lnTo>
                  <a:lnTo>
                    <a:pt x="290868" y="109194"/>
                  </a:lnTo>
                  <a:lnTo>
                    <a:pt x="319582" y="109194"/>
                  </a:lnTo>
                  <a:close/>
                </a:path>
              </a:pathLst>
            </a:custGeom>
            <a:solidFill>
              <a:srgbClr val="000000"/>
            </a:solidFill>
          </p:spPr>
          <p:txBody>
            <a:bodyPr wrap="square" lIns="0" tIns="0" rIns="0" bIns="0" rtlCol="0"/>
            <a:lstStyle/>
            <a:p>
              <a:endParaRPr/>
            </a:p>
          </p:txBody>
        </p:sp>
      </p:grpSp>
      <p:sp>
        <p:nvSpPr>
          <p:cNvPr id="24" name="object 19">
            <a:extLst>
              <a:ext uri="{FF2B5EF4-FFF2-40B4-BE49-F238E27FC236}">
                <a16:creationId xmlns:a16="http://schemas.microsoft.com/office/drawing/2014/main" id="{8ECCAB93-B401-8128-E97F-584C7521184A}"/>
              </a:ext>
            </a:extLst>
          </p:cNvPr>
          <p:cNvSpPr txBox="1"/>
          <p:nvPr/>
        </p:nvSpPr>
        <p:spPr>
          <a:xfrm>
            <a:off x="7732268" y="2599436"/>
            <a:ext cx="3331210" cy="321242"/>
          </a:xfrm>
          <a:prstGeom prst="rect">
            <a:avLst/>
          </a:prstGeom>
        </p:spPr>
        <p:txBody>
          <a:bodyPr vert="horz" wrap="square" lIns="0" tIns="13335" rIns="0" bIns="0" rtlCol="0">
            <a:spAutoFit/>
          </a:bodyPr>
          <a:lstStyle/>
          <a:p>
            <a:pPr marL="12700">
              <a:lnSpc>
                <a:spcPct val="100000"/>
              </a:lnSpc>
              <a:spcBef>
                <a:spcPts val="105"/>
              </a:spcBef>
            </a:pPr>
            <a:r>
              <a:rPr lang="zh-CN" altLang="en-US" sz="2000" b="1" dirty="0">
                <a:latin typeface="Calibri"/>
                <a:cs typeface="Calibri"/>
              </a:rPr>
              <a:t>为什么我们需要一个中间者</a:t>
            </a:r>
            <a:r>
              <a:rPr sz="2000" b="1" spc="-10" dirty="0">
                <a:latin typeface="Calibri"/>
                <a:cs typeface="Calibri"/>
              </a:rPr>
              <a:t>?</a:t>
            </a:r>
            <a:endParaRPr sz="2000" dirty="0">
              <a:latin typeface="Calibri"/>
              <a:cs typeface="Calibri"/>
            </a:endParaRPr>
          </a:p>
        </p:txBody>
      </p:sp>
      <p:sp>
        <p:nvSpPr>
          <p:cNvPr id="25" name="object 20">
            <a:extLst>
              <a:ext uri="{FF2B5EF4-FFF2-40B4-BE49-F238E27FC236}">
                <a16:creationId xmlns:a16="http://schemas.microsoft.com/office/drawing/2014/main" id="{2D3086D8-4B62-04E8-4F3D-AA335EAAB363}"/>
              </a:ext>
            </a:extLst>
          </p:cNvPr>
          <p:cNvSpPr txBox="1"/>
          <p:nvPr/>
        </p:nvSpPr>
        <p:spPr>
          <a:xfrm>
            <a:off x="7732268" y="2905240"/>
            <a:ext cx="3921125" cy="1191993"/>
          </a:xfrm>
          <a:prstGeom prst="rect">
            <a:avLst/>
          </a:prstGeom>
        </p:spPr>
        <p:txBody>
          <a:bodyPr vert="horz" wrap="square" lIns="0" tIns="88265" rIns="0" bIns="0" rtlCol="0">
            <a:spAutoFit/>
          </a:bodyPr>
          <a:lstStyle/>
          <a:p>
            <a:pPr marL="299085" indent="-287020">
              <a:lnSpc>
                <a:spcPct val="100000"/>
              </a:lnSpc>
              <a:spcBef>
                <a:spcPts val="695"/>
              </a:spcBef>
              <a:buFont typeface="Arial"/>
              <a:buChar char="•"/>
              <a:tabLst>
                <a:tab pos="299085" algn="l"/>
                <a:tab pos="299720" algn="l"/>
              </a:tabLst>
            </a:pPr>
            <a:r>
              <a:rPr lang="zh-CN" altLang="en-US" sz="2000" spc="-90" dirty="0">
                <a:latin typeface="Calibri"/>
                <a:cs typeface="Calibri"/>
              </a:rPr>
              <a:t>确认爱丽丝有这笔钱</a:t>
            </a:r>
          </a:p>
          <a:p>
            <a:pPr marL="299085" indent="-287020">
              <a:lnSpc>
                <a:spcPct val="100000"/>
              </a:lnSpc>
              <a:spcBef>
                <a:spcPts val="695"/>
              </a:spcBef>
              <a:buFont typeface="Arial"/>
              <a:buChar char="•"/>
              <a:tabLst>
                <a:tab pos="299085" algn="l"/>
                <a:tab pos="299720" algn="l"/>
              </a:tabLst>
            </a:pPr>
            <a:r>
              <a:rPr lang="zh-CN" altLang="en-US" sz="2000" spc="-90" dirty="0">
                <a:latin typeface="Calibri"/>
                <a:cs typeface="Calibri"/>
              </a:rPr>
              <a:t>确认鲍勃已经收到了这笔钱</a:t>
            </a:r>
          </a:p>
          <a:p>
            <a:pPr marL="299085" indent="-287020">
              <a:lnSpc>
                <a:spcPct val="100000"/>
              </a:lnSpc>
              <a:spcBef>
                <a:spcPts val="695"/>
              </a:spcBef>
              <a:buFont typeface="Arial"/>
              <a:buChar char="•"/>
              <a:tabLst>
                <a:tab pos="299085" algn="l"/>
                <a:tab pos="299720" algn="l"/>
              </a:tabLst>
            </a:pPr>
            <a:r>
              <a:rPr lang="zh-CN" altLang="en-US" sz="2000" spc="-90" dirty="0">
                <a:latin typeface="Calibri"/>
                <a:cs typeface="Calibri"/>
              </a:rPr>
              <a:t>允许远程交易</a:t>
            </a:r>
            <a:endParaRPr sz="2000" dirty="0">
              <a:latin typeface="Calibri"/>
              <a:cs typeface="Calibri"/>
            </a:endParaRPr>
          </a:p>
        </p:txBody>
      </p:sp>
      <p:sp>
        <p:nvSpPr>
          <p:cNvPr id="26" name="object 21">
            <a:extLst>
              <a:ext uri="{FF2B5EF4-FFF2-40B4-BE49-F238E27FC236}">
                <a16:creationId xmlns:a16="http://schemas.microsoft.com/office/drawing/2014/main" id="{4E93C569-F9AF-3048-A807-40351E9ED996}"/>
              </a:ext>
            </a:extLst>
          </p:cNvPr>
          <p:cNvSpPr/>
          <p:nvPr/>
        </p:nvSpPr>
        <p:spPr>
          <a:xfrm>
            <a:off x="6555447" y="4546142"/>
            <a:ext cx="657225" cy="697865"/>
          </a:xfrm>
          <a:custGeom>
            <a:avLst/>
            <a:gdLst/>
            <a:ahLst/>
            <a:cxnLst/>
            <a:rect l="l" t="t" r="r" b="b"/>
            <a:pathLst>
              <a:path w="657225" h="697864">
                <a:moveTo>
                  <a:pt x="492480" y="164185"/>
                </a:moveTo>
                <a:lnTo>
                  <a:pt x="486613" y="120535"/>
                </a:lnTo>
                <a:lnTo>
                  <a:pt x="470065" y="81318"/>
                </a:lnTo>
                <a:lnTo>
                  <a:pt x="444398" y="48094"/>
                </a:lnTo>
                <a:lnTo>
                  <a:pt x="411175" y="22415"/>
                </a:lnTo>
                <a:lnTo>
                  <a:pt x="371957" y="5867"/>
                </a:lnTo>
                <a:lnTo>
                  <a:pt x="328320" y="0"/>
                </a:lnTo>
                <a:lnTo>
                  <a:pt x="284683" y="5867"/>
                </a:lnTo>
                <a:lnTo>
                  <a:pt x="245465" y="22415"/>
                </a:lnTo>
                <a:lnTo>
                  <a:pt x="212242" y="48094"/>
                </a:lnTo>
                <a:lnTo>
                  <a:pt x="186575" y="81318"/>
                </a:lnTo>
                <a:lnTo>
                  <a:pt x="170014" y="120535"/>
                </a:lnTo>
                <a:lnTo>
                  <a:pt x="164160" y="164185"/>
                </a:lnTo>
                <a:lnTo>
                  <a:pt x="170014" y="207822"/>
                </a:lnTo>
                <a:lnTo>
                  <a:pt x="186575" y="247040"/>
                </a:lnTo>
                <a:lnTo>
                  <a:pt x="212242" y="280276"/>
                </a:lnTo>
                <a:lnTo>
                  <a:pt x="245465" y="305943"/>
                </a:lnTo>
                <a:lnTo>
                  <a:pt x="284683" y="322491"/>
                </a:lnTo>
                <a:lnTo>
                  <a:pt x="328320" y="328358"/>
                </a:lnTo>
                <a:lnTo>
                  <a:pt x="371957" y="322491"/>
                </a:lnTo>
                <a:lnTo>
                  <a:pt x="411175" y="305943"/>
                </a:lnTo>
                <a:lnTo>
                  <a:pt x="444398" y="280276"/>
                </a:lnTo>
                <a:lnTo>
                  <a:pt x="470065" y="247040"/>
                </a:lnTo>
                <a:lnTo>
                  <a:pt x="486613" y="207822"/>
                </a:lnTo>
                <a:lnTo>
                  <a:pt x="492480" y="164185"/>
                </a:lnTo>
                <a:close/>
              </a:path>
              <a:path w="657225" h="697864">
                <a:moveTo>
                  <a:pt x="656640" y="533577"/>
                </a:moveTo>
                <a:lnTo>
                  <a:pt x="637603" y="481634"/>
                </a:lnTo>
                <a:lnTo>
                  <a:pt x="587832" y="442442"/>
                </a:lnTo>
                <a:lnTo>
                  <a:pt x="548398" y="421220"/>
                </a:lnTo>
                <a:lnTo>
                  <a:pt x="506653" y="403834"/>
                </a:lnTo>
                <a:lnTo>
                  <a:pt x="463753" y="389928"/>
                </a:lnTo>
                <a:lnTo>
                  <a:pt x="399110" y="375043"/>
                </a:lnTo>
                <a:lnTo>
                  <a:pt x="328320" y="369404"/>
                </a:lnTo>
                <a:lnTo>
                  <a:pt x="294462" y="370878"/>
                </a:lnTo>
                <a:lnTo>
                  <a:pt x="226745" y="381520"/>
                </a:lnTo>
                <a:lnTo>
                  <a:pt x="149987" y="404418"/>
                </a:lnTo>
                <a:lnTo>
                  <a:pt x="108242" y="422757"/>
                </a:lnTo>
                <a:lnTo>
                  <a:pt x="68795" y="444182"/>
                </a:lnTo>
                <a:lnTo>
                  <a:pt x="32829" y="467906"/>
                </a:lnTo>
                <a:lnTo>
                  <a:pt x="8712" y="497662"/>
                </a:lnTo>
                <a:lnTo>
                  <a:pt x="0" y="533577"/>
                </a:lnTo>
                <a:lnTo>
                  <a:pt x="0" y="697750"/>
                </a:lnTo>
                <a:lnTo>
                  <a:pt x="656640" y="697750"/>
                </a:lnTo>
                <a:lnTo>
                  <a:pt x="656640" y="533577"/>
                </a:lnTo>
                <a:close/>
              </a:path>
            </a:pathLst>
          </a:custGeom>
          <a:solidFill>
            <a:srgbClr val="92D050"/>
          </a:solidFill>
        </p:spPr>
        <p:txBody>
          <a:bodyPr wrap="square" lIns="0" tIns="0" rIns="0" bIns="0" rtlCol="0"/>
          <a:lstStyle/>
          <a:p>
            <a:endParaRPr/>
          </a:p>
        </p:txBody>
      </p:sp>
      <p:sp>
        <p:nvSpPr>
          <p:cNvPr id="27" name="object 22">
            <a:extLst>
              <a:ext uri="{FF2B5EF4-FFF2-40B4-BE49-F238E27FC236}">
                <a16:creationId xmlns:a16="http://schemas.microsoft.com/office/drawing/2014/main" id="{57EF17E5-0E1C-4DF3-9115-A239D7308CEE}"/>
              </a:ext>
            </a:extLst>
          </p:cNvPr>
          <p:cNvSpPr txBox="1">
            <a:spLocks/>
          </p:cNvSpPr>
          <p:nvPr/>
        </p:nvSpPr>
        <p:spPr>
          <a:xfrm>
            <a:off x="11068811" y="6465214"/>
            <a:ext cx="244475" cy="177800"/>
          </a:xfrm>
          <a:prstGeom prst="rect">
            <a:avLst/>
          </a:prstGeom>
        </p:spPr>
        <p:txBody>
          <a:bodyPr vert="horz" wrap="square" lIns="0" tIns="0" rIns="0" bIns="0" rtlCol="0">
            <a:spAutoFit/>
          </a:bodyPr>
          <a:lstStyle>
            <a:defPPr>
              <a:defRPr lang="zh-CN" kern="0"/>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US" altLang="zh-CN" spc="-25" smtClean="0"/>
              <a:pPr marL="38100">
                <a:lnSpc>
                  <a:spcPts val="1240"/>
                </a:lnSpc>
              </a:pPr>
              <a:t>6</a:t>
            </a:fld>
            <a:endParaRPr lang="en-US" spc="-25" dirty="0"/>
          </a:p>
        </p:txBody>
      </p:sp>
    </p:spTree>
    <p:custDataLst>
      <p:tags r:id="rId1"/>
    </p:custDataLst>
    <p:extLst>
      <p:ext uri="{BB962C8B-B14F-4D97-AF65-F5344CB8AC3E}">
        <p14:creationId xmlns:p14="http://schemas.microsoft.com/office/powerpoint/2010/main" val="1488468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6" name="组合 15"/>
          <p:cNvGrpSpPr/>
          <p:nvPr/>
        </p:nvGrpSpPr>
        <p:grpSpPr>
          <a:xfrm>
            <a:off x="0" y="127651"/>
            <a:ext cx="281652" cy="663919"/>
            <a:chOff x="0" y="127651"/>
            <a:chExt cx="281652" cy="663919"/>
          </a:xfrm>
        </p:grpSpPr>
        <p:sp>
          <p:nvSpPr>
            <p:cNvPr id="17" name="任意多边形: 形状 16"/>
            <p:cNvSpPr/>
            <p:nvPr>
              <p:custDataLst>
                <p:tags r:id="rId3"/>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8" name="任意多边形: 形状 17"/>
            <p:cNvSpPr/>
            <p:nvPr>
              <p:custDataLst>
                <p:tags r:id="rId4"/>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19" name="文本框 14"/>
          <p:cNvSpPr txBox="1"/>
          <p:nvPr/>
        </p:nvSpPr>
        <p:spPr>
          <a:xfrm>
            <a:off x="473075" y="198120"/>
            <a:ext cx="2077720"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800" b="1" dirty="0">
                <a:solidFill>
                  <a:srgbClr val="000000"/>
                </a:solidFill>
                <a:latin typeface="微软雅黑" panose="020B0503020204020204" charset="-122"/>
                <a:ea typeface="微软雅黑" panose="020B0503020204020204" charset="-122"/>
                <a:cs typeface="+mn-ea"/>
                <a:sym typeface="+mn-lt"/>
              </a:rPr>
              <a:t>总结</a:t>
            </a:r>
          </a:p>
        </p:txBody>
      </p:sp>
      <p:sp>
        <p:nvSpPr>
          <p:cNvPr id="5" name="object 4">
            <a:extLst>
              <a:ext uri="{FF2B5EF4-FFF2-40B4-BE49-F238E27FC236}">
                <a16:creationId xmlns:a16="http://schemas.microsoft.com/office/drawing/2014/main" id="{331E6281-D966-9F72-F10C-BEDB07FB7F20}"/>
              </a:ext>
            </a:extLst>
          </p:cNvPr>
          <p:cNvSpPr/>
          <p:nvPr/>
        </p:nvSpPr>
        <p:spPr>
          <a:xfrm>
            <a:off x="2652522" y="2236470"/>
            <a:ext cx="498475" cy="3013075"/>
          </a:xfrm>
          <a:custGeom>
            <a:avLst/>
            <a:gdLst/>
            <a:ahLst/>
            <a:cxnLst/>
            <a:rect l="l" t="t" r="r" b="b"/>
            <a:pathLst>
              <a:path w="498475" h="3013075">
                <a:moveTo>
                  <a:pt x="498475" y="3012947"/>
                </a:moveTo>
                <a:lnTo>
                  <a:pt x="419683" y="3010835"/>
                </a:lnTo>
                <a:lnTo>
                  <a:pt x="351248" y="3004950"/>
                </a:lnTo>
                <a:lnTo>
                  <a:pt x="297279" y="2995967"/>
                </a:lnTo>
                <a:lnTo>
                  <a:pt x="249173" y="2971418"/>
                </a:lnTo>
                <a:lnTo>
                  <a:pt x="249173" y="1548002"/>
                </a:lnTo>
                <a:lnTo>
                  <a:pt x="236476" y="1534856"/>
                </a:lnTo>
                <a:lnTo>
                  <a:pt x="201113" y="1523454"/>
                </a:lnTo>
                <a:lnTo>
                  <a:pt x="147181" y="1514471"/>
                </a:lnTo>
                <a:lnTo>
                  <a:pt x="78778" y="1508586"/>
                </a:lnTo>
                <a:lnTo>
                  <a:pt x="0" y="1506473"/>
                </a:lnTo>
                <a:lnTo>
                  <a:pt x="78778" y="1504361"/>
                </a:lnTo>
                <a:lnTo>
                  <a:pt x="147181" y="1498476"/>
                </a:lnTo>
                <a:lnTo>
                  <a:pt x="201113" y="1489493"/>
                </a:lnTo>
                <a:lnTo>
                  <a:pt x="236476" y="1478091"/>
                </a:lnTo>
                <a:lnTo>
                  <a:pt x="249173" y="1464944"/>
                </a:lnTo>
                <a:lnTo>
                  <a:pt x="249173" y="41528"/>
                </a:lnTo>
                <a:lnTo>
                  <a:pt x="261885" y="28382"/>
                </a:lnTo>
                <a:lnTo>
                  <a:pt x="297279" y="16980"/>
                </a:lnTo>
                <a:lnTo>
                  <a:pt x="351248" y="7997"/>
                </a:lnTo>
                <a:lnTo>
                  <a:pt x="419683" y="2112"/>
                </a:lnTo>
                <a:lnTo>
                  <a:pt x="498475" y="0"/>
                </a:lnTo>
              </a:path>
            </a:pathLst>
          </a:custGeom>
          <a:ln w="38100">
            <a:solidFill>
              <a:srgbClr val="4F81BC"/>
            </a:solidFill>
          </a:ln>
        </p:spPr>
        <p:txBody>
          <a:bodyPr wrap="square" lIns="0" tIns="0" rIns="0" bIns="0" rtlCol="0"/>
          <a:lstStyle/>
          <a:p>
            <a:endParaRPr/>
          </a:p>
        </p:txBody>
      </p:sp>
      <p:sp>
        <p:nvSpPr>
          <p:cNvPr id="6" name="object 5">
            <a:extLst>
              <a:ext uri="{FF2B5EF4-FFF2-40B4-BE49-F238E27FC236}">
                <a16:creationId xmlns:a16="http://schemas.microsoft.com/office/drawing/2014/main" id="{84B3790B-091D-832F-3732-1FF0FA90B05D}"/>
              </a:ext>
            </a:extLst>
          </p:cNvPr>
          <p:cNvSpPr txBox="1"/>
          <p:nvPr/>
        </p:nvSpPr>
        <p:spPr>
          <a:xfrm>
            <a:off x="3360801" y="1903933"/>
            <a:ext cx="1861820" cy="452120"/>
          </a:xfrm>
          <a:prstGeom prst="rect">
            <a:avLst/>
          </a:prstGeom>
        </p:spPr>
        <p:txBody>
          <a:bodyPr vert="horz" wrap="square" lIns="0" tIns="12065" rIns="0" bIns="0" rtlCol="0">
            <a:spAutoFit/>
          </a:bodyPr>
          <a:lstStyle/>
          <a:p>
            <a:pPr marL="12700">
              <a:lnSpc>
                <a:spcPct val="100000"/>
              </a:lnSpc>
              <a:spcBef>
                <a:spcPts val="95"/>
              </a:spcBef>
            </a:pPr>
            <a:r>
              <a:rPr sz="2800" spc="-10" dirty="0">
                <a:latin typeface="Calibri"/>
                <a:cs typeface="Calibri"/>
              </a:rPr>
              <a:t>Immutability</a:t>
            </a:r>
            <a:endParaRPr sz="2800" dirty="0">
              <a:latin typeface="Calibri"/>
              <a:cs typeface="Calibri"/>
            </a:endParaRPr>
          </a:p>
        </p:txBody>
      </p:sp>
      <p:grpSp>
        <p:nvGrpSpPr>
          <p:cNvPr id="7" name="object 6">
            <a:extLst>
              <a:ext uri="{FF2B5EF4-FFF2-40B4-BE49-F238E27FC236}">
                <a16:creationId xmlns:a16="http://schemas.microsoft.com/office/drawing/2014/main" id="{5C49FE8F-EE2D-A87D-0BCF-30480D0F1B22}"/>
              </a:ext>
            </a:extLst>
          </p:cNvPr>
          <p:cNvGrpSpPr/>
          <p:nvPr/>
        </p:nvGrpSpPr>
        <p:grpSpPr>
          <a:xfrm>
            <a:off x="5691885" y="1980945"/>
            <a:ext cx="799465" cy="347980"/>
            <a:chOff x="5691885" y="1980945"/>
            <a:chExt cx="799465" cy="347980"/>
          </a:xfrm>
        </p:grpSpPr>
        <p:sp>
          <p:nvSpPr>
            <p:cNvPr id="8" name="object 7">
              <a:extLst>
                <a:ext uri="{FF2B5EF4-FFF2-40B4-BE49-F238E27FC236}">
                  <a16:creationId xmlns:a16="http://schemas.microsoft.com/office/drawing/2014/main" id="{4738D577-E151-A022-E24E-BB0E7F27B703}"/>
                </a:ext>
              </a:extLst>
            </p:cNvPr>
            <p:cNvSpPr/>
            <p:nvPr/>
          </p:nvSpPr>
          <p:spPr>
            <a:xfrm>
              <a:off x="5698235" y="1987295"/>
              <a:ext cx="786765" cy="335280"/>
            </a:xfrm>
            <a:custGeom>
              <a:avLst/>
              <a:gdLst/>
              <a:ahLst/>
              <a:cxnLst/>
              <a:rect l="l" t="t" r="r" b="b"/>
              <a:pathLst>
                <a:path w="786764" h="335280">
                  <a:moveTo>
                    <a:pt x="167639" y="0"/>
                  </a:moveTo>
                  <a:lnTo>
                    <a:pt x="0" y="167639"/>
                  </a:lnTo>
                  <a:lnTo>
                    <a:pt x="167639" y="335279"/>
                  </a:lnTo>
                  <a:lnTo>
                    <a:pt x="167639" y="251459"/>
                  </a:lnTo>
                  <a:lnTo>
                    <a:pt x="786384" y="251459"/>
                  </a:lnTo>
                  <a:lnTo>
                    <a:pt x="786384" y="83819"/>
                  </a:lnTo>
                  <a:lnTo>
                    <a:pt x="167639" y="83819"/>
                  </a:lnTo>
                  <a:lnTo>
                    <a:pt x="167639" y="0"/>
                  </a:lnTo>
                  <a:close/>
                </a:path>
              </a:pathLst>
            </a:custGeom>
            <a:solidFill>
              <a:srgbClr val="4F81BC"/>
            </a:solidFill>
          </p:spPr>
          <p:txBody>
            <a:bodyPr wrap="square" lIns="0" tIns="0" rIns="0" bIns="0" rtlCol="0"/>
            <a:lstStyle/>
            <a:p>
              <a:endParaRPr/>
            </a:p>
          </p:txBody>
        </p:sp>
        <p:sp>
          <p:nvSpPr>
            <p:cNvPr id="9" name="object 8">
              <a:extLst>
                <a:ext uri="{FF2B5EF4-FFF2-40B4-BE49-F238E27FC236}">
                  <a16:creationId xmlns:a16="http://schemas.microsoft.com/office/drawing/2014/main" id="{79B553D5-1953-BFBC-4497-DF654DE30834}"/>
                </a:ext>
              </a:extLst>
            </p:cNvPr>
            <p:cNvSpPr/>
            <p:nvPr/>
          </p:nvSpPr>
          <p:spPr>
            <a:xfrm>
              <a:off x="5698235" y="1987295"/>
              <a:ext cx="786765" cy="335280"/>
            </a:xfrm>
            <a:custGeom>
              <a:avLst/>
              <a:gdLst/>
              <a:ahLst/>
              <a:cxnLst/>
              <a:rect l="l" t="t" r="r" b="b"/>
              <a:pathLst>
                <a:path w="786764" h="335280">
                  <a:moveTo>
                    <a:pt x="786384" y="251459"/>
                  </a:moveTo>
                  <a:lnTo>
                    <a:pt x="167639" y="251459"/>
                  </a:lnTo>
                  <a:lnTo>
                    <a:pt x="167639" y="335279"/>
                  </a:lnTo>
                  <a:lnTo>
                    <a:pt x="0" y="167639"/>
                  </a:lnTo>
                  <a:lnTo>
                    <a:pt x="167639" y="0"/>
                  </a:lnTo>
                  <a:lnTo>
                    <a:pt x="167639" y="83819"/>
                  </a:lnTo>
                  <a:lnTo>
                    <a:pt x="786384" y="83819"/>
                  </a:lnTo>
                  <a:lnTo>
                    <a:pt x="786384" y="251459"/>
                  </a:lnTo>
                  <a:close/>
                </a:path>
              </a:pathLst>
            </a:custGeom>
            <a:ln w="12700">
              <a:solidFill>
                <a:srgbClr val="385D89"/>
              </a:solidFill>
            </a:ln>
          </p:spPr>
          <p:txBody>
            <a:bodyPr wrap="square" lIns="0" tIns="0" rIns="0" bIns="0" rtlCol="0"/>
            <a:lstStyle/>
            <a:p>
              <a:endParaRPr/>
            </a:p>
          </p:txBody>
        </p:sp>
      </p:grpSp>
      <p:sp>
        <p:nvSpPr>
          <p:cNvPr id="10" name="object 9">
            <a:extLst>
              <a:ext uri="{FF2B5EF4-FFF2-40B4-BE49-F238E27FC236}">
                <a16:creationId xmlns:a16="http://schemas.microsoft.com/office/drawing/2014/main" id="{36367DDC-1EF8-55BF-1FE1-3A76623B4E01}"/>
              </a:ext>
            </a:extLst>
          </p:cNvPr>
          <p:cNvSpPr txBox="1"/>
          <p:nvPr/>
        </p:nvSpPr>
        <p:spPr>
          <a:xfrm>
            <a:off x="6652386" y="1872234"/>
            <a:ext cx="174752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Hash</a:t>
            </a:r>
            <a:r>
              <a:rPr sz="2400" spc="-10" dirty="0">
                <a:latin typeface="Calibri"/>
                <a:cs typeface="Calibri"/>
              </a:rPr>
              <a:t> function</a:t>
            </a:r>
            <a:endParaRPr sz="2400" dirty="0">
              <a:latin typeface="Calibri"/>
              <a:cs typeface="Calibri"/>
            </a:endParaRPr>
          </a:p>
        </p:txBody>
      </p:sp>
      <p:sp>
        <p:nvSpPr>
          <p:cNvPr id="11" name="object 10">
            <a:extLst>
              <a:ext uri="{FF2B5EF4-FFF2-40B4-BE49-F238E27FC236}">
                <a16:creationId xmlns:a16="http://schemas.microsoft.com/office/drawing/2014/main" id="{EFD2B463-D44D-99B2-7FA7-F66DF5003E3F}"/>
              </a:ext>
            </a:extLst>
          </p:cNvPr>
          <p:cNvSpPr/>
          <p:nvPr/>
        </p:nvSpPr>
        <p:spPr>
          <a:xfrm>
            <a:off x="8794242" y="1636014"/>
            <a:ext cx="498475" cy="1039494"/>
          </a:xfrm>
          <a:custGeom>
            <a:avLst/>
            <a:gdLst/>
            <a:ahLst/>
            <a:cxnLst/>
            <a:rect l="l" t="t" r="r" b="b"/>
            <a:pathLst>
              <a:path w="498475" h="1039494">
                <a:moveTo>
                  <a:pt x="498348" y="1039368"/>
                </a:moveTo>
                <a:lnTo>
                  <a:pt x="419569" y="1037255"/>
                </a:lnTo>
                <a:lnTo>
                  <a:pt x="351166" y="1031370"/>
                </a:lnTo>
                <a:lnTo>
                  <a:pt x="297234" y="1022387"/>
                </a:lnTo>
                <a:lnTo>
                  <a:pt x="249174" y="997838"/>
                </a:lnTo>
                <a:lnTo>
                  <a:pt x="249174" y="561213"/>
                </a:lnTo>
                <a:lnTo>
                  <a:pt x="236476" y="548066"/>
                </a:lnTo>
                <a:lnTo>
                  <a:pt x="201113" y="536664"/>
                </a:lnTo>
                <a:lnTo>
                  <a:pt x="147181" y="527681"/>
                </a:lnTo>
                <a:lnTo>
                  <a:pt x="78778" y="521796"/>
                </a:lnTo>
                <a:lnTo>
                  <a:pt x="0" y="519684"/>
                </a:lnTo>
                <a:lnTo>
                  <a:pt x="78778" y="517571"/>
                </a:lnTo>
                <a:lnTo>
                  <a:pt x="147181" y="511686"/>
                </a:lnTo>
                <a:lnTo>
                  <a:pt x="201113" y="502703"/>
                </a:lnTo>
                <a:lnTo>
                  <a:pt x="236476" y="491301"/>
                </a:lnTo>
                <a:lnTo>
                  <a:pt x="249174" y="478155"/>
                </a:lnTo>
                <a:lnTo>
                  <a:pt x="249174" y="41528"/>
                </a:lnTo>
                <a:lnTo>
                  <a:pt x="261871" y="28382"/>
                </a:lnTo>
                <a:lnTo>
                  <a:pt x="297234" y="16980"/>
                </a:lnTo>
                <a:lnTo>
                  <a:pt x="351166" y="7997"/>
                </a:lnTo>
                <a:lnTo>
                  <a:pt x="419569" y="2112"/>
                </a:lnTo>
                <a:lnTo>
                  <a:pt x="498348" y="0"/>
                </a:lnTo>
              </a:path>
            </a:pathLst>
          </a:custGeom>
          <a:ln w="38100">
            <a:solidFill>
              <a:srgbClr val="4F81BC"/>
            </a:solidFill>
          </a:ln>
        </p:spPr>
        <p:txBody>
          <a:bodyPr wrap="square" lIns="0" tIns="0" rIns="0" bIns="0" rtlCol="0"/>
          <a:lstStyle/>
          <a:p>
            <a:endParaRPr/>
          </a:p>
        </p:txBody>
      </p:sp>
      <p:sp>
        <p:nvSpPr>
          <p:cNvPr id="12" name="object 11">
            <a:extLst>
              <a:ext uri="{FF2B5EF4-FFF2-40B4-BE49-F238E27FC236}">
                <a16:creationId xmlns:a16="http://schemas.microsoft.com/office/drawing/2014/main" id="{C92A6CE4-88CD-3038-08EB-7E493A3696FD}"/>
              </a:ext>
            </a:extLst>
          </p:cNvPr>
          <p:cNvSpPr txBox="1"/>
          <p:nvPr/>
        </p:nvSpPr>
        <p:spPr>
          <a:xfrm>
            <a:off x="9478136" y="1361313"/>
            <a:ext cx="220345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One</a:t>
            </a:r>
            <a:r>
              <a:rPr sz="2400" spc="-50" dirty="0">
                <a:latin typeface="Calibri"/>
                <a:cs typeface="Calibri"/>
              </a:rPr>
              <a:t> </a:t>
            </a:r>
            <a:r>
              <a:rPr sz="2400" dirty="0">
                <a:latin typeface="Calibri"/>
                <a:cs typeface="Calibri"/>
              </a:rPr>
              <a:t>way</a:t>
            </a:r>
            <a:r>
              <a:rPr sz="2400" spc="-50" dirty="0">
                <a:latin typeface="Calibri"/>
                <a:cs typeface="Calibri"/>
              </a:rPr>
              <a:t> </a:t>
            </a:r>
            <a:r>
              <a:rPr sz="2400" spc="-10" dirty="0">
                <a:latin typeface="Calibri"/>
                <a:cs typeface="Calibri"/>
              </a:rPr>
              <a:t>function</a:t>
            </a:r>
            <a:endParaRPr sz="2400">
              <a:latin typeface="Calibri"/>
              <a:cs typeface="Calibri"/>
            </a:endParaRPr>
          </a:p>
        </p:txBody>
      </p:sp>
      <p:sp>
        <p:nvSpPr>
          <p:cNvPr id="13" name="object 12">
            <a:extLst>
              <a:ext uri="{FF2B5EF4-FFF2-40B4-BE49-F238E27FC236}">
                <a16:creationId xmlns:a16="http://schemas.microsoft.com/office/drawing/2014/main" id="{EBBC1DCC-9C46-963C-96E4-FFE32DAF88E1}"/>
              </a:ext>
            </a:extLst>
          </p:cNvPr>
          <p:cNvSpPr txBox="1"/>
          <p:nvPr/>
        </p:nvSpPr>
        <p:spPr>
          <a:xfrm>
            <a:off x="9478136" y="2457958"/>
            <a:ext cx="163385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Collision</a:t>
            </a:r>
            <a:r>
              <a:rPr sz="2400" spc="-55" dirty="0">
                <a:latin typeface="Calibri"/>
                <a:cs typeface="Calibri"/>
              </a:rPr>
              <a:t> </a:t>
            </a:r>
            <a:r>
              <a:rPr sz="2400" spc="-20" dirty="0">
                <a:latin typeface="Calibri"/>
                <a:cs typeface="Calibri"/>
              </a:rPr>
              <a:t>free</a:t>
            </a:r>
            <a:endParaRPr sz="2400">
              <a:latin typeface="Calibri"/>
              <a:cs typeface="Calibri"/>
            </a:endParaRPr>
          </a:p>
        </p:txBody>
      </p:sp>
      <p:grpSp>
        <p:nvGrpSpPr>
          <p:cNvPr id="14" name="object 13">
            <a:extLst>
              <a:ext uri="{FF2B5EF4-FFF2-40B4-BE49-F238E27FC236}">
                <a16:creationId xmlns:a16="http://schemas.microsoft.com/office/drawing/2014/main" id="{6BE8F5B7-9B8A-D2D2-D156-ADCC325748D0}"/>
              </a:ext>
            </a:extLst>
          </p:cNvPr>
          <p:cNvGrpSpPr/>
          <p:nvPr/>
        </p:nvGrpSpPr>
        <p:grpSpPr>
          <a:xfrm>
            <a:off x="5691885" y="5027421"/>
            <a:ext cx="799465" cy="347980"/>
            <a:chOff x="5691885" y="5027421"/>
            <a:chExt cx="799465" cy="347980"/>
          </a:xfrm>
        </p:grpSpPr>
        <p:sp>
          <p:nvSpPr>
            <p:cNvPr id="15" name="object 14">
              <a:extLst>
                <a:ext uri="{FF2B5EF4-FFF2-40B4-BE49-F238E27FC236}">
                  <a16:creationId xmlns:a16="http://schemas.microsoft.com/office/drawing/2014/main" id="{C30A7748-4ECB-43A2-3802-22B91A02BF2C}"/>
                </a:ext>
              </a:extLst>
            </p:cNvPr>
            <p:cNvSpPr/>
            <p:nvPr/>
          </p:nvSpPr>
          <p:spPr>
            <a:xfrm>
              <a:off x="5698235" y="5033771"/>
              <a:ext cx="786765" cy="335280"/>
            </a:xfrm>
            <a:custGeom>
              <a:avLst/>
              <a:gdLst/>
              <a:ahLst/>
              <a:cxnLst/>
              <a:rect l="l" t="t" r="r" b="b"/>
              <a:pathLst>
                <a:path w="786764" h="335279">
                  <a:moveTo>
                    <a:pt x="167639" y="0"/>
                  </a:moveTo>
                  <a:lnTo>
                    <a:pt x="0" y="167639"/>
                  </a:lnTo>
                  <a:lnTo>
                    <a:pt x="167639" y="335279"/>
                  </a:lnTo>
                  <a:lnTo>
                    <a:pt x="167639" y="251459"/>
                  </a:lnTo>
                  <a:lnTo>
                    <a:pt x="786384" y="251459"/>
                  </a:lnTo>
                  <a:lnTo>
                    <a:pt x="786384" y="83819"/>
                  </a:lnTo>
                  <a:lnTo>
                    <a:pt x="167639" y="83819"/>
                  </a:lnTo>
                  <a:lnTo>
                    <a:pt x="167639" y="0"/>
                  </a:lnTo>
                  <a:close/>
                </a:path>
              </a:pathLst>
            </a:custGeom>
            <a:solidFill>
              <a:srgbClr val="4F81BC"/>
            </a:solidFill>
          </p:spPr>
          <p:txBody>
            <a:bodyPr wrap="square" lIns="0" tIns="0" rIns="0" bIns="0" rtlCol="0"/>
            <a:lstStyle/>
            <a:p>
              <a:endParaRPr/>
            </a:p>
          </p:txBody>
        </p:sp>
        <p:sp>
          <p:nvSpPr>
            <p:cNvPr id="20" name="object 15">
              <a:extLst>
                <a:ext uri="{FF2B5EF4-FFF2-40B4-BE49-F238E27FC236}">
                  <a16:creationId xmlns:a16="http://schemas.microsoft.com/office/drawing/2014/main" id="{24B3ECA1-8ADD-E052-F884-DE484D78BD2B}"/>
                </a:ext>
              </a:extLst>
            </p:cNvPr>
            <p:cNvSpPr/>
            <p:nvPr/>
          </p:nvSpPr>
          <p:spPr>
            <a:xfrm>
              <a:off x="5698235" y="5033771"/>
              <a:ext cx="786765" cy="335280"/>
            </a:xfrm>
            <a:custGeom>
              <a:avLst/>
              <a:gdLst/>
              <a:ahLst/>
              <a:cxnLst/>
              <a:rect l="l" t="t" r="r" b="b"/>
              <a:pathLst>
                <a:path w="786764" h="335279">
                  <a:moveTo>
                    <a:pt x="786384" y="251459"/>
                  </a:moveTo>
                  <a:lnTo>
                    <a:pt x="167639" y="251459"/>
                  </a:lnTo>
                  <a:lnTo>
                    <a:pt x="167639" y="335279"/>
                  </a:lnTo>
                  <a:lnTo>
                    <a:pt x="0" y="167639"/>
                  </a:lnTo>
                  <a:lnTo>
                    <a:pt x="167639" y="0"/>
                  </a:lnTo>
                  <a:lnTo>
                    <a:pt x="167639" y="83819"/>
                  </a:lnTo>
                  <a:lnTo>
                    <a:pt x="786384" y="83819"/>
                  </a:lnTo>
                  <a:lnTo>
                    <a:pt x="786384" y="251459"/>
                  </a:lnTo>
                  <a:close/>
                </a:path>
              </a:pathLst>
            </a:custGeom>
            <a:ln w="12700">
              <a:solidFill>
                <a:srgbClr val="385D89"/>
              </a:solidFill>
            </a:ln>
          </p:spPr>
          <p:txBody>
            <a:bodyPr wrap="square" lIns="0" tIns="0" rIns="0" bIns="0" rtlCol="0"/>
            <a:lstStyle/>
            <a:p>
              <a:endParaRPr/>
            </a:p>
          </p:txBody>
        </p:sp>
      </p:grpSp>
      <p:sp>
        <p:nvSpPr>
          <p:cNvPr id="21" name="object 16">
            <a:extLst>
              <a:ext uri="{FF2B5EF4-FFF2-40B4-BE49-F238E27FC236}">
                <a16:creationId xmlns:a16="http://schemas.microsoft.com/office/drawing/2014/main" id="{4769B8BA-C8A8-20EE-8507-F249CBEC4A64}"/>
              </a:ext>
            </a:extLst>
          </p:cNvPr>
          <p:cNvSpPr/>
          <p:nvPr/>
        </p:nvSpPr>
        <p:spPr>
          <a:xfrm>
            <a:off x="6765797" y="4682490"/>
            <a:ext cx="337185" cy="1039494"/>
          </a:xfrm>
          <a:custGeom>
            <a:avLst/>
            <a:gdLst/>
            <a:ahLst/>
            <a:cxnLst/>
            <a:rect l="l" t="t" r="r" b="b"/>
            <a:pathLst>
              <a:path w="337184" h="1039495">
                <a:moveTo>
                  <a:pt x="336803" y="1039368"/>
                </a:moveTo>
                <a:lnTo>
                  <a:pt x="271272" y="1037163"/>
                </a:lnTo>
                <a:lnTo>
                  <a:pt x="217741" y="1031149"/>
                </a:lnTo>
                <a:lnTo>
                  <a:pt x="181641" y="1022228"/>
                </a:lnTo>
                <a:lnTo>
                  <a:pt x="168401" y="1011301"/>
                </a:lnTo>
                <a:lnTo>
                  <a:pt x="168401" y="547751"/>
                </a:lnTo>
                <a:lnTo>
                  <a:pt x="155162" y="536829"/>
                </a:lnTo>
                <a:lnTo>
                  <a:pt x="119062" y="527907"/>
                </a:lnTo>
                <a:lnTo>
                  <a:pt x="65531" y="521890"/>
                </a:lnTo>
                <a:lnTo>
                  <a:pt x="0" y="519684"/>
                </a:lnTo>
                <a:lnTo>
                  <a:pt x="65531" y="517477"/>
                </a:lnTo>
                <a:lnTo>
                  <a:pt x="119062" y="511460"/>
                </a:lnTo>
                <a:lnTo>
                  <a:pt x="155162" y="502538"/>
                </a:lnTo>
                <a:lnTo>
                  <a:pt x="168401" y="491617"/>
                </a:lnTo>
                <a:lnTo>
                  <a:pt x="168401" y="28067"/>
                </a:lnTo>
                <a:lnTo>
                  <a:pt x="181641" y="17144"/>
                </a:lnTo>
                <a:lnTo>
                  <a:pt x="217741" y="8223"/>
                </a:lnTo>
                <a:lnTo>
                  <a:pt x="271272" y="2206"/>
                </a:lnTo>
                <a:lnTo>
                  <a:pt x="336803" y="0"/>
                </a:lnTo>
              </a:path>
            </a:pathLst>
          </a:custGeom>
          <a:ln w="38100">
            <a:solidFill>
              <a:srgbClr val="4F81BC"/>
            </a:solidFill>
          </a:ln>
        </p:spPr>
        <p:txBody>
          <a:bodyPr wrap="square" lIns="0" tIns="0" rIns="0" bIns="0" rtlCol="0"/>
          <a:lstStyle/>
          <a:p>
            <a:endParaRPr/>
          </a:p>
        </p:txBody>
      </p:sp>
      <p:sp>
        <p:nvSpPr>
          <p:cNvPr id="23" name="object 17">
            <a:extLst>
              <a:ext uri="{FF2B5EF4-FFF2-40B4-BE49-F238E27FC236}">
                <a16:creationId xmlns:a16="http://schemas.microsoft.com/office/drawing/2014/main" id="{8C2EA9B2-A245-AD89-91A6-71DB2F00B33A}"/>
              </a:ext>
            </a:extLst>
          </p:cNvPr>
          <p:cNvSpPr txBox="1"/>
          <p:nvPr/>
        </p:nvSpPr>
        <p:spPr>
          <a:xfrm>
            <a:off x="3265678" y="4341880"/>
            <a:ext cx="6728459" cy="1554480"/>
          </a:xfrm>
          <a:prstGeom prst="rect">
            <a:avLst/>
          </a:prstGeom>
        </p:spPr>
        <p:txBody>
          <a:bodyPr vert="horz" wrap="square" lIns="0" tIns="108585" rIns="0" bIns="0" rtlCol="0">
            <a:spAutoFit/>
          </a:bodyPr>
          <a:lstStyle/>
          <a:p>
            <a:pPr marL="3989070">
              <a:lnSpc>
                <a:spcPct val="100000"/>
              </a:lnSpc>
              <a:spcBef>
                <a:spcPts val="855"/>
              </a:spcBef>
            </a:pPr>
            <a:r>
              <a:rPr sz="2400" dirty="0">
                <a:latin typeface="Calibri"/>
                <a:cs typeface="Calibri"/>
              </a:rPr>
              <a:t>P2P</a:t>
            </a:r>
            <a:r>
              <a:rPr sz="2400" spc="-35" dirty="0">
                <a:latin typeface="Calibri"/>
                <a:cs typeface="Calibri"/>
              </a:rPr>
              <a:t> </a:t>
            </a:r>
            <a:r>
              <a:rPr sz="2400" spc="-10" dirty="0">
                <a:latin typeface="Calibri"/>
                <a:cs typeface="Calibri"/>
              </a:rPr>
              <a:t>network</a:t>
            </a:r>
            <a:endParaRPr sz="2400" dirty="0">
              <a:latin typeface="Calibri"/>
              <a:cs typeface="Calibri"/>
            </a:endParaRPr>
          </a:p>
          <a:p>
            <a:pPr marL="12700">
              <a:lnSpc>
                <a:spcPct val="100000"/>
              </a:lnSpc>
              <a:spcBef>
                <a:spcPts val="880"/>
              </a:spcBef>
            </a:pPr>
            <a:r>
              <a:rPr sz="2800" spc="-10" dirty="0">
                <a:latin typeface="Calibri"/>
                <a:cs typeface="Calibri"/>
              </a:rPr>
              <a:t>Decentralization</a:t>
            </a:r>
            <a:endParaRPr sz="2800" dirty="0">
              <a:latin typeface="Calibri"/>
              <a:cs typeface="Calibri"/>
            </a:endParaRPr>
          </a:p>
          <a:p>
            <a:pPr marL="3989070">
              <a:lnSpc>
                <a:spcPct val="100000"/>
              </a:lnSpc>
              <a:spcBef>
                <a:spcPts val="1280"/>
              </a:spcBef>
            </a:pPr>
            <a:r>
              <a:rPr sz="2400" dirty="0">
                <a:latin typeface="Calibri"/>
                <a:cs typeface="Calibri"/>
              </a:rPr>
              <a:t>Distributed</a:t>
            </a:r>
            <a:r>
              <a:rPr sz="2400" spc="-85" dirty="0">
                <a:latin typeface="Calibri"/>
                <a:cs typeface="Calibri"/>
              </a:rPr>
              <a:t> </a:t>
            </a:r>
            <a:r>
              <a:rPr sz="2400" spc="-10" dirty="0">
                <a:latin typeface="Calibri"/>
                <a:cs typeface="Calibri"/>
              </a:rPr>
              <a:t>consensus</a:t>
            </a:r>
            <a:endParaRPr sz="2400" dirty="0">
              <a:latin typeface="Calibri"/>
              <a:cs typeface="Calibri"/>
            </a:endParaRPr>
          </a:p>
        </p:txBody>
      </p:sp>
      <p:sp>
        <p:nvSpPr>
          <p:cNvPr id="24" name="object 3">
            <a:extLst>
              <a:ext uri="{FF2B5EF4-FFF2-40B4-BE49-F238E27FC236}">
                <a16:creationId xmlns:a16="http://schemas.microsoft.com/office/drawing/2014/main" id="{3FCC41C8-4978-E1C5-137E-34177D2CFBA9}"/>
              </a:ext>
            </a:extLst>
          </p:cNvPr>
          <p:cNvSpPr txBox="1"/>
          <p:nvPr/>
        </p:nvSpPr>
        <p:spPr>
          <a:xfrm>
            <a:off x="721563" y="3440048"/>
            <a:ext cx="1607820" cy="45212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libri"/>
                <a:cs typeface="Calibri"/>
              </a:rPr>
              <a:t>Blockchain</a:t>
            </a:r>
            <a:endParaRPr sz="2800" dirty="0">
              <a:latin typeface="Calibri"/>
              <a:cs typeface="Calibri"/>
            </a:endParaRPr>
          </a:p>
        </p:txBody>
      </p:sp>
    </p:spTree>
    <p:custDataLst>
      <p:tags r:id="rId1"/>
    </p:custDataLst>
    <p:extLst>
      <p:ext uri="{BB962C8B-B14F-4D97-AF65-F5344CB8AC3E}">
        <p14:creationId xmlns:p14="http://schemas.microsoft.com/office/powerpoint/2010/main" val="106849378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custDataLst>
              <p:tags r:id="rId2"/>
            </p:custDataLst>
          </p:nvPr>
        </p:nvSpPr>
        <p:spPr>
          <a:xfrm>
            <a:off x="1320799" y="2376714"/>
            <a:ext cx="6653601" cy="1607337"/>
          </a:xfrm>
          <a:prstGeom prst="rect">
            <a:avLst/>
          </a:prstGeom>
        </p:spPr>
        <p:txBody>
          <a:bodyPr vert="horz" lIns="91440" tIns="45720" rIns="91440" bIns="0" rtlCol="0" anchor="b" anchorCtr="0">
            <a:normAutofit fontScale="87500"/>
          </a:bodyPr>
          <a:lstStyle>
            <a:lvl1pPr marL="0" marR="0" algn="l" defTabSz="914400" rtl="0" eaLnBrk="1" fontAlgn="auto" latinLnBrk="0" hangingPunct="1">
              <a:lnSpc>
                <a:spcPct val="100000"/>
              </a:lnSpc>
              <a:spcBef>
                <a:spcPct val="0"/>
              </a:spcBef>
              <a:buNone/>
              <a:defRPr kumimoji="0" lang="zh-CN" altLang="en-US" sz="9600" b="1" i="0" u="none" strike="noStrike" kern="1200" cap="none" spc="6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marL="0" indent="0" algn="l">
              <a:lnSpc>
                <a:spcPct val="100000"/>
              </a:lnSpc>
              <a:spcBef>
                <a:spcPts val="0"/>
              </a:spcBef>
              <a:spcAft>
                <a:spcPts val="0"/>
              </a:spcAft>
              <a:buSzPct val="100000"/>
              <a:buNone/>
            </a:pPr>
            <a:r>
              <a:rPr lang="en-US" altLang="zh-CN" sz="9600" dirty="0">
                <a:solidFill>
                  <a:schemeClr val="accent1"/>
                </a:solidFill>
                <a:sym typeface="+mn-lt"/>
              </a:rPr>
              <a:t>Thank You</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3"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1" name="组合 10"/>
          <p:cNvGrpSpPr/>
          <p:nvPr/>
        </p:nvGrpSpPr>
        <p:grpSpPr>
          <a:xfrm>
            <a:off x="0" y="127651"/>
            <a:ext cx="281652" cy="663919"/>
            <a:chOff x="0" y="127651"/>
            <a:chExt cx="281652" cy="663919"/>
          </a:xfrm>
        </p:grpSpPr>
        <p:sp>
          <p:nvSpPr>
            <p:cNvPr id="12" name="任意多边形: 形状 11"/>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21" name="任意多边形: 形状 20"/>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2" name="文本框 14"/>
          <p:cNvSpPr txBox="1"/>
          <p:nvPr/>
        </p:nvSpPr>
        <p:spPr>
          <a:xfrm>
            <a:off x="473075" y="198120"/>
            <a:ext cx="2905125"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000000"/>
                </a:solidFill>
                <a:latin typeface="微软雅黑" panose="020B0503020204020204" charset="-122"/>
                <a:ea typeface="微软雅黑" panose="020B0503020204020204" charset="-122"/>
                <a:cs typeface="+mn-ea"/>
                <a:sym typeface="+mn-lt"/>
              </a:rPr>
              <a:t>可能的场景</a:t>
            </a:r>
          </a:p>
        </p:txBody>
      </p:sp>
      <p:sp>
        <p:nvSpPr>
          <p:cNvPr id="2" name="object 3">
            <a:extLst>
              <a:ext uri="{FF2B5EF4-FFF2-40B4-BE49-F238E27FC236}">
                <a16:creationId xmlns:a16="http://schemas.microsoft.com/office/drawing/2014/main" id="{9DF89FBF-8EAB-80A3-54E7-494DBA39A705}"/>
              </a:ext>
            </a:extLst>
          </p:cNvPr>
          <p:cNvSpPr txBox="1"/>
          <p:nvPr/>
        </p:nvSpPr>
        <p:spPr>
          <a:xfrm>
            <a:off x="916939" y="1485646"/>
            <a:ext cx="5200015" cy="452120"/>
          </a:xfrm>
          <a:prstGeom prst="rect">
            <a:avLst/>
          </a:prstGeom>
        </p:spPr>
        <p:txBody>
          <a:bodyPr vert="horz" wrap="square" lIns="0" tIns="12065" rIns="0" bIns="0" rtlCol="0">
            <a:spAutoFit/>
          </a:bodyPr>
          <a:lstStyle/>
          <a:p>
            <a:pPr marL="241300" indent="-229235">
              <a:lnSpc>
                <a:spcPct val="100000"/>
              </a:lnSpc>
              <a:spcBef>
                <a:spcPts val="95"/>
              </a:spcBef>
              <a:buFont typeface="Arial"/>
              <a:buChar char="•"/>
              <a:tabLst>
                <a:tab pos="241935" algn="l"/>
              </a:tabLst>
            </a:pPr>
            <a:r>
              <a:rPr lang="zh-CN" altLang="en-US" sz="2800" dirty="0">
                <a:latin typeface="Calibri"/>
                <a:cs typeface="Calibri"/>
              </a:rPr>
              <a:t>场景 </a:t>
            </a:r>
            <a:r>
              <a:rPr lang="en-US" altLang="zh-CN" sz="2800" dirty="0">
                <a:latin typeface="Calibri"/>
                <a:cs typeface="Calibri"/>
              </a:rPr>
              <a:t>1</a:t>
            </a:r>
            <a:r>
              <a:rPr lang="zh-CN" altLang="en-US" sz="2800" dirty="0">
                <a:latin typeface="Calibri"/>
                <a:cs typeface="Calibri"/>
              </a:rPr>
              <a:t>：货币交易</a:t>
            </a:r>
          </a:p>
        </p:txBody>
      </p:sp>
      <p:sp>
        <p:nvSpPr>
          <p:cNvPr id="5" name="object 4">
            <a:extLst>
              <a:ext uri="{FF2B5EF4-FFF2-40B4-BE49-F238E27FC236}">
                <a16:creationId xmlns:a16="http://schemas.microsoft.com/office/drawing/2014/main" id="{92566D82-E597-3AAA-1E57-AE6A390781DC}"/>
              </a:ext>
            </a:extLst>
          </p:cNvPr>
          <p:cNvSpPr/>
          <p:nvPr/>
        </p:nvSpPr>
        <p:spPr>
          <a:xfrm>
            <a:off x="800823" y="4422698"/>
            <a:ext cx="657225" cy="697865"/>
          </a:xfrm>
          <a:custGeom>
            <a:avLst/>
            <a:gdLst/>
            <a:ahLst/>
            <a:cxnLst/>
            <a:rect l="l" t="t" r="r" b="b"/>
            <a:pathLst>
              <a:path w="657225" h="697864">
                <a:moveTo>
                  <a:pt x="492480" y="164185"/>
                </a:moveTo>
                <a:lnTo>
                  <a:pt x="486613" y="120535"/>
                </a:lnTo>
                <a:lnTo>
                  <a:pt x="470065" y="81318"/>
                </a:lnTo>
                <a:lnTo>
                  <a:pt x="444398" y="48094"/>
                </a:lnTo>
                <a:lnTo>
                  <a:pt x="411175" y="22415"/>
                </a:lnTo>
                <a:lnTo>
                  <a:pt x="371957" y="5867"/>
                </a:lnTo>
                <a:lnTo>
                  <a:pt x="328320" y="0"/>
                </a:lnTo>
                <a:lnTo>
                  <a:pt x="284683" y="5867"/>
                </a:lnTo>
                <a:lnTo>
                  <a:pt x="245465" y="22415"/>
                </a:lnTo>
                <a:lnTo>
                  <a:pt x="212242" y="48094"/>
                </a:lnTo>
                <a:lnTo>
                  <a:pt x="186575" y="81318"/>
                </a:lnTo>
                <a:lnTo>
                  <a:pt x="170014" y="120535"/>
                </a:lnTo>
                <a:lnTo>
                  <a:pt x="164160" y="164185"/>
                </a:lnTo>
                <a:lnTo>
                  <a:pt x="170014" y="207822"/>
                </a:lnTo>
                <a:lnTo>
                  <a:pt x="186575" y="247040"/>
                </a:lnTo>
                <a:lnTo>
                  <a:pt x="212242" y="280276"/>
                </a:lnTo>
                <a:lnTo>
                  <a:pt x="245465" y="305943"/>
                </a:lnTo>
                <a:lnTo>
                  <a:pt x="284683" y="322491"/>
                </a:lnTo>
                <a:lnTo>
                  <a:pt x="328320" y="328358"/>
                </a:lnTo>
                <a:lnTo>
                  <a:pt x="371957" y="322491"/>
                </a:lnTo>
                <a:lnTo>
                  <a:pt x="411175" y="305943"/>
                </a:lnTo>
                <a:lnTo>
                  <a:pt x="444398" y="280276"/>
                </a:lnTo>
                <a:lnTo>
                  <a:pt x="470065" y="247040"/>
                </a:lnTo>
                <a:lnTo>
                  <a:pt x="486613" y="207822"/>
                </a:lnTo>
                <a:lnTo>
                  <a:pt x="492480" y="164185"/>
                </a:lnTo>
                <a:close/>
              </a:path>
              <a:path w="657225" h="697864">
                <a:moveTo>
                  <a:pt x="656640" y="533577"/>
                </a:moveTo>
                <a:lnTo>
                  <a:pt x="637603" y="481634"/>
                </a:lnTo>
                <a:lnTo>
                  <a:pt x="587832" y="442442"/>
                </a:lnTo>
                <a:lnTo>
                  <a:pt x="548398" y="421220"/>
                </a:lnTo>
                <a:lnTo>
                  <a:pt x="506653" y="403834"/>
                </a:lnTo>
                <a:lnTo>
                  <a:pt x="463753" y="389928"/>
                </a:lnTo>
                <a:lnTo>
                  <a:pt x="399110" y="375043"/>
                </a:lnTo>
                <a:lnTo>
                  <a:pt x="328320" y="369404"/>
                </a:lnTo>
                <a:lnTo>
                  <a:pt x="294462" y="370878"/>
                </a:lnTo>
                <a:lnTo>
                  <a:pt x="226745" y="381520"/>
                </a:lnTo>
                <a:lnTo>
                  <a:pt x="149987" y="404418"/>
                </a:lnTo>
                <a:lnTo>
                  <a:pt x="108242" y="422757"/>
                </a:lnTo>
                <a:lnTo>
                  <a:pt x="68795" y="444182"/>
                </a:lnTo>
                <a:lnTo>
                  <a:pt x="32829" y="467906"/>
                </a:lnTo>
                <a:lnTo>
                  <a:pt x="8712" y="497662"/>
                </a:lnTo>
                <a:lnTo>
                  <a:pt x="0" y="533577"/>
                </a:lnTo>
                <a:lnTo>
                  <a:pt x="0" y="697750"/>
                </a:lnTo>
                <a:lnTo>
                  <a:pt x="656640" y="697750"/>
                </a:lnTo>
                <a:lnTo>
                  <a:pt x="656640" y="533577"/>
                </a:lnTo>
                <a:close/>
              </a:path>
            </a:pathLst>
          </a:custGeom>
          <a:solidFill>
            <a:srgbClr val="006FC0"/>
          </a:solidFill>
        </p:spPr>
        <p:txBody>
          <a:bodyPr wrap="square" lIns="0" tIns="0" rIns="0" bIns="0" rtlCol="0"/>
          <a:lstStyle/>
          <a:p>
            <a:endParaRPr/>
          </a:p>
        </p:txBody>
      </p:sp>
      <p:sp>
        <p:nvSpPr>
          <p:cNvPr id="6" name="object 5">
            <a:extLst>
              <a:ext uri="{FF2B5EF4-FFF2-40B4-BE49-F238E27FC236}">
                <a16:creationId xmlns:a16="http://schemas.microsoft.com/office/drawing/2014/main" id="{36948B5E-C5CA-CCDB-7049-CEBBC016AA1B}"/>
              </a:ext>
            </a:extLst>
          </p:cNvPr>
          <p:cNvSpPr/>
          <p:nvPr/>
        </p:nvSpPr>
        <p:spPr>
          <a:xfrm>
            <a:off x="3600315" y="2560093"/>
            <a:ext cx="783590" cy="741045"/>
          </a:xfrm>
          <a:custGeom>
            <a:avLst/>
            <a:gdLst/>
            <a:ahLst/>
            <a:cxnLst/>
            <a:rect l="l" t="t" r="r" b="b"/>
            <a:pathLst>
              <a:path w="783589" h="741045">
                <a:moveTo>
                  <a:pt x="711198" y="627806"/>
                </a:moveTo>
                <a:lnTo>
                  <a:pt x="72150" y="627806"/>
                </a:lnTo>
                <a:lnTo>
                  <a:pt x="72150" y="648390"/>
                </a:lnTo>
                <a:lnTo>
                  <a:pt x="0" y="699850"/>
                </a:lnTo>
                <a:lnTo>
                  <a:pt x="0" y="741018"/>
                </a:lnTo>
                <a:lnTo>
                  <a:pt x="783365" y="741019"/>
                </a:lnTo>
                <a:lnTo>
                  <a:pt x="783365" y="699850"/>
                </a:lnTo>
                <a:lnTo>
                  <a:pt x="711198" y="648390"/>
                </a:lnTo>
                <a:lnTo>
                  <a:pt x="711198" y="627806"/>
                </a:lnTo>
                <a:close/>
              </a:path>
              <a:path w="783589" h="741045">
                <a:moveTo>
                  <a:pt x="185529" y="277876"/>
                </a:moveTo>
                <a:lnTo>
                  <a:pt x="103072" y="277876"/>
                </a:lnTo>
                <a:lnTo>
                  <a:pt x="103072" y="627806"/>
                </a:lnTo>
                <a:lnTo>
                  <a:pt x="185529" y="627806"/>
                </a:lnTo>
                <a:lnTo>
                  <a:pt x="185529" y="277876"/>
                </a:lnTo>
                <a:close/>
              </a:path>
              <a:path w="783589" h="741045">
                <a:moveTo>
                  <a:pt x="350445" y="277876"/>
                </a:moveTo>
                <a:lnTo>
                  <a:pt x="267987" y="277876"/>
                </a:lnTo>
                <a:lnTo>
                  <a:pt x="267987" y="627806"/>
                </a:lnTo>
                <a:lnTo>
                  <a:pt x="350445" y="627806"/>
                </a:lnTo>
                <a:lnTo>
                  <a:pt x="350445" y="277876"/>
                </a:lnTo>
                <a:close/>
              </a:path>
              <a:path w="783589" h="741045">
                <a:moveTo>
                  <a:pt x="515360" y="277876"/>
                </a:moveTo>
                <a:lnTo>
                  <a:pt x="432903" y="277876"/>
                </a:lnTo>
                <a:lnTo>
                  <a:pt x="432903" y="627806"/>
                </a:lnTo>
                <a:lnTo>
                  <a:pt x="515360" y="627806"/>
                </a:lnTo>
                <a:lnTo>
                  <a:pt x="515360" y="277876"/>
                </a:lnTo>
                <a:close/>
              </a:path>
              <a:path w="783589" h="741045">
                <a:moveTo>
                  <a:pt x="680276" y="277876"/>
                </a:moveTo>
                <a:lnTo>
                  <a:pt x="597818" y="277876"/>
                </a:lnTo>
                <a:lnTo>
                  <a:pt x="597818" y="627806"/>
                </a:lnTo>
                <a:lnTo>
                  <a:pt x="680276" y="627806"/>
                </a:lnTo>
                <a:lnTo>
                  <a:pt x="680276" y="277876"/>
                </a:lnTo>
                <a:close/>
              </a:path>
              <a:path w="783589" h="741045">
                <a:moveTo>
                  <a:pt x="711198" y="257292"/>
                </a:moveTo>
                <a:lnTo>
                  <a:pt x="72150" y="257292"/>
                </a:lnTo>
                <a:lnTo>
                  <a:pt x="72150" y="277876"/>
                </a:lnTo>
                <a:lnTo>
                  <a:pt x="711198" y="277876"/>
                </a:lnTo>
                <a:lnTo>
                  <a:pt x="711198" y="257292"/>
                </a:lnTo>
                <a:close/>
              </a:path>
              <a:path w="783589" h="741045">
                <a:moveTo>
                  <a:pt x="742119" y="195540"/>
                </a:moveTo>
                <a:lnTo>
                  <a:pt x="41228" y="195540"/>
                </a:lnTo>
                <a:lnTo>
                  <a:pt x="41228" y="257292"/>
                </a:lnTo>
                <a:lnTo>
                  <a:pt x="742119" y="257292"/>
                </a:lnTo>
                <a:lnTo>
                  <a:pt x="742119" y="195540"/>
                </a:lnTo>
                <a:close/>
              </a:path>
              <a:path w="783589" h="741045">
                <a:moveTo>
                  <a:pt x="391674" y="0"/>
                </a:moveTo>
                <a:lnTo>
                  <a:pt x="72150" y="195540"/>
                </a:lnTo>
                <a:lnTo>
                  <a:pt x="711198" y="195540"/>
                </a:lnTo>
                <a:lnTo>
                  <a:pt x="391674" y="0"/>
                </a:lnTo>
                <a:close/>
              </a:path>
            </a:pathLst>
          </a:custGeom>
          <a:solidFill>
            <a:srgbClr val="000000"/>
          </a:solidFill>
        </p:spPr>
        <p:txBody>
          <a:bodyPr wrap="square" lIns="0" tIns="0" rIns="0" bIns="0" rtlCol="0"/>
          <a:lstStyle/>
          <a:p>
            <a:endParaRPr/>
          </a:p>
        </p:txBody>
      </p:sp>
      <p:sp>
        <p:nvSpPr>
          <p:cNvPr id="7" name="object 6">
            <a:extLst>
              <a:ext uri="{FF2B5EF4-FFF2-40B4-BE49-F238E27FC236}">
                <a16:creationId xmlns:a16="http://schemas.microsoft.com/office/drawing/2014/main" id="{5960D4C0-882A-F333-6C08-67BF15E625D6}"/>
              </a:ext>
            </a:extLst>
          </p:cNvPr>
          <p:cNvSpPr txBox="1"/>
          <p:nvPr/>
        </p:nvSpPr>
        <p:spPr>
          <a:xfrm>
            <a:off x="835863" y="5220461"/>
            <a:ext cx="523875"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Alice</a:t>
            </a:r>
            <a:endParaRPr sz="2000">
              <a:latin typeface="Calibri"/>
              <a:cs typeface="Calibri"/>
            </a:endParaRPr>
          </a:p>
        </p:txBody>
      </p:sp>
      <p:sp>
        <p:nvSpPr>
          <p:cNvPr id="8" name="object 7">
            <a:extLst>
              <a:ext uri="{FF2B5EF4-FFF2-40B4-BE49-F238E27FC236}">
                <a16:creationId xmlns:a16="http://schemas.microsoft.com/office/drawing/2014/main" id="{E6BCCE5E-8A19-4B30-D8D0-E4E420AD8863}"/>
              </a:ext>
            </a:extLst>
          </p:cNvPr>
          <p:cNvSpPr txBox="1"/>
          <p:nvPr/>
        </p:nvSpPr>
        <p:spPr>
          <a:xfrm>
            <a:off x="6640830" y="5280152"/>
            <a:ext cx="432434" cy="330835"/>
          </a:xfrm>
          <a:prstGeom prst="rect">
            <a:avLst/>
          </a:prstGeom>
        </p:spPr>
        <p:txBody>
          <a:bodyPr vert="horz" wrap="square" lIns="0" tIns="12700" rIns="0" bIns="0" rtlCol="0">
            <a:spAutoFit/>
          </a:bodyPr>
          <a:lstStyle/>
          <a:p>
            <a:pPr marL="12700">
              <a:lnSpc>
                <a:spcPct val="100000"/>
              </a:lnSpc>
              <a:spcBef>
                <a:spcPts val="100"/>
              </a:spcBef>
            </a:pPr>
            <a:r>
              <a:rPr sz="2000" spc="-25" dirty="0">
                <a:latin typeface="Calibri"/>
                <a:cs typeface="Calibri"/>
              </a:rPr>
              <a:t>Bob</a:t>
            </a:r>
            <a:endParaRPr sz="2000">
              <a:latin typeface="Calibri"/>
              <a:cs typeface="Calibri"/>
            </a:endParaRPr>
          </a:p>
        </p:txBody>
      </p:sp>
      <p:sp>
        <p:nvSpPr>
          <p:cNvPr id="9" name="object 8">
            <a:extLst>
              <a:ext uri="{FF2B5EF4-FFF2-40B4-BE49-F238E27FC236}">
                <a16:creationId xmlns:a16="http://schemas.microsoft.com/office/drawing/2014/main" id="{8D96331C-87B0-9E3C-CB01-7A4703E2EBEA}"/>
              </a:ext>
            </a:extLst>
          </p:cNvPr>
          <p:cNvSpPr txBox="1"/>
          <p:nvPr/>
        </p:nvSpPr>
        <p:spPr>
          <a:xfrm>
            <a:off x="3747008" y="3408045"/>
            <a:ext cx="536575" cy="330835"/>
          </a:xfrm>
          <a:prstGeom prst="rect">
            <a:avLst/>
          </a:prstGeom>
        </p:spPr>
        <p:txBody>
          <a:bodyPr vert="horz" wrap="square" lIns="0" tIns="13335" rIns="0" bIns="0" rtlCol="0">
            <a:spAutoFit/>
          </a:bodyPr>
          <a:lstStyle/>
          <a:p>
            <a:pPr marL="12700">
              <a:lnSpc>
                <a:spcPct val="100000"/>
              </a:lnSpc>
              <a:spcBef>
                <a:spcPts val="105"/>
              </a:spcBef>
            </a:pPr>
            <a:r>
              <a:rPr sz="2000" spc="-20" dirty="0">
                <a:latin typeface="Calibri"/>
                <a:cs typeface="Calibri"/>
              </a:rPr>
              <a:t>Bank</a:t>
            </a:r>
            <a:endParaRPr sz="2000">
              <a:latin typeface="Calibri"/>
              <a:cs typeface="Calibri"/>
            </a:endParaRPr>
          </a:p>
        </p:txBody>
      </p:sp>
      <p:sp>
        <p:nvSpPr>
          <p:cNvPr id="10" name="object 9">
            <a:extLst>
              <a:ext uri="{FF2B5EF4-FFF2-40B4-BE49-F238E27FC236}">
                <a16:creationId xmlns:a16="http://schemas.microsoft.com/office/drawing/2014/main" id="{810B1013-C7C0-8CC9-A677-27AE31755086}"/>
              </a:ext>
            </a:extLst>
          </p:cNvPr>
          <p:cNvSpPr/>
          <p:nvPr/>
        </p:nvSpPr>
        <p:spPr>
          <a:xfrm>
            <a:off x="1703070" y="4979670"/>
            <a:ext cx="4576445" cy="76200"/>
          </a:xfrm>
          <a:custGeom>
            <a:avLst/>
            <a:gdLst/>
            <a:ahLst/>
            <a:cxnLst/>
            <a:rect l="l" t="t" r="r" b="b"/>
            <a:pathLst>
              <a:path w="4576445" h="76200">
                <a:moveTo>
                  <a:pt x="4499991" y="0"/>
                </a:moveTo>
                <a:lnTo>
                  <a:pt x="4499991" y="76199"/>
                </a:lnTo>
                <a:lnTo>
                  <a:pt x="4557141" y="47624"/>
                </a:lnTo>
                <a:lnTo>
                  <a:pt x="4512691" y="47624"/>
                </a:lnTo>
                <a:lnTo>
                  <a:pt x="4512691" y="28574"/>
                </a:lnTo>
                <a:lnTo>
                  <a:pt x="4557141" y="28574"/>
                </a:lnTo>
                <a:lnTo>
                  <a:pt x="4499991" y="0"/>
                </a:lnTo>
                <a:close/>
              </a:path>
              <a:path w="4576445" h="76200">
                <a:moveTo>
                  <a:pt x="4499991" y="28574"/>
                </a:moveTo>
                <a:lnTo>
                  <a:pt x="0" y="28574"/>
                </a:lnTo>
                <a:lnTo>
                  <a:pt x="0" y="47624"/>
                </a:lnTo>
                <a:lnTo>
                  <a:pt x="4499991" y="47624"/>
                </a:lnTo>
                <a:lnTo>
                  <a:pt x="4499991" y="28574"/>
                </a:lnTo>
                <a:close/>
              </a:path>
              <a:path w="4576445" h="76200">
                <a:moveTo>
                  <a:pt x="4557141" y="28574"/>
                </a:moveTo>
                <a:lnTo>
                  <a:pt x="4512691" y="28574"/>
                </a:lnTo>
                <a:lnTo>
                  <a:pt x="4512691" y="47624"/>
                </a:lnTo>
                <a:lnTo>
                  <a:pt x="4557141" y="47624"/>
                </a:lnTo>
                <a:lnTo>
                  <a:pt x="4576191" y="38099"/>
                </a:lnTo>
                <a:lnTo>
                  <a:pt x="4557141" y="28574"/>
                </a:lnTo>
                <a:close/>
              </a:path>
            </a:pathLst>
          </a:custGeom>
          <a:solidFill>
            <a:srgbClr val="4F81BC"/>
          </a:solidFill>
        </p:spPr>
        <p:txBody>
          <a:bodyPr wrap="square" lIns="0" tIns="0" rIns="0" bIns="0" rtlCol="0"/>
          <a:lstStyle/>
          <a:p>
            <a:endParaRPr/>
          </a:p>
        </p:txBody>
      </p:sp>
      <p:grpSp>
        <p:nvGrpSpPr>
          <p:cNvPr id="13" name="object 10">
            <a:extLst>
              <a:ext uri="{FF2B5EF4-FFF2-40B4-BE49-F238E27FC236}">
                <a16:creationId xmlns:a16="http://schemas.microsoft.com/office/drawing/2014/main" id="{6A377D37-D490-1815-3770-30F98FA71DFB}"/>
              </a:ext>
            </a:extLst>
          </p:cNvPr>
          <p:cNvGrpSpPr/>
          <p:nvPr/>
        </p:nvGrpSpPr>
        <p:grpSpPr>
          <a:xfrm>
            <a:off x="3690420" y="4565483"/>
            <a:ext cx="414655" cy="316865"/>
            <a:chOff x="3690420" y="4565483"/>
            <a:chExt cx="414655" cy="316865"/>
          </a:xfrm>
        </p:grpSpPr>
        <p:sp>
          <p:nvSpPr>
            <p:cNvPr id="14" name="object 11">
              <a:extLst>
                <a:ext uri="{FF2B5EF4-FFF2-40B4-BE49-F238E27FC236}">
                  <a16:creationId xmlns:a16="http://schemas.microsoft.com/office/drawing/2014/main" id="{9927B0CB-44D4-5869-6EDC-1B0FAE0F8AB1}"/>
                </a:ext>
              </a:extLst>
            </p:cNvPr>
            <p:cNvSpPr/>
            <p:nvPr/>
          </p:nvSpPr>
          <p:spPr>
            <a:xfrm>
              <a:off x="3690420" y="4693506"/>
              <a:ext cx="414655" cy="188595"/>
            </a:xfrm>
            <a:custGeom>
              <a:avLst/>
              <a:gdLst/>
              <a:ahLst/>
              <a:cxnLst/>
              <a:rect l="l" t="t" r="r" b="b"/>
              <a:pathLst>
                <a:path w="414654" h="188595">
                  <a:moveTo>
                    <a:pt x="414178" y="0"/>
                  </a:moveTo>
                  <a:lnTo>
                    <a:pt x="0" y="0"/>
                  </a:lnTo>
                  <a:lnTo>
                    <a:pt x="0" y="188274"/>
                  </a:lnTo>
                  <a:lnTo>
                    <a:pt x="414178" y="188275"/>
                  </a:lnTo>
                  <a:lnTo>
                    <a:pt x="414178" y="160033"/>
                  </a:lnTo>
                  <a:lnTo>
                    <a:pt x="47063" y="160033"/>
                  </a:lnTo>
                  <a:lnTo>
                    <a:pt x="28237" y="141206"/>
                  </a:lnTo>
                  <a:lnTo>
                    <a:pt x="28237" y="47068"/>
                  </a:lnTo>
                  <a:lnTo>
                    <a:pt x="47063" y="28241"/>
                  </a:lnTo>
                  <a:lnTo>
                    <a:pt x="414178" y="28241"/>
                  </a:lnTo>
                  <a:lnTo>
                    <a:pt x="414178" y="0"/>
                  </a:lnTo>
                  <a:close/>
                </a:path>
                <a:path w="414654" h="188595">
                  <a:moveTo>
                    <a:pt x="414178" y="28241"/>
                  </a:moveTo>
                  <a:lnTo>
                    <a:pt x="371819" y="28241"/>
                  </a:lnTo>
                  <a:lnTo>
                    <a:pt x="385939" y="42362"/>
                  </a:lnTo>
                  <a:lnTo>
                    <a:pt x="385939" y="145913"/>
                  </a:lnTo>
                  <a:lnTo>
                    <a:pt x="371819" y="160033"/>
                  </a:lnTo>
                  <a:lnTo>
                    <a:pt x="414178" y="160033"/>
                  </a:lnTo>
                  <a:lnTo>
                    <a:pt x="414178" y="28241"/>
                  </a:lnTo>
                  <a:close/>
                </a:path>
              </a:pathLst>
            </a:custGeom>
            <a:solidFill>
              <a:srgbClr val="000000"/>
            </a:solidFill>
          </p:spPr>
          <p:txBody>
            <a:bodyPr wrap="square" lIns="0" tIns="0" rIns="0" bIns="0" rtlCol="0"/>
            <a:lstStyle/>
            <a:p>
              <a:endParaRPr/>
            </a:p>
          </p:txBody>
        </p:sp>
        <p:pic>
          <p:nvPicPr>
            <p:cNvPr id="15" name="object 12">
              <a:extLst>
                <a:ext uri="{FF2B5EF4-FFF2-40B4-BE49-F238E27FC236}">
                  <a16:creationId xmlns:a16="http://schemas.microsoft.com/office/drawing/2014/main" id="{44EF611F-7B62-A480-331D-34619FD2CF2C}"/>
                </a:ext>
              </a:extLst>
            </p:cNvPr>
            <p:cNvPicPr/>
            <p:nvPr/>
          </p:nvPicPr>
          <p:blipFill>
            <a:blip r:embed="rId8" cstate="print"/>
            <a:stretch>
              <a:fillRect/>
            </a:stretch>
          </p:blipFill>
          <p:spPr>
            <a:xfrm>
              <a:off x="3859853" y="4740575"/>
              <a:ext cx="75303" cy="94137"/>
            </a:xfrm>
            <a:prstGeom prst="rect">
              <a:avLst/>
            </a:prstGeom>
          </p:spPr>
        </p:pic>
        <p:sp>
          <p:nvSpPr>
            <p:cNvPr id="16" name="object 13">
              <a:extLst>
                <a:ext uri="{FF2B5EF4-FFF2-40B4-BE49-F238E27FC236}">
                  <a16:creationId xmlns:a16="http://schemas.microsoft.com/office/drawing/2014/main" id="{F50BF96B-3CE7-DE8E-64AD-D61925C55C50}"/>
                </a:ext>
              </a:extLst>
            </p:cNvPr>
            <p:cNvSpPr/>
            <p:nvPr/>
          </p:nvSpPr>
          <p:spPr>
            <a:xfrm>
              <a:off x="3744061" y="4565484"/>
              <a:ext cx="320040" cy="236854"/>
            </a:xfrm>
            <a:custGeom>
              <a:avLst/>
              <a:gdLst/>
              <a:ahLst/>
              <a:cxnLst/>
              <a:rect l="l" t="t" r="r" b="b"/>
              <a:pathLst>
                <a:path w="320039" h="236854">
                  <a:moveTo>
                    <a:pt x="49898" y="214363"/>
                  </a:moveTo>
                  <a:lnTo>
                    <a:pt x="43573" y="208051"/>
                  </a:lnTo>
                  <a:lnTo>
                    <a:pt x="27978" y="208051"/>
                  </a:lnTo>
                  <a:lnTo>
                    <a:pt x="21653" y="214363"/>
                  </a:lnTo>
                  <a:lnTo>
                    <a:pt x="21653" y="229958"/>
                  </a:lnTo>
                  <a:lnTo>
                    <a:pt x="27978" y="236283"/>
                  </a:lnTo>
                  <a:lnTo>
                    <a:pt x="43573" y="236283"/>
                  </a:lnTo>
                  <a:lnTo>
                    <a:pt x="49898" y="229958"/>
                  </a:lnTo>
                  <a:lnTo>
                    <a:pt x="49898" y="222161"/>
                  </a:lnTo>
                  <a:lnTo>
                    <a:pt x="49898" y="214363"/>
                  </a:lnTo>
                  <a:close/>
                </a:path>
                <a:path w="320039" h="236854">
                  <a:moveTo>
                    <a:pt x="272986" y="49428"/>
                  </a:moveTo>
                  <a:lnTo>
                    <a:pt x="253212" y="0"/>
                  </a:lnTo>
                  <a:lnTo>
                    <a:pt x="0" y="103555"/>
                  </a:lnTo>
                  <a:lnTo>
                    <a:pt x="144970" y="74841"/>
                  </a:lnTo>
                  <a:lnTo>
                    <a:pt x="237680" y="37185"/>
                  </a:lnTo>
                  <a:lnTo>
                    <a:pt x="244741" y="55067"/>
                  </a:lnTo>
                  <a:lnTo>
                    <a:pt x="272986" y="49428"/>
                  </a:lnTo>
                  <a:close/>
                </a:path>
                <a:path w="320039" h="236854">
                  <a:moveTo>
                    <a:pt x="285216" y="214363"/>
                  </a:moveTo>
                  <a:lnTo>
                    <a:pt x="278892" y="208051"/>
                  </a:lnTo>
                  <a:lnTo>
                    <a:pt x="263296" y="208051"/>
                  </a:lnTo>
                  <a:lnTo>
                    <a:pt x="256984" y="214363"/>
                  </a:lnTo>
                  <a:lnTo>
                    <a:pt x="256984" y="229958"/>
                  </a:lnTo>
                  <a:lnTo>
                    <a:pt x="263309" y="236283"/>
                  </a:lnTo>
                  <a:lnTo>
                    <a:pt x="278904" y="236283"/>
                  </a:lnTo>
                  <a:lnTo>
                    <a:pt x="285216" y="229958"/>
                  </a:lnTo>
                  <a:lnTo>
                    <a:pt x="285216" y="222161"/>
                  </a:lnTo>
                  <a:lnTo>
                    <a:pt x="285216" y="214363"/>
                  </a:lnTo>
                  <a:close/>
                </a:path>
                <a:path w="320039" h="236854">
                  <a:moveTo>
                    <a:pt x="319582" y="109194"/>
                  </a:moveTo>
                  <a:lnTo>
                    <a:pt x="310159" y="61188"/>
                  </a:lnTo>
                  <a:lnTo>
                    <a:pt x="68719" y="109194"/>
                  </a:lnTo>
                  <a:lnTo>
                    <a:pt x="213207" y="109194"/>
                  </a:lnTo>
                  <a:lnTo>
                    <a:pt x="287578" y="94615"/>
                  </a:lnTo>
                  <a:lnTo>
                    <a:pt x="290868" y="109194"/>
                  </a:lnTo>
                  <a:lnTo>
                    <a:pt x="319582" y="109194"/>
                  </a:lnTo>
                  <a:close/>
                </a:path>
              </a:pathLst>
            </a:custGeom>
            <a:solidFill>
              <a:srgbClr val="000000"/>
            </a:solidFill>
          </p:spPr>
          <p:txBody>
            <a:bodyPr wrap="square" lIns="0" tIns="0" rIns="0" bIns="0" rtlCol="0"/>
            <a:lstStyle/>
            <a:p>
              <a:endParaRPr/>
            </a:p>
          </p:txBody>
        </p:sp>
      </p:grpSp>
      <p:sp>
        <p:nvSpPr>
          <p:cNvPr id="17" name="object 14">
            <a:extLst>
              <a:ext uri="{FF2B5EF4-FFF2-40B4-BE49-F238E27FC236}">
                <a16:creationId xmlns:a16="http://schemas.microsoft.com/office/drawing/2014/main" id="{36617EFF-C73F-2FE6-ABA6-812CCA6A4D38}"/>
              </a:ext>
            </a:extLst>
          </p:cNvPr>
          <p:cNvSpPr txBox="1"/>
          <p:nvPr/>
        </p:nvSpPr>
        <p:spPr>
          <a:xfrm>
            <a:off x="7732268" y="2599436"/>
            <a:ext cx="3266411" cy="321242"/>
          </a:xfrm>
          <a:prstGeom prst="rect">
            <a:avLst/>
          </a:prstGeom>
        </p:spPr>
        <p:txBody>
          <a:bodyPr vert="horz" wrap="square" lIns="0" tIns="13335" rIns="0" bIns="0" rtlCol="0">
            <a:spAutoFit/>
          </a:bodyPr>
          <a:lstStyle/>
          <a:p>
            <a:pPr marL="12700">
              <a:lnSpc>
                <a:spcPct val="100000"/>
              </a:lnSpc>
              <a:spcBef>
                <a:spcPts val="105"/>
              </a:spcBef>
            </a:pPr>
            <a:r>
              <a:rPr lang="zh-CN" altLang="en-US" sz="2000" b="1" dirty="0">
                <a:latin typeface="Calibri"/>
                <a:cs typeface="Calibri"/>
              </a:rPr>
              <a:t>我们可以跳过银行吗</a:t>
            </a:r>
            <a:r>
              <a:rPr sz="2000" b="1" spc="-10" dirty="0">
                <a:latin typeface="Calibri"/>
                <a:cs typeface="Calibri"/>
              </a:rPr>
              <a:t>?</a:t>
            </a:r>
            <a:endParaRPr sz="2000" dirty="0">
              <a:latin typeface="Calibri"/>
              <a:cs typeface="Calibri"/>
            </a:endParaRPr>
          </a:p>
        </p:txBody>
      </p:sp>
      <p:sp>
        <p:nvSpPr>
          <p:cNvPr id="18" name="object 15">
            <a:extLst>
              <a:ext uri="{FF2B5EF4-FFF2-40B4-BE49-F238E27FC236}">
                <a16:creationId xmlns:a16="http://schemas.microsoft.com/office/drawing/2014/main" id="{94C00944-582D-1BD2-4025-A37F399BFC2C}"/>
              </a:ext>
            </a:extLst>
          </p:cNvPr>
          <p:cNvSpPr txBox="1"/>
          <p:nvPr/>
        </p:nvSpPr>
        <p:spPr>
          <a:xfrm>
            <a:off x="7732268" y="2905240"/>
            <a:ext cx="4222750" cy="1191993"/>
          </a:xfrm>
          <a:prstGeom prst="rect">
            <a:avLst/>
          </a:prstGeom>
        </p:spPr>
        <p:txBody>
          <a:bodyPr vert="horz" wrap="square" lIns="0" tIns="88265" rIns="0" bIns="0" rtlCol="0">
            <a:spAutoFit/>
          </a:bodyPr>
          <a:lstStyle/>
          <a:p>
            <a:pPr marL="299085" indent="-287020">
              <a:lnSpc>
                <a:spcPct val="100000"/>
              </a:lnSpc>
              <a:spcBef>
                <a:spcPts val="695"/>
              </a:spcBef>
              <a:buFont typeface="Arial"/>
              <a:buChar char="•"/>
              <a:tabLst>
                <a:tab pos="299085" algn="l"/>
                <a:tab pos="299720" algn="l"/>
              </a:tabLst>
            </a:pPr>
            <a:r>
              <a:rPr lang="zh-CN" altLang="en-US" sz="2000" spc="-90" dirty="0">
                <a:latin typeface="Calibri"/>
                <a:cs typeface="Calibri"/>
              </a:rPr>
              <a:t>节省服务费</a:t>
            </a:r>
          </a:p>
          <a:p>
            <a:pPr marL="299085" indent="-287020">
              <a:lnSpc>
                <a:spcPct val="100000"/>
              </a:lnSpc>
              <a:spcBef>
                <a:spcPts val="695"/>
              </a:spcBef>
              <a:buFont typeface="Arial"/>
              <a:buChar char="•"/>
              <a:tabLst>
                <a:tab pos="299085" algn="l"/>
                <a:tab pos="299720" algn="l"/>
              </a:tabLst>
            </a:pPr>
            <a:r>
              <a:rPr lang="zh-CN" altLang="en-US" sz="2000" spc="-90" dirty="0">
                <a:latin typeface="Calibri"/>
                <a:cs typeface="Calibri"/>
              </a:rPr>
              <a:t>保持交易匿名</a:t>
            </a:r>
          </a:p>
          <a:p>
            <a:pPr marL="299085" indent="-287020">
              <a:lnSpc>
                <a:spcPct val="100000"/>
              </a:lnSpc>
              <a:spcBef>
                <a:spcPts val="695"/>
              </a:spcBef>
              <a:buFont typeface="Arial"/>
              <a:buChar char="•"/>
              <a:tabLst>
                <a:tab pos="299085" algn="l"/>
                <a:tab pos="299720" algn="l"/>
              </a:tabLst>
            </a:pPr>
            <a:r>
              <a:rPr lang="zh-CN" altLang="en-US" sz="2000" spc="-90" dirty="0">
                <a:latin typeface="Calibri"/>
                <a:cs typeface="Calibri"/>
              </a:rPr>
              <a:t>简单快捷的国际交易</a:t>
            </a:r>
            <a:endParaRPr sz="2000" dirty="0">
              <a:latin typeface="Calibri"/>
              <a:cs typeface="Calibri"/>
            </a:endParaRPr>
          </a:p>
        </p:txBody>
      </p:sp>
      <p:sp>
        <p:nvSpPr>
          <p:cNvPr id="19" name="object 16">
            <a:extLst>
              <a:ext uri="{FF2B5EF4-FFF2-40B4-BE49-F238E27FC236}">
                <a16:creationId xmlns:a16="http://schemas.microsoft.com/office/drawing/2014/main" id="{004E613C-3A07-7C41-6C5A-26EA1FC5D6B8}"/>
              </a:ext>
            </a:extLst>
          </p:cNvPr>
          <p:cNvSpPr/>
          <p:nvPr/>
        </p:nvSpPr>
        <p:spPr>
          <a:xfrm>
            <a:off x="6555447" y="4546142"/>
            <a:ext cx="657225" cy="697865"/>
          </a:xfrm>
          <a:custGeom>
            <a:avLst/>
            <a:gdLst/>
            <a:ahLst/>
            <a:cxnLst/>
            <a:rect l="l" t="t" r="r" b="b"/>
            <a:pathLst>
              <a:path w="657225" h="697864">
                <a:moveTo>
                  <a:pt x="492480" y="164185"/>
                </a:moveTo>
                <a:lnTo>
                  <a:pt x="486613" y="120535"/>
                </a:lnTo>
                <a:lnTo>
                  <a:pt x="470065" y="81318"/>
                </a:lnTo>
                <a:lnTo>
                  <a:pt x="444398" y="48094"/>
                </a:lnTo>
                <a:lnTo>
                  <a:pt x="411175" y="22415"/>
                </a:lnTo>
                <a:lnTo>
                  <a:pt x="371957" y="5867"/>
                </a:lnTo>
                <a:lnTo>
                  <a:pt x="328320" y="0"/>
                </a:lnTo>
                <a:lnTo>
                  <a:pt x="284683" y="5867"/>
                </a:lnTo>
                <a:lnTo>
                  <a:pt x="245465" y="22415"/>
                </a:lnTo>
                <a:lnTo>
                  <a:pt x="212242" y="48094"/>
                </a:lnTo>
                <a:lnTo>
                  <a:pt x="186575" y="81318"/>
                </a:lnTo>
                <a:lnTo>
                  <a:pt x="170014" y="120535"/>
                </a:lnTo>
                <a:lnTo>
                  <a:pt x="164160" y="164185"/>
                </a:lnTo>
                <a:lnTo>
                  <a:pt x="170014" y="207822"/>
                </a:lnTo>
                <a:lnTo>
                  <a:pt x="186575" y="247040"/>
                </a:lnTo>
                <a:lnTo>
                  <a:pt x="212242" y="280276"/>
                </a:lnTo>
                <a:lnTo>
                  <a:pt x="245465" y="305943"/>
                </a:lnTo>
                <a:lnTo>
                  <a:pt x="284683" y="322491"/>
                </a:lnTo>
                <a:lnTo>
                  <a:pt x="328320" y="328358"/>
                </a:lnTo>
                <a:lnTo>
                  <a:pt x="371957" y="322491"/>
                </a:lnTo>
                <a:lnTo>
                  <a:pt x="411175" y="305943"/>
                </a:lnTo>
                <a:lnTo>
                  <a:pt x="444398" y="280276"/>
                </a:lnTo>
                <a:lnTo>
                  <a:pt x="470065" y="247040"/>
                </a:lnTo>
                <a:lnTo>
                  <a:pt x="486613" y="207822"/>
                </a:lnTo>
                <a:lnTo>
                  <a:pt x="492480" y="164185"/>
                </a:lnTo>
                <a:close/>
              </a:path>
              <a:path w="657225" h="697864">
                <a:moveTo>
                  <a:pt x="656640" y="533577"/>
                </a:moveTo>
                <a:lnTo>
                  <a:pt x="637603" y="481634"/>
                </a:lnTo>
                <a:lnTo>
                  <a:pt x="587832" y="442442"/>
                </a:lnTo>
                <a:lnTo>
                  <a:pt x="548398" y="421220"/>
                </a:lnTo>
                <a:lnTo>
                  <a:pt x="506653" y="403834"/>
                </a:lnTo>
                <a:lnTo>
                  <a:pt x="463753" y="389928"/>
                </a:lnTo>
                <a:lnTo>
                  <a:pt x="399110" y="375043"/>
                </a:lnTo>
                <a:lnTo>
                  <a:pt x="328320" y="369404"/>
                </a:lnTo>
                <a:lnTo>
                  <a:pt x="294462" y="370878"/>
                </a:lnTo>
                <a:lnTo>
                  <a:pt x="226745" y="381520"/>
                </a:lnTo>
                <a:lnTo>
                  <a:pt x="149987" y="404418"/>
                </a:lnTo>
                <a:lnTo>
                  <a:pt x="108242" y="422757"/>
                </a:lnTo>
                <a:lnTo>
                  <a:pt x="68795" y="444182"/>
                </a:lnTo>
                <a:lnTo>
                  <a:pt x="32829" y="467906"/>
                </a:lnTo>
                <a:lnTo>
                  <a:pt x="8712" y="497662"/>
                </a:lnTo>
                <a:lnTo>
                  <a:pt x="0" y="533577"/>
                </a:lnTo>
                <a:lnTo>
                  <a:pt x="0" y="697750"/>
                </a:lnTo>
                <a:lnTo>
                  <a:pt x="656640" y="697750"/>
                </a:lnTo>
                <a:lnTo>
                  <a:pt x="656640" y="533577"/>
                </a:lnTo>
                <a:close/>
              </a:path>
            </a:pathLst>
          </a:custGeom>
          <a:solidFill>
            <a:srgbClr val="92D050"/>
          </a:solidFill>
        </p:spPr>
        <p:txBody>
          <a:bodyPr wrap="square" lIns="0" tIns="0" rIns="0" bIns="0" rtlCol="0"/>
          <a:lstStyle/>
          <a:p>
            <a:endParaRPr/>
          </a:p>
        </p:txBody>
      </p:sp>
      <p:sp>
        <p:nvSpPr>
          <p:cNvPr id="20" name="object 17">
            <a:extLst>
              <a:ext uri="{FF2B5EF4-FFF2-40B4-BE49-F238E27FC236}">
                <a16:creationId xmlns:a16="http://schemas.microsoft.com/office/drawing/2014/main" id="{DA3BD6D7-50C6-54FC-2643-D997DF971181}"/>
              </a:ext>
            </a:extLst>
          </p:cNvPr>
          <p:cNvSpPr txBox="1">
            <a:spLocks/>
          </p:cNvSpPr>
          <p:nvPr/>
        </p:nvSpPr>
        <p:spPr>
          <a:xfrm>
            <a:off x="11068811" y="6465214"/>
            <a:ext cx="244475" cy="177800"/>
          </a:xfrm>
          <a:prstGeom prst="rect">
            <a:avLst/>
          </a:prstGeom>
        </p:spPr>
        <p:txBody>
          <a:bodyPr vert="horz" wrap="square" lIns="0" tIns="0" rIns="0" bIns="0" rtlCol="0">
            <a:spAutoFit/>
          </a:bodyPr>
          <a:lstStyle>
            <a:defPPr>
              <a:defRPr lang="zh-CN" kern="0"/>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US" altLang="zh-CN" spc="-25" smtClean="0"/>
              <a:pPr marL="38100">
                <a:lnSpc>
                  <a:spcPts val="1240"/>
                </a:lnSpc>
              </a:pPr>
              <a:t>7</a:t>
            </a:fld>
            <a:endParaRPr lang="en-US" spc="-25" dirty="0"/>
          </a:p>
        </p:txBody>
      </p:sp>
    </p:spTree>
    <p:custDataLst>
      <p:tags r:id="rId1"/>
    </p:custDataLst>
    <p:extLst>
      <p:ext uri="{BB962C8B-B14F-4D97-AF65-F5344CB8AC3E}">
        <p14:creationId xmlns:p14="http://schemas.microsoft.com/office/powerpoint/2010/main" val="51379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3"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1" name="组合 10"/>
          <p:cNvGrpSpPr/>
          <p:nvPr/>
        </p:nvGrpSpPr>
        <p:grpSpPr>
          <a:xfrm>
            <a:off x="0" y="127651"/>
            <a:ext cx="281652" cy="663919"/>
            <a:chOff x="0" y="127651"/>
            <a:chExt cx="281652" cy="663919"/>
          </a:xfrm>
        </p:grpSpPr>
        <p:sp>
          <p:nvSpPr>
            <p:cNvPr id="12" name="任意多边形: 形状 11"/>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21" name="任意多边形: 形状 20"/>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2" name="文本框 14"/>
          <p:cNvSpPr txBox="1"/>
          <p:nvPr/>
        </p:nvSpPr>
        <p:spPr>
          <a:xfrm>
            <a:off x="473075" y="198120"/>
            <a:ext cx="2905125"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000000"/>
                </a:solidFill>
                <a:latin typeface="微软雅黑" panose="020B0503020204020204" charset="-122"/>
                <a:ea typeface="微软雅黑" panose="020B0503020204020204" charset="-122"/>
                <a:cs typeface="+mn-ea"/>
                <a:sym typeface="+mn-lt"/>
              </a:rPr>
              <a:t>可能的场景</a:t>
            </a:r>
          </a:p>
        </p:txBody>
      </p:sp>
      <p:sp>
        <p:nvSpPr>
          <p:cNvPr id="2" name="object 3">
            <a:extLst>
              <a:ext uri="{FF2B5EF4-FFF2-40B4-BE49-F238E27FC236}">
                <a16:creationId xmlns:a16="http://schemas.microsoft.com/office/drawing/2014/main" id="{910BD9DE-991B-3DA0-2C80-01F904FB7798}"/>
              </a:ext>
            </a:extLst>
          </p:cNvPr>
          <p:cNvSpPr txBox="1"/>
          <p:nvPr/>
        </p:nvSpPr>
        <p:spPr>
          <a:xfrm>
            <a:off x="916939" y="1485646"/>
            <a:ext cx="5200015" cy="452120"/>
          </a:xfrm>
          <a:prstGeom prst="rect">
            <a:avLst/>
          </a:prstGeom>
        </p:spPr>
        <p:txBody>
          <a:bodyPr vert="horz" wrap="square" lIns="0" tIns="12065" rIns="0" bIns="0" rtlCol="0">
            <a:spAutoFit/>
          </a:bodyPr>
          <a:lstStyle/>
          <a:p>
            <a:pPr marL="241300" indent="-229235">
              <a:lnSpc>
                <a:spcPct val="100000"/>
              </a:lnSpc>
              <a:spcBef>
                <a:spcPts val="95"/>
              </a:spcBef>
              <a:buFont typeface="Arial"/>
              <a:buChar char="•"/>
              <a:tabLst>
                <a:tab pos="241935" algn="l"/>
              </a:tabLst>
            </a:pPr>
            <a:r>
              <a:rPr lang="zh-CN" altLang="en-US" sz="2800" dirty="0">
                <a:latin typeface="Calibri"/>
                <a:cs typeface="Calibri"/>
              </a:rPr>
              <a:t>场景 </a:t>
            </a:r>
            <a:r>
              <a:rPr lang="en-US" altLang="zh-CN" sz="2800" dirty="0">
                <a:latin typeface="Calibri"/>
                <a:cs typeface="Calibri"/>
              </a:rPr>
              <a:t>1</a:t>
            </a:r>
            <a:r>
              <a:rPr lang="zh-CN" altLang="en-US" sz="2800" dirty="0">
                <a:latin typeface="Calibri"/>
                <a:cs typeface="Calibri"/>
              </a:rPr>
              <a:t>：货币交易</a:t>
            </a:r>
          </a:p>
        </p:txBody>
      </p:sp>
      <p:sp>
        <p:nvSpPr>
          <p:cNvPr id="5" name="object 4">
            <a:extLst>
              <a:ext uri="{FF2B5EF4-FFF2-40B4-BE49-F238E27FC236}">
                <a16:creationId xmlns:a16="http://schemas.microsoft.com/office/drawing/2014/main" id="{51942FBC-EE5F-C54A-8109-3B43DC8998D2}"/>
              </a:ext>
            </a:extLst>
          </p:cNvPr>
          <p:cNvSpPr/>
          <p:nvPr/>
        </p:nvSpPr>
        <p:spPr>
          <a:xfrm>
            <a:off x="800823" y="4422698"/>
            <a:ext cx="657225" cy="697865"/>
          </a:xfrm>
          <a:custGeom>
            <a:avLst/>
            <a:gdLst/>
            <a:ahLst/>
            <a:cxnLst/>
            <a:rect l="l" t="t" r="r" b="b"/>
            <a:pathLst>
              <a:path w="657225" h="697864">
                <a:moveTo>
                  <a:pt x="492480" y="164185"/>
                </a:moveTo>
                <a:lnTo>
                  <a:pt x="486613" y="120535"/>
                </a:lnTo>
                <a:lnTo>
                  <a:pt x="470065" y="81318"/>
                </a:lnTo>
                <a:lnTo>
                  <a:pt x="444398" y="48094"/>
                </a:lnTo>
                <a:lnTo>
                  <a:pt x="411175" y="22415"/>
                </a:lnTo>
                <a:lnTo>
                  <a:pt x="371957" y="5867"/>
                </a:lnTo>
                <a:lnTo>
                  <a:pt x="328320" y="0"/>
                </a:lnTo>
                <a:lnTo>
                  <a:pt x="284683" y="5867"/>
                </a:lnTo>
                <a:lnTo>
                  <a:pt x="245465" y="22415"/>
                </a:lnTo>
                <a:lnTo>
                  <a:pt x="212242" y="48094"/>
                </a:lnTo>
                <a:lnTo>
                  <a:pt x="186575" y="81318"/>
                </a:lnTo>
                <a:lnTo>
                  <a:pt x="170014" y="120535"/>
                </a:lnTo>
                <a:lnTo>
                  <a:pt x="164160" y="164185"/>
                </a:lnTo>
                <a:lnTo>
                  <a:pt x="170014" y="207822"/>
                </a:lnTo>
                <a:lnTo>
                  <a:pt x="186575" y="247040"/>
                </a:lnTo>
                <a:lnTo>
                  <a:pt x="212242" y="280276"/>
                </a:lnTo>
                <a:lnTo>
                  <a:pt x="245465" y="305943"/>
                </a:lnTo>
                <a:lnTo>
                  <a:pt x="284683" y="322491"/>
                </a:lnTo>
                <a:lnTo>
                  <a:pt x="328320" y="328358"/>
                </a:lnTo>
                <a:lnTo>
                  <a:pt x="371957" y="322491"/>
                </a:lnTo>
                <a:lnTo>
                  <a:pt x="411175" y="305943"/>
                </a:lnTo>
                <a:lnTo>
                  <a:pt x="444398" y="280276"/>
                </a:lnTo>
                <a:lnTo>
                  <a:pt x="470065" y="247040"/>
                </a:lnTo>
                <a:lnTo>
                  <a:pt x="486613" y="207822"/>
                </a:lnTo>
                <a:lnTo>
                  <a:pt x="492480" y="164185"/>
                </a:lnTo>
                <a:close/>
              </a:path>
              <a:path w="657225" h="697864">
                <a:moveTo>
                  <a:pt x="656640" y="533577"/>
                </a:moveTo>
                <a:lnTo>
                  <a:pt x="637603" y="481634"/>
                </a:lnTo>
                <a:lnTo>
                  <a:pt x="587832" y="442442"/>
                </a:lnTo>
                <a:lnTo>
                  <a:pt x="548398" y="421220"/>
                </a:lnTo>
                <a:lnTo>
                  <a:pt x="506653" y="403834"/>
                </a:lnTo>
                <a:lnTo>
                  <a:pt x="463753" y="389928"/>
                </a:lnTo>
                <a:lnTo>
                  <a:pt x="399110" y="375043"/>
                </a:lnTo>
                <a:lnTo>
                  <a:pt x="328320" y="369404"/>
                </a:lnTo>
                <a:lnTo>
                  <a:pt x="294462" y="370878"/>
                </a:lnTo>
                <a:lnTo>
                  <a:pt x="226745" y="381520"/>
                </a:lnTo>
                <a:lnTo>
                  <a:pt x="149987" y="404418"/>
                </a:lnTo>
                <a:lnTo>
                  <a:pt x="108242" y="422757"/>
                </a:lnTo>
                <a:lnTo>
                  <a:pt x="68795" y="444182"/>
                </a:lnTo>
                <a:lnTo>
                  <a:pt x="32829" y="467906"/>
                </a:lnTo>
                <a:lnTo>
                  <a:pt x="8712" y="497662"/>
                </a:lnTo>
                <a:lnTo>
                  <a:pt x="0" y="533577"/>
                </a:lnTo>
                <a:lnTo>
                  <a:pt x="0" y="697750"/>
                </a:lnTo>
                <a:lnTo>
                  <a:pt x="656640" y="697750"/>
                </a:lnTo>
                <a:lnTo>
                  <a:pt x="656640" y="533577"/>
                </a:lnTo>
                <a:close/>
              </a:path>
            </a:pathLst>
          </a:custGeom>
          <a:solidFill>
            <a:srgbClr val="006FC0"/>
          </a:solidFill>
        </p:spPr>
        <p:txBody>
          <a:bodyPr wrap="square" lIns="0" tIns="0" rIns="0" bIns="0" rtlCol="0"/>
          <a:lstStyle/>
          <a:p>
            <a:endParaRPr/>
          </a:p>
        </p:txBody>
      </p:sp>
      <p:sp>
        <p:nvSpPr>
          <p:cNvPr id="6" name="object 5">
            <a:extLst>
              <a:ext uri="{FF2B5EF4-FFF2-40B4-BE49-F238E27FC236}">
                <a16:creationId xmlns:a16="http://schemas.microsoft.com/office/drawing/2014/main" id="{3E0755B9-7C1A-1BFF-DCDE-2BB0FAADFC7A}"/>
              </a:ext>
            </a:extLst>
          </p:cNvPr>
          <p:cNvSpPr txBox="1"/>
          <p:nvPr/>
        </p:nvSpPr>
        <p:spPr>
          <a:xfrm>
            <a:off x="835863" y="5220461"/>
            <a:ext cx="523875"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Alice</a:t>
            </a:r>
            <a:endParaRPr sz="2000">
              <a:latin typeface="Calibri"/>
              <a:cs typeface="Calibri"/>
            </a:endParaRPr>
          </a:p>
        </p:txBody>
      </p:sp>
      <p:sp>
        <p:nvSpPr>
          <p:cNvPr id="7" name="object 6">
            <a:extLst>
              <a:ext uri="{FF2B5EF4-FFF2-40B4-BE49-F238E27FC236}">
                <a16:creationId xmlns:a16="http://schemas.microsoft.com/office/drawing/2014/main" id="{37B140A0-8FD6-0F9A-3F13-22226BA1AD3F}"/>
              </a:ext>
            </a:extLst>
          </p:cNvPr>
          <p:cNvSpPr txBox="1"/>
          <p:nvPr/>
        </p:nvSpPr>
        <p:spPr>
          <a:xfrm>
            <a:off x="6640830" y="5280152"/>
            <a:ext cx="432434" cy="330835"/>
          </a:xfrm>
          <a:prstGeom prst="rect">
            <a:avLst/>
          </a:prstGeom>
        </p:spPr>
        <p:txBody>
          <a:bodyPr vert="horz" wrap="square" lIns="0" tIns="12700" rIns="0" bIns="0" rtlCol="0">
            <a:spAutoFit/>
          </a:bodyPr>
          <a:lstStyle/>
          <a:p>
            <a:pPr marL="12700">
              <a:lnSpc>
                <a:spcPct val="100000"/>
              </a:lnSpc>
              <a:spcBef>
                <a:spcPts val="100"/>
              </a:spcBef>
            </a:pPr>
            <a:r>
              <a:rPr sz="2000" spc="-25" dirty="0">
                <a:latin typeface="Calibri"/>
                <a:cs typeface="Calibri"/>
              </a:rPr>
              <a:t>Bob</a:t>
            </a:r>
            <a:endParaRPr sz="2000">
              <a:latin typeface="Calibri"/>
              <a:cs typeface="Calibri"/>
            </a:endParaRPr>
          </a:p>
        </p:txBody>
      </p:sp>
      <p:sp>
        <p:nvSpPr>
          <p:cNvPr id="8" name="object 7">
            <a:extLst>
              <a:ext uri="{FF2B5EF4-FFF2-40B4-BE49-F238E27FC236}">
                <a16:creationId xmlns:a16="http://schemas.microsoft.com/office/drawing/2014/main" id="{DB60435F-D889-E22D-FA35-CC9B466FC919}"/>
              </a:ext>
            </a:extLst>
          </p:cNvPr>
          <p:cNvSpPr/>
          <p:nvPr/>
        </p:nvSpPr>
        <p:spPr>
          <a:xfrm>
            <a:off x="1703070" y="4979670"/>
            <a:ext cx="4576445" cy="76200"/>
          </a:xfrm>
          <a:custGeom>
            <a:avLst/>
            <a:gdLst/>
            <a:ahLst/>
            <a:cxnLst/>
            <a:rect l="l" t="t" r="r" b="b"/>
            <a:pathLst>
              <a:path w="4576445" h="76200">
                <a:moveTo>
                  <a:pt x="4499991" y="0"/>
                </a:moveTo>
                <a:lnTo>
                  <a:pt x="4499991" y="76199"/>
                </a:lnTo>
                <a:lnTo>
                  <a:pt x="4557141" y="47624"/>
                </a:lnTo>
                <a:lnTo>
                  <a:pt x="4512691" y="47624"/>
                </a:lnTo>
                <a:lnTo>
                  <a:pt x="4512691" y="28574"/>
                </a:lnTo>
                <a:lnTo>
                  <a:pt x="4557141" y="28574"/>
                </a:lnTo>
                <a:lnTo>
                  <a:pt x="4499991" y="0"/>
                </a:lnTo>
                <a:close/>
              </a:path>
              <a:path w="4576445" h="76200">
                <a:moveTo>
                  <a:pt x="4499991" y="28574"/>
                </a:moveTo>
                <a:lnTo>
                  <a:pt x="0" y="28574"/>
                </a:lnTo>
                <a:lnTo>
                  <a:pt x="0" y="47624"/>
                </a:lnTo>
                <a:lnTo>
                  <a:pt x="4499991" y="47624"/>
                </a:lnTo>
                <a:lnTo>
                  <a:pt x="4499991" y="28574"/>
                </a:lnTo>
                <a:close/>
              </a:path>
              <a:path w="4576445" h="76200">
                <a:moveTo>
                  <a:pt x="4557141" y="28574"/>
                </a:moveTo>
                <a:lnTo>
                  <a:pt x="4512691" y="28574"/>
                </a:lnTo>
                <a:lnTo>
                  <a:pt x="4512691" y="47624"/>
                </a:lnTo>
                <a:lnTo>
                  <a:pt x="4557141" y="47624"/>
                </a:lnTo>
                <a:lnTo>
                  <a:pt x="4576191" y="38099"/>
                </a:lnTo>
                <a:lnTo>
                  <a:pt x="4557141" y="28574"/>
                </a:lnTo>
                <a:close/>
              </a:path>
            </a:pathLst>
          </a:custGeom>
          <a:solidFill>
            <a:srgbClr val="4F81BC"/>
          </a:solidFill>
        </p:spPr>
        <p:txBody>
          <a:bodyPr wrap="square" lIns="0" tIns="0" rIns="0" bIns="0" rtlCol="0"/>
          <a:lstStyle/>
          <a:p>
            <a:endParaRPr/>
          </a:p>
        </p:txBody>
      </p:sp>
      <p:sp>
        <p:nvSpPr>
          <p:cNvPr id="9" name="object 8">
            <a:extLst>
              <a:ext uri="{FF2B5EF4-FFF2-40B4-BE49-F238E27FC236}">
                <a16:creationId xmlns:a16="http://schemas.microsoft.com/office/drawing/2014/main" id="{6360A4A5-F5B4-88B3-66CD-27F2FC4CCD48}"/>
              </a:ext>
            </a:extLst>
          </p:cNvPr>
          <p:cNvSpPr txBox="1"/>
          <p:nvPr/>
        </p:nvSpPr>
        <p:spPr>
          <a:xfrm>
            <a:off x="7209244" y="2523845"/>
            <a:ext cx="4893616" cy="1936428"/>
          </a:xfrm>
          <a:prstGeom prst="rect">
            <a:avLst/>
          </a:prstGeom>
        </p:spPr>
        <p:txBody>
          <a:bodyPr vert="horz" wrap="square" lIns="0" tIns="88900" rIns="0" bIns="0" rtlCol="0">
            <a:spAutoFit/>
          </a:bodyPr>
          <a:lstStyle/>
          <a:p>
            <a:pPr marL="12700">
              <a:lnSpc>
                <a:spcPct val="100000"/>
              </a:lnSpc>
              <a:spcBef>
                <a:spcPts val="700"/>
              </a:spcBef>
            </a:pPr>
            <a:r>
              <a:rPr lang="zh-CN" altLang="en-US" sz="2000" b="1" dirty="0">
                <a:latin typeface="Calibri"/>
                <a:cs typeface="Calibri"/>
              </a:rPr>
              <a:t>如何跳过银行</a:t>
            </a:r>
            <a:r>
              <a:rPr sz="2000" b="1" spc="-20" dirty="0">
                <a:latin typeface="Calibri"/>
                <a:cs typeface="Calibri"/>
              </a:rPr>
              <a:t>?</a:t>
            </a:r>
            <a:endParaRPr sz="2000" dirty="0">
              <a:latin typeface="Calibri"/>
              <a:cs typeface="Calibri"/>
            </a:endParaRPr>
          </a:p>
          <a:p>
            <a:pPr marL="299085" indent="-287020">
              <a:lnSpc>
                <a:spcPct val="100000"/>
              </a:lnSpc>
              <a:spcBef>
                <a:spcPts val="600"/>
              </a:spcBef>
              <a:buFont typeface="Arial"/>
              <a:buChar char="•"/>
              <a:tabLst>
                <a:tab pos="299085" algn="l"/>
                <a:tab pos="299720" algn="l"/>
              </a:tabLst>
            </a:pPr>
            <a:r>
              <a:rPr lang="zh-CN" altLang="en-US" sz="2000" b="1" dirty="0">
                <a:solidFill>
                  <a:srgbClr val="FF0000"/>
                </a:solidFill>
                <a:latin typeface="Calibri"/>
                <a:cs typeface="Calibri"/>
              </a:rPr>
              <a:t>见证人</a:t>
            </a:r>
            <a:r>
              <a:rPr lang="zh-CN" altLang="en-US" sz="2000" spc="-10" dirty="0">
                <a:latin typeface="Calibri"/>
                <a:cs typeface="Calibri"/>
              </a:rPr>
              <a:t>认可交易</a:t>
            </a:r>
            <a:endParaRPr lang="en-US" altLang="zh-CN" sz="2000" spc="-10" dirty="0">
              <a:latin typeface="Calibri"/>
              <a:cs typeface="Calibri"/>
            </a:endParaRPr>
          </a:p>
          <a:p>
            <a:pPr marL="299085" indent="-287020">
              <a:lnSpc>
                <a:spcPct val="100000"/>
              </a:lnSpc>
              <a:spcBef>
                <a:spcPts val="600"/>
              </a:spcBef>
              <a:buFont typeface="Arial"/>
              <a:buChar char="•"/>
              <a:tabLst>
                <a:tab pos="299085" algn="l"/>
                <a:tab pos="299720" algn="l"/>
              </a:tabLst>
            </a:pPr>
            <a:r>
              <a:rPr lang="zh-CN" altLang="en-US" sz="2000" b="1" spc="-55" dirty="0">
                <a:solidFill>
                  <a:srgbClr val="FF0000"/>
                </a:solidFill>
                <a:latin typeface="Calibri"/>
                <a:cs typeface="Calibri"/>
              </a:rPr>
              <a:t>没有</a:t>
            </a:r>
            <a:r>
              <a:rPr sz="2000" b="1" spc="-55" dirty="0">
                <a:solidFill>
                  <a:srgbClr val="FF0000"/>
                </a:solidFill>
                <a:latin typeface="Calibri"/>
                <a:cs typeface="Calibri"/>
              </a:rPr>
              <a:t> </a:t>
            </a:r>
            <a:r>
              <a:rPr lang="zh-CN" altLang="en-US" sz="2000" spc="-10" dirty="0">
                <a:latin typeface="Calibri"/>
                <a:cs typeface="Calibri"/>
              </a:rPr>
              <a:t>中心组织者</a:t>
            </a:r>
            <a:endParaRPr lang="en-US" altLang="zh-CN" sz="2000" spc="-10" dirty="0">
              <a:latin typeface="Calibri"/>
              <a:cs typeface="Calibri"/>
            </a:endParaRPr>
          </a:p>
          <a:p>
            <a:pPr marL="299085" indent="-287020">
              <a:lnSpc>
                <a:spcPct val="100000"/>
              </a:lnSpc>
              <a:spcBef>
                <a:spcPts val="600"/>
              </a:spcBef>
              <a:buFont typeface="Arial"/>
              <a:buChar char="•"/>
              <a:tabLst>
                <a:tab pos="299085" algn="l"/>
                <a:tab pos="299720" algn="l"/>
              </a:tabLst>
            </a:pPr>
            <a:r>
              <a:rPr lang="zh-CN" altLang="en-US" sz="2000" dirty="0">
                <a:latin typeface="Calibri"/>
                <a:cs typeface="Calibri"/>
              </a:rPr>
              <a:t>我们能信任见证人吗</a:t>
            </a:r>
            <a:r>
              <a:rPr sz="2000" spc="-10" dirty="0">
                <a:latin typeface="Calibri"/>
                <a:cs typeface="Calibri"/>
              </a:rPr>
              <a:t>?</a:t>
            </a:r>
            <a:endParaRPr sz="2000" dirty="0">
              <a:latin typeface="Calibri"/>
              <a:cs typeface="Calibri"/>
            </a:endParaRPr>
          </a:p>
          <a:p>
            <a:pPr marL="299085" indent="-287020">
              <a:lnSpc>
                <a:spcPct val="100000"/>
              </a:lnSpc>
              <a:spcBef>
                <a:spcPts val="600"/>
              </a:spcBef>
              <a:buFont typeface="Arial"/>
              <a:buChar char="•"/>
              <a:tabLst>
                <a:tab pos="299085" algn="l"/>
                <a:tab pos="299720" algn="l"/>
              </a:tabLst>
            </a:pPr>
            <a:r>
              <a:rPr lang="zh-CN" altLang="en-US" sz="2000" b="1" dirty="0">
                <a:solidFill>
                  <a:srgbClr val="FF0000"/>
                </a:solidFill>
                <a:latin typeface="Calibri"/>
                <a:cs typeface="Calibri"/>
              </a:rPr>
              <a:t>群体共识</a:t>
            </a:r>
            <a:r>
              <a:rPr lang="zh-CN" altLang="en-US" sz="2000" dirty="0">
                <a:latin typeface="Calibri"/>
                <a:cs typeface="Calibri"/>
              </a:rPr>
              <a:t>的力量</a:t>
            </a:r>
            <a:endParaRPr sz="2000" dirty="0">
              <a:latin typeface="Calibri"/>
              <a:cs typeface="Calibri"/>
            </a:endParaRPr>
          </a:p>
        </p:txBody>
      </p:sp>
      <p:sp>
        <p:nvSpPr>
          <p:cNvPr id="10" name="object 9">
            <a:extLst>
              <a:ext uri="{FF2B5EF4-FFF2-40B4-BE49-F238E27FC236}">
                <a16:creationId xmlns:a16="http://schemas.microsoft.com/office/drawing/2014/main" id="{BA1038B8-EE66-9515-7DAD-932A1650B6C5}"/>
              </a:ext>
            </a:extLst>
          </p:cNvPr>
          <p:cNvSpPr/>
          <p:nvPr/>
        </p:nvSpPr>
        <p:spPr>
          <a:xfrm>
            <a:off x="6555447" y="4546142"/>
            <a:ext cx="657225" cy="697865"/>
          </a:xfrm>
          <a:custGeom>
            <a:avLst/>
            <a:gdLst/>
            <a:ahLst/>
            <a:cxnLst/>
            <a:rect l="l" t="t" r="r" b="b"/>
            <a:pathLst>
              <a:path w="657225" h="697864">
                <a:moveTo>
                  <a:pt x="492480" y="164185"/>
                </a:moveTo>
                <a:lnTo>
                  <a:pt x="486613" y="120535"/>
                </a:lnTo>
                <a:lnTo>
                  <a:pt x="470065" y="81318"/>
                </a:lnTo>
                <a:lnTo>
                  <a:pt x="444398" y="48094"/>
                </a:lnTo>
                <a:lnTo>
                  <a:pt x="411175" y="22415"/>
                </a:lnTo>
                <a:lnTo>
                  <a:pt x="371957" y="5867"/>
                </a:lnTo>
                <a:lnTo>
                  <a:pt x="328320" y="0"/>
                </a:lnTo>
                <a:lnTo>
                  <a:pt x="284683" y="5867"/>
                </a:lnTo>
                <a:lnTo>
                  <a:pt x="245465" y="22415"/>
                </a:lnTo>
                <a:lnTo>
                  <a:pt x="212242" y="48094"/>
                </a:lnTo>
                <a:lnTo>
                  <a:pt x="186575" y="81318"/>
                </a:lnTo>
                <a:lnTo>
                  <a:pt x="170014" y="120535"/>
                </a:lnTo>
                <a:lnTo>
                  <a:pt x="164160" y="164185"/>
                </a:lnTo>
                <a:lnTo>
                  <a:pt x="170014" y="207822"/>
                </a:lnTo>
                <a:lnTo>
                  <a:pt x="186575" y="247040"/>
                </a:lnTo>
                <a:lnTo>
                  <a:pt x="212242" y="280276"/>
                </a:lnTo>
                <a:lnTo>
                  <a:pt x="245465" y="305943"/>
                </a:lnTo>
                <a:lnTo>
                  <a:pt x="284683" y="322491"/>
                </a:lnTo>
                <a:lnTo>
                  <a:pt x="328320" y="328358"/>
                </a:lnTo>
                <a:lnTo>
                  <a:pt x="371957" y="322491"/>
                </a:lnTo>
                <a:lnTo>
                  <a:pt x="411175" y="305943"/>
                </a:lnTo>
                <a:lnTo>
                  <a:pt x="444398" y="280276"/>
                </a:lnTo>
                <a:lnTo>
                  <a:pt x="470065" y="247040"/>
                </a:lnTo>
                <a:lnTo>
                  <a:pt x="486613" y="207822"/>
                </a:lnTo>
                <a:lnTo>
                  <a:pt x="492480" y="164185"/>
                </a:lnTo>
                <a:close/>
              </a:path>
              <a:path w="657225" h="697864">
                <a:moveTo>
                  <a:pt x="656640" y="533577"/>
                </a:moveTo>
                <a:lnTo>
                  <a:pt x="637603" y="481634"/>
                </a:lnTo>
                <a:lnTo>
                  <a:pt x="587832" y="442442"/>
                </a:lnTo>
                <a:lnTo>
                  <a:pt x="548398" y="421220"/>
                </a:lnTo>
                <a:lnTo>
                  <a:pt x="506653" y="403834"/>
                </a:lnTo>
                <a:lnTo>
                  <a:pt x="463753" y="389928"/>
                </a:lnTo>
                <a:lnTo>
                  <a:pt x="399110" y="375043"/>
                </a:lnTo>
                <a:lnTo>
                  <a:pt x="328320" y="369404"/>
                </a:lnTo>
                <a:lnTo>
                  <a:pt x="294462" y="370878"/>
                </a:lnTo>
                <a:lnTo>
                  <a:pt x="226745" y="381520"/>
                </a:lnTo>
                <a:lnTo>
                  <a:pt x="149987" y="404418"/>
                </a:lnTo>
                <a:lnTo>
                  <a:pt x="108242" y="422757"/>
                </a:lnTo>
                <a:lnTo>
                  <a:pt x="68795" y="444182"/>
                </a:lnTo>
                <a:lnTo>
                  <a:pt x="32829" y="467906"/>
                </a:lnTo>
                <a:lnTo>
                  <a:pt x="8712" y="497662"/>
                </a:lnTo>
                <a:lnTo>
                  <a:pt x="0" y="533577"/>
                </a:lnTo>
                <a:lnTo>
                  <a:pt x="0" y="697750"/>
                </a:lnTo>
                <a:lnTo>
                  <a:pt x="656640" y="697750"/>
                </a:lnTo>
                <a:lnTo>
                  <a:pt x="656640" y="533577"/>
                </a:lnTo>
                <a:close/>
              </a:path>
            </a:pathLst>
          </a:custGeom>
          <a:solidFill>
            <a:srgbClr val="92D050"/>
          </a:solidFill>
        </p:spPr>
        <p:txBody>
          <a:bodyPr wrap="square" lIns="0" tIns="0" rIns="0" bIns="0" rtlCol="0"/>
          <a:lstStyle/>
          <a:p>
            <a:endParaRPr/>
          </a:p>
        </p:txBody>
      </p:sp>
      <p:sp>
        <p:nvSpPr>
          <p:cNvPr id="13" name="object 10">
            <a:extLst>
              <a:ext uri="{FF2B5EF4-FFF2-40B4-BE49-F238E27FC236}">
                <a16:creationId xmlns:a16="http://schemas.microsoft.com/office/drawing/2014/main" id="{2D0E0926-D59A-A6F4-4103-6DA9A0C24686}"/>
              </a:ext>
            </a:extLst>
          </p:cNvPr>
          <p:cNvSpPr/>
          <p:nvPr/>
        </p:nvSpPr>
        <p:spPr>
          <a:xfrm>
            <a:off x="1454619" y="3433419"/>
            <a:ext cx="657225" cy="697230"/>
          </a:xfrm>
          <a:custGeom>
            <a:avLst/>
            <a:gdLst/>
            <a:ahLst/>
            <a:cxnLst/>
            <a:rect l="l" t="t" r="r" b="b"/>
            <a:pathLst>
              <a:path w="657225" h="697229">
                <a:moveTo>
                  <a:pt x="492480" y="163918"/>
                </a:moveTo>
                <a:lnTo>
                  <a:pt x="486613" y="120345"/>
                </a:lnTo>
                <a:lnTo>
                  <a:pt x="470065" y="81191"/>
                </a:lnTo>
                <a:lnTo>
                  <a:pt x="444398" y="48018"/>
                </a:lnTo>
                <a:lnTo>
                  <a:pt x="411175" y="22377"/>
                </a:lnTo>
                <a:lnTo>
                  <a:pt x="371957" y="5854"/>
                </a:lnTo>
                <a:lnTo>
                  <a:pt x="328320" y="0"/>
                </a:lnTo>
                <a:lnTo>
                  <a:pt x="284683" y="5854"/>
                </a:lnTo>
                <a:lnTo>
                  <a:pt x="245465" y="22377"/>
                </a:lnTo>
                <a:lnTo>
                  <a:pt x="212242" y="48018"/>
                </a:lnTo>
                <a:lnTo>
                  <a:pt x="186575" y="81191"/>
                </a:lnTo>
                <a:lnTo>
                  <a:pt x="170014" y="120345"/>
                </a:lnTo>
                <a:lnTo>
                  <a:pt x="164160" y="163918"/>
                </a:lnTo>
                <a:lnTo>
                  <a:pt x="170014" y="207505"/>
                </a:lnTo>
                <a:lnTo>
                  <a:pt x="186575" y="246659"/>
                </a:lnTo>
                <a:lnTo>
                  <a:pt x="212242" y="279831"/>
                </a:lnTo>
                <a:lnTo>
                  <a:pt x="245465" y="305460"/>
                </a:lnTo>
                <a:lnTo>
                  <a:pt x="284683" y="321983"/>
                </a:lnTo>
                <a:lnTo>
                  <a:pt x="328320" y="327837"/>
                </a:lnTo>
                <a:lnTo>
                  <a:pt x="371957" y="321983"/>
                </a:lnTo>
                <a:lnTo>
                  <a:pt x="411175" y="305460"/>
                </a:lnTo>
                <a:lnTo>
                  <a:pt x="444398" y="279831"/>
                </a:lnTo>
                <a:lnTo>
                  <a:pt x="470065" y="246659"/>
                </a:lnTo>
                <a:lnTo>
                  <a:pt x="486613" y="207505"/>
                </a:lnTo>
                <a:lnTo>
                  <a:pt x="492480" y="163918"/>
                </a:lnTo>
                <a:close/>
              </a:path>
              <a:path w="657225" h="697229">
                <a:moveTo>
                  <a:pt x="656640" y="532739"/>
                </a:moveTo>
                <a:lnTo>
                  <a:pt x="637603" y="480872"/>
                </a:lnTo>
                <a:lnTo>
                  <a:pt x="587832" y="441756"/>
                </a:lnTo>
                <a:lnTo>
                  <a:pt x="548398" y="420560"/>
                </a:lnTo>
                <a:lnTo>
                  <a:pt x="506653" y="403212"/>
                </a:lnTo>
                <a:lnTo>
                  <a:pt x="463753" y="389318"/>
                </a:lnTo>
                <a:lnTo>
                  <a:pt x="399110" y="374459"/>
                </a:lnTo>
                <a:lnTo>
                  <a:pt x="328320" y="368820"/>
                </a:lnTo>
                <a:lnTo>
                  <a:pt x="294462" y="370293"/>
                </a:lnTo>
                <a:lnTo>
                  <a:pt x="226745" y="380923"/>
                </a:lnTo>
                <a:lnTo>
                  <a:pt x="149987" y="403783"/>
                </a:lnTo>
                <a:lnTo>
                  <a:pt x="108242" y="422097"/>
                </a:lnTo>
                <a:lnTo>
                  <a:pt x="68795" y="443484"/>
                </a:lnTo>
                <a:lnTo>
                  <a:pt x="32829" y="467169"/>
                </a:lnTo>
                <a:lnTo>
                  <a:pt x="8712" y="496887"/>
                </a:lnTo>
                <a:lnTo>
                  <a:pt x="0" y="532739"/>
                </a:lnTo>
                <a:lnTo>
                  <a:pt x="0" y="696658"/>
                </a:lnTo>
                <a:lnTo>
                  <a:pt x="656640" y="696658"/>
                </a:lnTo>
                <a:lnTo>
                  <a:pt x="656640" y="532739"/>
                </a:lnTo>
                <a:close/>
              </a:path>
            </a:pathLst>
          </a:custGeom>
          <a:solidFill>
            <a:srgbClr val="548ED4"/>
          </a:solidFill>
        </p:spPr>
        <p:txBody>
          <a:bodyPr wrap="square" lIns="0" tIns="0" rIns="0" bIns="0" rtlCol="0"/>
          <a:lstStyle/>
          <a:p>
            <a:endParaRPr/>
          </a:p>
        </p:txBody>
      </p:sp>
      <p:sp>
        <p:nvSpPr>
          <p:cNvPr id="14" name="object 11">
            <a:extLst>
              <a:ext uri="{FF2B5EF4-FFF2-40B4-BE49-F238E27FC236}">
                <a16:creationId xmlns:a16="http://schemas.microsoft.com/office/drawing/2014/main" id="{583D6B93-F338-786F-12B0-A6EF1DD2A5AA}"/>
              </a:ext>
            </a:extLst>
          </p:cNvPr>
          <p:cNvSpPr/>
          <p:nvPr/>
        </p:nvSpPr>
        <p:spPr>
          <a:xfrm>
            <a:off x="3591268" y="3433419"/>
            <a:ext cx="657225" cy="697230"/>
          </a:xfrm>
          <a:custGeom>
            <a:avLst/>
            <a:gdLst/>
            <a:ahLst/>
            <a:cxnLst/>
            <a:rect l="l" t="t" r="r" b="b"/>
            <a:pathLst>
              <a:path w="657225" h="697229">
                <a:moveTo>
                  <a:pt x="492480" y="163918"/>
                </a:moveTo>
                <a:lnTo>
                  <a:pt x="486613" y="120345"/>
                </a:lnTo>
                <a:lnTo>
                  <a:pt x="470065" y="81191"/>
                </a:lnTo>
                <a:lnTo>
                  <a:pt x="444398" y="48018"/>
                </a:lnTo>
                <a:lnTo>
                  <a:pt x="411175" y="22377"/>
                </a:lnTo>
                <a:lnTo>
                  <a:pt x="371957" y="5854"/>
                </a:lnTo>
                <a:lnTo>
                  <a:pt x="328320" y="0"/>
                </a:lnTo>
                <a:lnTo>
                  <a:pt x="284683" y="5854"/>
                </a:lnTo>
                <a:lnTo>
                  <a:pt x="245465" y="22377"/>
                </a:lnTo>
                <a:lnTo>
                  <a:pt x="212242" y="48018"/>
                </a:lnTo>
                <a:lnTo>
                  <a:pt x="186575" y="81191"/>
                </a:lnTo>
                <a:lnTo>
                  <a:pt x="170014" y="120345"/>
                </a:lnTo>
                <a:lnTo>
                  <a:pt x="164160" y="163918"/>
                </a:lnTo>
                <a:lnTo>
                  <a:pt x="170014" y="207505"/>
                </a:lnTo>
                <a:lnTo>
                  <a:pt x="186575" y="246659"/>
                </a:lnTo>
                <a:lnTo>
                  <a:pt x="212242" y="279831"/>
                </a:lnTo>
                <a:lnTo>
                  <a:pt x="245465" y="305460"/>
                </a:lnTo>
                <a:lnTo>
                  <a:pt x="284683" y="321983"/>
                </a:lnTo>
                <a:lnTo>
                  <a:pt x="328320" y="327837"/>
                </a:lnTo>
                <a:lnTo>
                  <a:pt x="371957" y="321983"/>
                </a:lnTo>
                <a:lnTo>
                  <a:pt x="411175" y="305460"/>
                </a:lnTo>
                <a:lnTo>
                  <a:pt x="444398" y="279831"/>
                </a:lnTo>
                <a:lnTo>
                  <a:pt x="470065" y="246659"/>
                </a:lnTo>
                <a:lnTo>
                  <a:pt x="486613" y="207505"/>
                </a:lnTo>
                <a:lnTo>
                  <a:pt x="492480" y="163918"/>
                </a:lnTo>
                <a:close/>
              </a:path>
              <a:path w="657225" h="697229">
                <a:moveTo>
                  <a:pt x="656640" y="532739"/>
                </a:moveTo>
                <a:lnTo>
                  <a:pt x="637603" y="480872"/>
                </a:lnTo>
                <a:lnTo>
                  <a:pt x="587832" y="441756"/>
                </a:lnTo>
                <a:lnTo>
                  <a:pt x="548398" y="420560"/>
                </a:lnTo>
                <a:lnTo>
                  <a:pt x="506653" y="403212"/>
                </a:lnTo>
                <a:lnTo>
                  <a:pt x="463753" y="389318"/>
                </a:lnTo>
                <a:lnTo>
                  <a:pt x="399110" y="374459"/>
                </a:lnTo>
                <a:lnTo>
                  <a:pt x="328320" y="368820"/>
                </a:lnTo>
                <a:lnTo>
                  <a:pt x="294462" y="370293"/>
                </a:lnTo>
                <a:lnTo>
                  <a:pt x="226745" y="380923"/>
                </a:lnTo>
                <a:lnTo>
                  <a:pt x="149987" y="403783"/>
                </a:lnTo>
                <a:lnTo>
                  <a:pt x="108242" y="422097"/>
                </a:lnTo>
                <a:lnTo>
                  <a:pt x="68795" y="443484"/>
                </a:lnTo>
                <a:lnTo>
                  <a:pt x="32829" y="467169"/>
                </a:lnTo>
                <a:lnTo>
                  <a:pt x="8712" y="496887"/>
                </a:lnTo>
                <a:lnTo>
                  <a:pt x="0" y="532739"/>
                </a:lnTo>
                <a:lnTo>
                  <a:pt x="0" y="696658"/>
                </a:lnTo>
                <a:lnTo>
                  <a:pt x="656640" y="696658"/>
                </a:lnTo>
                <a:lnTo>
                  <a:pt x="656640" y="532739"/>
                </a:lnTo>
                <a:close/>
              </a:path>
            </a:pathLst>
          </a:custGeom>
          <a:solidFill>
            <a:srgbClr val="548ED4"/>
          </a:solidFill>
        </p:spPr>
        <p:txBody>
          <a:bodyPr wrap="square" lIns="0" tIns="0" rIns="0" bIns="0" rtlCol="0"/>
          <a:lstStyle/>
          <a:p>
            <a:endParaRPr/>
          </a:p>
        </p:txBody>
      </p:sp>
      <p:sp>
        <p:nvSpPr>
          <p:cNvPr id="15" name="object 12">
            <a:extLst>
              <a:ext uri="{FF2B5EF4-FFF2-40B4-BE49-F238E27FC236}">
                <a16:creationId xmlns:a16="http://schemas.microsoft.com/office/drawing/2014/main" id="{753711FC-EE14-BF3F-D090-699028C1BF4B}"/>
              </a:ext>
            </a:extLst>
          </p:cNvPr>
          <p:cNvSpPr/>
          <p:nvPr/>
        </p:nvSpPr>
        <p:spPr>
          <a:xfrm>
            <a:off x="4659591" y="3433419"/>
            <a:ext cx="657225" cy="697230"/>
          </a:xfrm>
          <a:custGeom>
            <a:avLst/>
            <a:gdLst/>
            <a:ahLst/>
            <a:cxnLst/>
            <a:rect l="l" t="t" r="r" b="b"/>
            <a:pathLst>
              <a:path w="657225" h="697229">
                <a:moveTo>
                  <a:pt x="492480" y="163918"/>
                </a:moveTo>
                <a:lnTo>
                  <a:pt x="486613" y="120345"/>
                </a:lnTo>
                <a:lnTo>
                  <a:pt x="470065" y="81191"/>
                </a:lnTo>
                <a:lnTo>
                  <a:pt x="444398" y="48018"/>
                </a:lnTo>
                <a:lnTo>
                  <a:pt x="411175" y="22377"/>
                </a:lnTo>
                <a:lnTo>
                  <a:pt x="371957" y="5854"/>
                </a:lnTo>
                <a:lnTo>
                  <a:pt x="328320" y="0"/>
                </a:lnTo>
                <a:lnTo>
                  <a:pt x="284683" y="5854"/>
                </a:lnTo>
                <a:lnTo>
                  <a:pt x="245465" y="22377"/>
                </a:lnTo>
                <a:lnTo>
                  <a:pt x="212242" y="48018"/>
                </a:lnTo>
                <a:lnTo>
                  <a:pt x="186575" y="81191"/>
                </a:lnTo>
                <a:lnTo>
                  <a:pt x="170014" y="120345"/>
                </a:lnTo>
                <a:lnTo>
                  <a:pt x="164160" y="163918"/>
                </a:lnTo>
                <a:lnTo>
                  <a:pt x="170014" y="207505"/>
                </a:lnTo>
                <a:lnTo>
                  <a:pt x="186575" y="246659"/>
                </a:lnTo>
                <a:lnTo>
                  <a:pt x="212242" y="279831"/>
                </a:lnTo>
                <a:lnTo>
                  <a:pt x="245465" y="305460"/>
                </a:lnTo>
                <a:lnTo>
                  <a:pt x="284683" y="321983"/>
                </a:lnTo>
                <a:lnTo>
                  <a:pt x="328320" y="327837"/>
                </a:lnTo>
                <a:lnTo>
                  <a:pt x="371957" y="321983"/>
                </a:lnTo>
                <a:lnTo>
                  <a:pt x="411175" y="305460"/>
                </a:lnTo>
                <a:lnTo>
                  <a:pt x="444398" y="279831"/>
                </a:lnTo>
                <a:lnTo>
                  <a:pt x="470065" y="246659"/>
                </a:lnTo>
                <a:lnTo>
                  <a:pt x="486613" y="207505"/>
                </a:lnTo>
                <a:lnTo>
                  <a:pt x="492480" y="163918"/>
                </a:lnTo>
                <a:close/>
              </a:path>
              <a:path w="657225" h="697229">
                <a:moveTo>
                  <a:pt x="656640" y="532739"/>
                </a:moveTo>
                <a:lnTo>
                  <a:pt x="637603" y="480872"/>
                </a:lnTo>
                <a:lnTo>
                  <a:pt x="587832" y="441756"/>
                </a:lnTo>
                <a:lnTo>
                  <a:pt x="548398" y="420560"/>
                </a:lnTo>
                <a:lnTo>
                  <a:pt x="506653" y="403212"/>
                </a:lnTo>
                <a:lnTo>
                  <a:pt x="463753" y="389318"/>
                </a:lnTo>
                <a:lnTo>
                  <a:pt x="399110" y="374459"/>
                </a:lnTo>
                <a:lnTo>
                  <a:pt x="328320" y="368820"/>
                </a:lnTo>
                <a:lnTo>
                  <a:pt x="294462" y="370293"/>
                </a:lnTo>
                <a:lnTo>
                  <a:pt x="226745" y="380923"/>
                </a:lnTo>
                <a:lnTo>
                  <a:pt x="149987" y="403783"/>
                </a:lnTo>
                <a:lnTo>
                  <a:pt x="108242" y="422097"/>
                </a:lnTo>
                <a:lnTo>
                  <a:pt x="68795" y="443484"/>
                </a:lnTo>
                <a:lnTo>
                  <a:pt x="32829" y="467169"/>
                </a:lnTo>
                <a:lnTo>
                  <a:pt x="8712" y="496887"/>
                </a:lnTo>
                <a:lnTo>
                  <a:pt x="0" y="532739"/>
                </a:lnTo>
                <a:lnTo>
                  <a:pt x="0" y="696658"/>
                </a:lnTo>
                <a:lnTo>
                  <a:pt x="656640" y="696658"/>
                </a:lnTo>
                <a:lnTo>
                  <a:pt x="656640" y="532739"/>
                </a:lnTo>
                <a:close/>
              </a:path>
            </a:pathLst>
          </a:custGeom>
          <a:solidFill>
            <a:srgbClr val="548ED4"/>
          </a:solidFill>
        </p:spPr>
        <p:txBody>
          <a:bodyPr wrap="square" lIns="0" tIns="0" rIns="0" bIns="0" rtlCol="0"/>
          <a:lstStyle/>
          <a:p>
            <a:endParaRPr/>
          </a:p>
        </p:txBody>
      </p:sp>
      <p:sp>
        <p:nvSpPr>
          <p:cNvPr id="16" name="object 13">
            <a:extLst>
              <a:ext uri="{FF2B5EF4-FFF2-40B4-BE49-F238E27FC236}">
                <a16:creationId xmlns:a16="http://schemas.microsoft.com/office/drawing/2014/main" id="{E1CA5981-B3A6-A536-0E4D-5D5195C89CE3}"/>
              </a:ext>
            </a:extLst>
          </p:cNvPr>
          <p:cNvSpPr/>
          <p:nvPr/>
        </p:nvSpPr>
        <p:spPr>
          <a:xfrm>
            <a:off x="5727916" y="3433419"/>
            <a:ext cx="657225" cy="697230"/>
          </a:xfrm>
          <a:custGeom>
            <a:avLst/>
            <a:gdLst/>
            <a:ahLst/>
            <a:cxnLst/>
            <a:rect l="l" t="t" r="r" b="b"/>
            <a:pathLst>
              <a:path w="657225" h="697229">
                <a:moveTo>
                  <a:pt x="492480" y="163918"/>
                </a:moveTo>
                <a:lnTo>
                  <a:pt x="486613" y="120345"/>
                </a:lnTo>
                <a:lnTo>
                  <a:pt x="470065" y="81191"/>
                </a:lnTo>
                <a:lnTo>
                  <a:pt x="444398" y="48018"/>
                </a:lnTo>
                <a:lnTo>
                  <a:pt x="411175" y="22377"/>
                </a:lnTo>
                <a:lnTo>
                  <a:pt x="371957" y="5854"/>
                </a:lnTo>
                <a:lnTo>
                  <a:pt x="328320" y="0"/>
                </a:lnTo>
                <a:lnTo>
                  <a:pt x="284683" y="5854"/>
                </a:lnTo>
                <a:lnTo>
                  <a:pt x="245465" y="22377"/>
                </a:lnTo>
                <a:lnTo>
                  <a:pt x="212242" y="48018"/>
                </a:lnTo>
                <a:lnTo>
                  <a:pt x="186575" y="81191"/>
                </a:lnTo>
                <a:lnTo>
                  <a:pt x="170014" y="120345"/>
                </a:lnTo>
                <a:lnTo>
                  <a:pt x="164160" y="163918"/>
                </a:lnTo>
                <a:lnTo>
                  <a:pt x="170014" y="207505"/>
                </a:lnTo>
                <a:lnTo>
                  <a:pt x="186575" y="246659"/>
                </a:lnTo>
                <a:lnTo>
                  <a:pt x="212242" y="279831"/>
                </a:lnTo>
                <a:lnTo>
                  <a:pt x="245465" y="305460"/>
                </a:lnTo>
                <a:lnTo>
                  <a:pt x="284683" y="321983"/>
                </a:lnTo>
                <a:lnTo>
                  <a:pt x="328320" y="327837"/>
                </a:lnTo>
                <a:lnTo>
                  <a:pt x="371957" y="321983"/>
                </a:lnTo>
                <a:lnTo>
                  <a:pt x="411175" y="305460"/>
                </a:lnTo>
                <a:lnTo>
                  <a:pt x="444398" y="279831"/>
                </a:lnTo>
                <a:lnTo>
                  <a:pt x="470065" y="246659"/>
                </a:lnTo>
                <a:lnTo>
                  <a:pt x="486613" y="207505"/>
                </a:lnTo>
                <a:lnTo>
                  <a:pt x="492480" y="163918"/>
                </a:lnTo>
                <a:close/>
              </a:path>
              <a:path w="657225" h="697229">
                <a:moveTo>
                  <a:pt x="656640" y="532739"/>
                </a:moveTo>
                <a:lnTo>
                  <a:pt x="637603" y="480872"/>
                </a:lnTo>
                <a:lnTo>
                  <a:pt x="587832" y="441756"/>
                </a:lnTo>
                <a:lnTo>
                  <a:pt x="548398" y="420560"/>
                </a:lnTo>
                <a:lnTo>
                  <a:pt x="506653" y="403212"/>
                </a:lnTo>
                <a:lnTo>
                  <a:pt x="463753" y="389318"/>
                </a:lnTo>
                <a:lnTo>
                  <a:pt x="399110" y="374459"/>
                </a:lnTo>
                <a:lnTo>
                  <a:pt x="328320" y="368820"/>
                </a:lnTo>
                <a:lnTo>
                  <a:pt x="294462" y="370293"/>
                </a:lnTo>
                <a:lnTo>
                  <a:pt x="226745" y="380923"/>
                </a:lnTo>
                <a:lnTo>
                  <a:pt x="149987" y="403783"/>
                </a:lnTo>
                <a:lnTo>
                  <a:pt x="108242" y="422097"/>
                </a:lnTo>
                <a:lnTo>
                  <a:pt x="68795" y="443484"/>
                </a:lnTo>
                <a:lnTo>
                  <a:pt x="32829" y="467169"/>
                </a:lnTo>
                <a:lnTo>
                  <a:pt x="8712" y="496887"/>
                </a:lnTo>
                <a:lnTo>
                  <a:pt x="0" y="532739"/>
                </a:lnTo>
                <a:lnTo>
                  <a:pt x="0" y="696658"/>
                </a:lnTo>
                <a:lnTo>
                  <a:pt x="656640" y="696658"/>
                </a:lnTo>
                <a:lnTo>
                  <a:pt x="656640" y="532739"/>
                </a:lnTo>
                <a:close/>
              </a:path>
            </a:pathLst>
          </a:custGeom>
          <a:solidFill>
            <a:srgbClr val="548ED4"/>
          </a:solidFill>
        </p:spPr>
        <p:txBody>
          <a:bodyPr wrap="square" lIns="0" tIns="0" rIns="0" bIns="0" rtlCol="0"/>
          <a:lstStyle/>
          <a:p>
            <a:endParaRPr/>
          </a:p>
        </p:txBody>
      </p:sp>
      <p:sp>
        <p:nvSpPr>
          <p:cNvPr id="17" name="object 14">
            <a:extLst>
              <a:ext uri="{FF2B5EF4-FFF2-40B4-BE49-F238E27FC236}">
                <a16:creationId xmlns:a16="http://schemas.microsoft.com/office/drawing/2014/main" id="{31E5CD6F-EAA8-DBEE-AC1A-719D7871155F}"/>
              </a:ext>
            </a:extLst>
          </p:cNvPr>
          <p:cNvSpPr/>
          <p:nvPr/>
        </p:nvSpPr>
        <p:spPr>
          <a:xfrm>
            <a:off x="2522944" y="3433419"/>
            <a:ext cx="657225" cy="697230"/>
          </a:xfrm>
          <a:custGeom>
            <a:avLst/>
            <a:gdLst/>
            <a:ahLst/>
            <a:cxnLst/>
            <a:rect l="l" t="t" r="r" b="b"/>
            <a:pathLst>
              <a:path w="657225" h="697229">
                <a:moveTo>
                  <a:pt x="492480" y="163918"/>
                </a:moveTo>
                <a:lnTo>
                  <a:pt x="486613" y="120345"/>
                </a:lnTo>
                <a:lnTo>
                  <a:pt x="470065" y="81191"/>
                </a:lnTo>
                <a:lnTo>
                  <a:pt x="444398" y="48018"/>
                </a:lnTo>
                <a:lnTo>
                  <a:pt x="411175" y="22377"/>
                </a:lnTo>
                <a:lnTo>
                  <a:pt x="371957" y="5854"/>
                </a:lnTo>
                <a:lnTo>
                  <a:pt x="328320" y="0"/>
                </a:lnTo>
                <a:lnTo>
                  <a:pt x="284683" y="5854"/>
                </a:lnTo>
                <a:lnTo>
                  <a:pt x="245465" y="22377"/>
                </a:lnTo>
                <a:lnTo>
                  <a:pt x="212242" y="48018"/>
                </a:lnTo>
                <a:lnTo>
                  <a:pt x="186575" y="81191"/>
                </a:lnTo>
                <a:lnTo>
                  <a:pt x="170014" y="120345"/>
                </a:lnTo>
                <a:lnTo>
                  <a:pt x="164160" y="163918"/>
                </a:lnTo>
                <a:lnTo>
                  <a:pt x="170014" y="207505"/>
                </a:lnTo>
                <a:lnTo>
                  <a:pt x="186575" y="246659"/>
                </a:lnTo>
                <a:lnTo>
                  <a:pt x="212242" y="279831"/>
                </a:lnTo>
                <a:lnTo>
                  <a:pt x="245465" y="305460"/>
                </a:lnTo>
                <a:lnTo>
                  <a:pt x="284683" y="321983"/>
                </a:lnTo>
                <a:lnTo>
                  <a:pt x="328320" y="327837"/>
                </a:lnTo>
                <a:lnTo>
                  <a:pt x="371957" y="321983"/>
                </a:lnTo>
                <a:lnTo>
                  <a:pt x="411175" y="305460"/>
                </a:lnTo>
                <a:lnTo>
                  <a:pt x="444398" y="279831"/>
                </a:lnTo>
                <a:lnTo>
                  <a:pt x="470065" y="246659"/>
                </a:lnTo>
                <a:lnTo>
                  <a:pt x="486613" y="207505"/>
                </a:lnTo>
                <a:lnTo>
                  <a:pt x="492480" y="163918"/>
                </a:lnTo>
                <a:close/>
              </a:path>
              <a:path w="657225" h="697229">
                <a:moveTo>
                  <a:pt x="656640" y="532739"/>
                </a:moveTo>
                <a:lnTo>
                  <a:pt x="637603" y="480872"/>
                </a:lnTo>
                <a:lnTo>
                  <a:pt x="587832" y="441756"/>
                </a:lnTo>
                <a:lnTo>
                  <a:pt x="548398" y="420560"/>
                </a:lnTo>
                <a:lnTo>
                  <a:pt x="506653" y="403212"/>
                </a:lnTo>
                <a:lnTo>
                  <a:pt x="463753" y="389318"/>
                </a:lnTo>
                <a:lnTo>
                  <a:pt x="399110" y="374459"/>
                </a:lnTo>
                <a:lnTo>
                  <a:pt x="328320" y="368820"/>
                </a:lnTo>
                <a:lnTo>
                  <a:pt x="294462" y="370293"/>
                </a:lnTo>
                <a:lnTo>
                  <a:pt x="226745" y="380923"/>
                </a:lnTo>
                <a:lnTo>
                  <a:pt x="149987" y="403783"/>
                </a:lnTo>
                <a:lnTo>
                  <a:pt x="108242" y="422097"/>
                </a:lnTo>
                <a:lnTo>
                  <a:pt x="68795" y="443484"/>
                </a:lnTo>
                <a:lnTo>
                  <a:pt x="32829" y="467169"/>
                </a:lnTo>
                <a:lnTo>
                  <a:pt x="8712" y="496887"/>
                </a:lnTo>
                <a:lnTo>
                  <a:pt x="0" y="532739"/>
                </a:lnTo>
                <a:lnTo>
                  <a:pt x="0" y="696658"/>
                </a:lnTo>
                <a:lnTo>
                  <a:pt x="656640" y="696658"/>
                </a:lnTo>
                <a:lnTo>
                  <a:pt x="656640" y="532739"/>
                </a:lnTo>
                <a:close/>
              </a:path>
            </a:pathLst>
          </a:custGeom>
          <a:solidFill>
            <a:srgbClr val="548ED4"/>
          </a:solidFill>
        </p:spPr>
        <p:txBody>
          <a:bodyPr wrap="square" lIns="0" tIns="0" rIns="0" bIns="0" rtlCol="0"/>
          <a:lstStyle/>
          <a:p>
            <a:endParaRPr/>
          </a:p>
        </p:txBody>
      </p:sp>
      <p:sp>
        <p:nvSpPr>
          <p:cNvPr id="18" name="object 15">
            <a:extLst>
              <a:ext uri="{FF2B5EF4-FFF2-40B4-BE49-F238E27FC236}">
                <a16:creationId xmlns:a16="http://schemas.microsoft.com/office/drawing/2014/main" id="{CDE1F52B-1088-D55A-1C31-8E4F6AFBE24E}"/>
              </a:ext>
            </a:extLst>
          </p:cNvPr>
          <p:cNvSpPr txBox="1">
            <a:spLocks/>
          </p:cNvSpPr>
          <p:nvPr/>
        </p:nvSpPr>
        <p:spPr>
          <a:xfrm>
            <a:off x="11068811" y="6465214"/>
            <a:ext cx="244475" cy="177800"/>
          </a:xfrm>
          <a:prstGeom prst="rect">
            <a:avLst/>
          </a:prstGeom>
        </p:spPr>
        <p:txBody>
          <a:bodyPr vert="horz" wrap="square" lIns="0" tIns="0" rIns="0" bIns="0" rtlCol="0">
            <a:spAutoFit/>
          </a:bodyPr>
          <a:lstStyle>
            <a:defPPr>
              <a:defRPr lang="zh-CN" kern="0"/>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US" altLang="zh-CN" spc="-25" smtClean="0"/>
              <a:pPr marL="38100">
                <a:lnSpc>
                  <a:spcPts val="1240"/>
                </a:lnSpc>
              </a:pPr>
              <a:t>8</a:t>
            </a:fld>
            <a:endParaRPr lang="en-US" spc="-25" dirty="0"/>
          </a:p>
        </p:txBody>
      </p:sp>
    </p:spTree>
    <p:custDataLst>
      <p:tags r:id="rId1"/>
    </p:custDataLst>
    <p:extLst>
      <p:ext uri="{BB962C8B-B14F-4D97-AF65-F5344CB8AC3E}">
        <p14:creationId xmlns:p14="http://schemas.microsoft.com/office/powerpoint/2010/main" val="2536870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3"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grpSp>
        <p:nvGrpSpPr>
          <p:cNvPr id="11" name="组合 10"/>
          <p:cNvGrpSpPr/>
          <p:nvPr/>
        </p:nvGrpSpPr>
        <p:grpSpPr>
          <a:xfrm>
            <a:off x="0" y="127651"/>
            <a:ext cx="281652" cy="663919"/>
            <a:chOff x="0" y="127651"/>
            <a:chExt cx="281652" cy="663919"/>
          </a:xfrm>
        </p:grpSpPr>
        <p:sp>
          <p:nvSpPr>
            <p:cNvPr id="12" name="任意多边形: 形状 11"/>
            <p:cNvSpPr/>
            <p:nvPr>
              <p:custDataLst>
                <p:tags r:id="rId4"/>
              </p:custDataLst>
            </p:nvPr>
          </p:nvSpPr>
          <p:spPr>
            <a:xfrm>
              <a:off x="0" y="228266"/>
              <a:ext cx="281652" cy="563304"/>
            </a:xfrm>
            <a:custGeom>
              <a:avLst/>
              <a:gdLst>
                <a:gd name="connsiteX0" fmla="*/ 0 w 2049303"/>
                <a:gd name="connsiteY0" fmla="*/ 0 h 4098607"/>
                <a:gd name="connsiteX1" fmla="*/ 2049303 w 2049303"/>
                <a:gd name="connsiteY1" fmla="*/ 2049304 h 4098607"/>
                <a:gd name="connsiteX2" fmla="*/ 0 w 2049303"/>
                <a:gd name="connsiteY2" fmla="*/ 4098607 h 4098607"/>
              </a:gdLst>
              <a:ahLst/>
              <a:cxnLst>
                <a:cxn ang="0">
                  <a:pos x="connsiteX0" y="connsiteY0"/>
                </a:cxn>
                <a:cxn ang="0">
                  <a:pos x="connsiteX1" y="connsiteY1"/>
                </a:cxn>
                <a:cxn ang="0">
                  <a:pos x="connsiteX2" y="connsiteY2"/>
                </a:cxn>
              </a:cxnLst>
              <a:rect l="l" t="t" r="r" b="b"/>
              <a:pathLst>
                <a:path w="2049303" h="4098607">
                  <a:moveTo>
                    <a:pt x="0" y="0"/>
                  </a:moveTo>
                  <a:lnTo>
                    <a:pt x="2049303" y="2049304"/>
                  </a:lnTo>
                  <a:lnTo>
                    <a:pt x="0" y="40986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21" name="任意多边形: 形状 20"/>
            <p:cNvSpPr/>
            <p:nvPr>
              <p:custDataLst>
                <p:tags r:id="rId5"/>
              </p:custDataLst>
            </p:nvPr>
          </p:nvSpPr>
          <p:spPr>
            <a:xfrm>
              <a:off x="0" y="127651"/>
              <a:ext cx="281652" cy="563303"/>
            </a:xfrm>
            <a:custGeom>
              <a:avLst/>
              <a:gdLst>
                <a:gd name="connsiteX0" fmla="*/ 0 w 2049302"/>
                <a:gd name="connsiteY0" fmla="*/ 0 h 4098605"/>
                <a:gd name="connsiteX1" fmla="*/ 2049302 w 2049302"/>
                <a:gd name="connsiteY1" fmla="*/ 2049303 h 4098605"/>
                <a:gd name="connsiteX2" fmla="*/ 0 w 2049302"/>
                <a:gd name="connsiteY2" fmla="*/ 4098605 h 4098605"/>
              </a:gdLst>
              <a:ahLst/>
              <a:cxnLst>
                <a:cxn ang="0">
                  <a:pos x="connsiteX0" y="connsiteY0"/>
                </a:cxn>
                <a:cxn ang="0">
                  <a:pos x="connsiteX1" y="connsiteY1"/>
                </a:cxn>
                <a:cxn ang="0">
                  <a:pos x="connsiteX2" y="connsiteY2"/>
                </a:cxn>
              </a:cxnLst>
              <a:rect l="l" t="t" r="r" b="b"/>
              <a:pathLst>
                <a:path w="2049302" h="4098605">
                  <a:moveTo>
                    <a:pt x="0" y="0"/>
                  </a:moveTo>
                  <a:lnTo>
                    <a:pt x="2049302" y="2049303"/>
                  </a:lnTo>
                  <a:lnTo>
                    <a:pt x="0" y="4098605"/>
                  </a:ln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cs typeface="+mn-ea"/>
                <a:sym typeface="+mn-lt"/>
              </a:endParaRPr>
            </a:p>
          </p:txBody>
        </p:sp>
      </p:grpSp>
      <p:sp>
        <p:nvSpPr>
          <p:cNvPr id="22" name="文本框 14"/>
          <p:cNvSpPr txBox="1"/>
          <p:nvPr/>
        </p:nvSpPr>
        <p:spPr>
          <a:xfrm>
            <a:off x="473075" y="198120"/>
            <a:ext cx="2905125" cy="521970"/>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000000"/>
                </a:solidFill>
                <a:latin typeface="微软雅黑" panose="020B0503020204020204" charset="-122"/>
                <a:ea typeface="微软雅黑" panose="020B0503020204020204" charset="-122"/>
                <a:cs typeface="+mn-ea"/>
                <a:sym typeface="+mn-lt"/>
              </a:rPr>
              <a:t>可能的场景</a:t>
            </a:r>
          </a:p>
        </p:txBody>
      </p:sp>
      <p:sp>
        <p:nvSpPr>
          <p:cNvPr id="2" name="object 3">
            <a:extLst>
              <a:ext uri="{FF2B5EF4-FFF2-40B4-BE49-F238E27FC236}">
                <a16:creationId xmlns:a16="http://schemas.microsoft.com/office/drawing/2014/main" id="{9CD30ED3-4036-ED0B-CF0C-04C9E3302D90}"/>
              </a:ext>
            </a:extLst>
          </p:cNvPr>
          <p:cNvSpPr txBox="1"/>
          <p:nvPr/>
        </p:nvSpPr>
        <p:spPr>
          <a:xfrm>
            <a:off x="916939" y="1485646"/>
            <a:ext cx="3754754" cy="452120"/>
          </a:xfrm>
          <a:prstGeom prst="rect">
            <a:avLst/>
          </a:prstGeom>
        </p:spPr>
        <p:txBody>
          <a:bodyPr vert="horz" wrap="square" lIns="0" tIns="12065" rIns="0" bIns="0" rtlCol="0">
            <a:spAutoFit/>
          </a:bodyPr>
          <a:lstStyle/>
          <a:p>
            <a:pPr marL="241300" indent="-229235">
              <a:lnSpc>
                <a:spcPct val="100000"/>
              </a:lnSpc>
              <a:spcBef>
                <a:spcPts val="95"/>
              </a:spcBef>
              <a:buFont typeface="Arial"/>
              <a:buChar char="•"/>
              <a:tabLst>
                <a:tab pos="241935" algn="l"/>
              </a:tabLst>
            </a:pPr>
            <a:r>
              <a:rPr lang="zh-CN" altLang="en-US" sz="2800" dirty="0">
                <a:latin typeface="Calibri"/>
                <a:cs typeface="Calibri"/>
              </a:rPr>
              <a:t>场景</a:t>
            </a:r>
            <a:r>
              <a:rPr sz="2800" spc="-75" dirty="0">
                <a:latin typeface="Calibri"/>
                <a:cs typeface="Calibri"/>
              </a:rPr>
              <a:t> </a:t>
            </a:r>
            <a:r>
              <a:rPr sz="2800" dirty="0">
                <a:latin typeface="Calibri"/>
                <a:cs typeface="Calibri"/>
              </a:rPr>
              <a:t>2:</a:t>
            </a:r>
            <a:r>
              <a:rPr sz="2800" spc="-70" dirty="0">
                <a:latin typeface="Calibri"/>
                <a:cs typeface="Calibri"/>
              </a:rPr>
              <a:t> </a:t>
            </a:r>
            <a:r>
              <a:rPr lang="en-US" sz="2800" spc="-70" dirty="0">
                <a:latin typeface="Calibri"/>
                <a:cs typeface="Calibri"/>
              </a:rPr>
              <a:t> </a:t>
            </a:r>
            <a:r>
              <a:rPr lang="zh-CN" altLang="en-US" sz="2800" dirty="0">
                <a:latin typeface="Calibri"/>
                <a:cs typeface="Calibri"/>
              </a:rPr>
              <a:t>供应链</a:t>
            </a:r>
            <a:endParaRPr sz="2800" dirty="0">
              <a:latin typeface="Calibri"/>
              <a:cs typeface="Calibri"/>
            </a:endParaRPr>
          </a:p>
        </p:txBody>
      </p:sp>
      <p:grpSp>
        <p:nvGrpSpPr>
          <p:cNvPr id="5" name="object 4">
            <a:extLst>
              <a:ext uri="{FF2B5EF4-FFF2-40B4-BE49-F238E27FC236}">
                <a16:creationId xmlns:a16="http://schemas.microsoft.com/office/drawing/2014/main" id="{E72BF527-83F4-D9BF-9532-81DBCC3925BA}"/>
              </a:ext>
            </a:extLst>
          </p:cNvPr>
          <p:cNvGrpSpPr/>
          <p:nvPr/>
        </p:nvGrpSpPr>
        <p:grpSpPr>
          <a:xfrm>
            <a:off x="587120" y="2347391"/>
            <a:ext cx="6463030" cy="2456180"/>
            <a:chOff x="587120" y="2347391"/>
            <a:chExt cx="6463030" cy="2456180"/>
          </a:xfrm>
        </p:grpSpPr>
        <p:sp>
          <p:nvSpPr>
            <p:cNvPr id="6" name="object 5">
              <a:extLst>
                <a:ext uri="{FF2B5EF4-FFF2-40B4-BE49-F238E27FC236}">
                  <a16:creationId xmlns:a16="http://schemas.microsoft.com/office/drawing/2014/main" id="{BF26AB46-DAA1-000B-4957-9D6369BD165C}"/>
                </a:ext>
              </a:extLst>
            </p:cNvPr>
            <p:cNvSpPr/>
            <p:nvPr/>
          </p:nvSpPr>
          <p:spPr>
            <a:xfrm>
              <a:off x="596645" y="2533650"/>
              <a:ext cx="5554980" cy="2260600"/>
            </a:xfrm>
            <a:custGeom>
              <a:avLst/>
              <a:gdLst/>
              <a:ahLst/>
              <a:cxnLst/>
              <a:rect l="l" t="t" r="r" b="b"/>
              <a:pathLst>
                <a:path w="5554980" h="2260600">
                  <a:moveTo>
                    <a:pt x="4424933" y="0"/>
                  </a:moveTo>
                  <a:lnTo>
                    <a:pt x="4424933" y="565023"/>
                  </a:lnTo>
                  <a:lnTo>
                    <a:pt x="0" y="565023"/>
                  </a:lnTo>
                  <a:lnTo>
                    <a:pt x="0" y="1695069"/>
                  </a:lnTo>
                  <a:lnTo>
                    <a:pt x="4424933" y="1695069"/>
                  </a:lnTo>
                  <a:lnTo>
                    <a:pt x="4424933" y="2260092"/>
                  </a:lnTo>
                  <a:lnTo>
                    <a:pt x="5554980" y="1130045"/>
                  </a:lnTo>
                  <a:lnTo>
                    <a:pt x="4424933" y="0"/>
                  </a:lnTo>
                  <a:close/>
                </a:path>
              </a:pathLst>
            </a:custGeom>
            <a:solidFill>
              <a:srgbClr val="D0D7E8"/>
            </a:solidFill>
          </p:spPr>
          <p:txBody>
            <a:bodyPr wrap="square" lIns="0" tIns="0" rIns="0" bIns="0" rtlCol="0"/>
            <a:lstStyle/>
            <a:p>
              <a:endParaRPr/>
            </a:p>
          </p:txBody>
        </p:sp>
        <p:sp>
          <p:nvSpPr>
            <p:cNvPr id="7" name="object 6">
              <a:extLst>
                <a:ext uri="{FF2B5EF4-FFF2-40B4-BE49-F238E27FC236}">
                  <a16:creationId xmlns:a16="http://schemas.microsoft.com/office/drawing/2014/main" id="{546269D5-6990-460C-889D-50FB15E0C728}"/>
                </a:ext>
              </a:extLst>
            </p:cNvPr>
            <p:cNvSpPr/>
            <p:nvPr/>
          </p:nvSpPr>
          <p:spPr>
            <a:xfrm>
              <a:off x="596645" y="2533650"/>
              <a:ext cx="5554980" cy="2260600"/>
            </a:xfrm>
            <a:custGeom>
              <a:avLst/>
              <a:gdLst/>
              <a:ahLst/>
              <a:cxnLst/>
              <a:rect l="l" t="t" r="r" b="b"/>
              <a:pathLst>
                <a:path w="5554980" h="2260600">
                  <a:moveTo>
                    <a:pt x="0" y="565023"/>
                  </a:moveTo>
                  <a:lnTo>
                    <a:pt x="4424933" y="565023"/>
                  </a:lnTo>
                  <a:lnTo>
                    <a:pt x="4424933" y="0"/>
                  </a:lnTo>
                  <a:lnTo>
                    <a:pt x="5554980" y="1130045"/>
                  </a:lnTo>
                  <a:lnTo>
                    <a:pt x="4424933" y="2260092"/>
                  </a:lnTo>
                  <a:lnTo>
                    <a:pt x="4424933" y="1695069"/>
                  </a:lnTo>
                  <a:lnTo>
                    <a:pt x="0" y="1695069"/>
                  </a:lnTo>
                  <a:lnTo>
                    <a:pt x="0" y="565023"/>
                  </a:lnTo>
                  <a:close/>
                </a:path>
              </a:pathLst>
            </a:custGeom>
            <a:ln w="19050">
              <a:solidFill>
                <a:srgbClr val="006FC0"/>
              </a:solidFill>
            </a:ln>
          </p:spPr>
          <p:txBody>
            <a:bodyPr wrap="square" lIns="0" tIns="0" rIns="0" bIns="0" rtlCol="0"/>
            <a:lstStyle/>
            <a:p>
              <a:endParaRPr/>
            </a:p>
          </p:txBody>
        </p:sp>
        <p:sp>
          <p:nvSpPr>
            <p:cNvPr id="8" name="object 7">
              <a:extLst>
                <a:ext uri="{FF2B5EF4-FFF2-40B4-BE49-F238E27FC236}">
                  <a16:creationId xmlns:a16="http://schemas.microsoft.com/office/drawing/2014/main" id="{6B21DC14-B1D2-3DF0-49F9-D5A2144770B8}"/>
                </a:ext>
              </a:extLst>
            </p:cNvPr>
            <p:cNvSpPr/>
            <p:nvPr/>
          </p:nvSpPr>
          <p:spPr>
            <a:xfrm>
              <a:off x="888870" y="3382209"/>
              <a:ext cx="611505" cy="633095"/>
            </a:xfrm>
            <a:custGeom>
              <a:avLst/>
              <a:gdLst/>
              <a:ahLst/>
              <a:cxnLst/>
              <a:rect l="l" t="t" r="r" b="b"/>
              <a:pathLst>
                <a:path w="611505" h="633095">
                  <a:moveTo>
                    <a:pt x="98883" y="0"/>
                  </a:moveTo>
                  <a:lnTo>
                    <a:pt x="26968" y="0"/>
                  </a:lnTo>
                  <a:lnTo>
                    <a:pt x="0" y="381459"/>
                  </a:lnTo>
                  <a:lnTo>
                    <a:pt x="0" y="632664"/>
                  </a:lnTo>
                  <a:lnTo>
                    <a:pt x="611279" y="632664"/>
                  </a:lnTo>
                  <a:lnTo>
                    <a:pt x="611279" y="567537"/>
                  </a:lnTo>
                  <a:lnTo>
                    <a:pt x="71915" y="567537"/>
                  </a:lnTo>
                  <a:lnTo>
                    <a:pt x="71915" y="483802"/>
                  </a:lnTo>
                  <a:lnTo>
                    <a:pt x="611279" y="483802"/>
                  </a:lnTo>
                  <a:lnTo>
                    <a:pt x="611279" y="381459"/>
                  </a:lnTo>
                  <a:lnTo>
                    <a:pt x="125851" y="381459"/>
                  </a:lnTo>
                  <a:lnTo>
                    <a:pt x="98883" y="0"/>
                  </a:lnTo>
                  <a:close/>
                </a:path>
                <a:path w="611505" h="633095">
                  <a:moveTo>
                    <a:pt x="251703" y="483802"/>
                  </a:moveTo>
                  <a:lnTo>
                    <a:pt x="179788" y="483802"/>
                  </a:lnTo>
                  <a:lnTo>
                    <a:pt x="179788" y="567537"/>
                  </a:lnTo>
                  <a:lnTo>
                    <a:pt x="251703" y="567537"/>
                  </a:lnTo>
                  <a:lnTo>
                    <a:pt x="251703" y="483802"/>
                  </a:lnTo>
                  <a:close/>
                </a:path>
                <a:path w="611505" h="633095">
                  <a:moveTo>
                    <a:pt x="431491" y="483802"/>
                  </a:moveTo>
                  <a:lnTo>
                    <a:pt x="359576" y="483802"/>
                  </a:lnTo>
                  <a:lnTo>
                    <a:pt x="359576" y="567537"/>
                  </a:lnTo>
                  <a:lnTo>
                    <a:pt x="431491" y="567537"/>
                  </a:lnTo>
                  <a:lnTo>
                    <a:pt x="431491" y="483802"/>
                  </a:lnTo>
                  <a:close/>
                </a:path>
                <a:path w="611505" h="633095">
                  <a:moveTo>
                    <a:pt x="611279" y="483802"/>
                  </a:moveTo>
                  <a:lnTo>
                    <a:pt x="539364" y="483802"/>
                  </a:lnTo>
                  <a:lnTo>
                    <a:pt x="539364" y="567537"/>
                  </a:lnTo>
                  <a:lnTo>
                    <a:pt x="611279" y="567537"/>
                  </a:lnTo>
                  <a:lnTo>
                    <a:pt x="611279" y="483802"/>
                  </a:lnTo>
                  <a:close/>
                </a:path>
                <a:path w="611505" h="633095">
                  <a:moveTo>
                    <a:pt x="368565" y="251205"/>
                  </a:moveTo>
                  <a:lnTo>
                    <a:pt x="125851" y="381459"/>
                  </a:lnTo>
                  <a:lnTo>
                    <a:pt x="368565" y="381459"/>
                  </a:lnTo>
                  <a:lnTo>
                    <a:pt x="368565" y="251205"/>
                  </a:lnTo>
                  <a:close/>
                </a:path>
                <a:path w="611505" h="633095">
                  <a:moveTo>
                    <a:pt x="611279" y="251205"/>
                  </a:moveTo>
                  <a:lnTo>
                    <a:pt x="368565" y="381459"/>
                  </a:lnTo>
                  <a:lnTo>
                    <a:pt x="611279" y="381459"/>
                  </a:lnTo>
                  <a:lnTo>
                    <a:pt x="611279" y="251205"/>
                  </a:lnTo>
                  <a:close/>
                </a:path>
              </a:pathLst>
            </a:custGeom>
            <a:solidFill>
              <a:srgbClr val="006FC0"/>
            </a:solidFill>
          </p:spPr>
          <p:txBody>
            <a:bodyPr wrap="square" lIns="0" tIns="0" rIns="0" bIns="0" rtlCol="0"/>
            <a:lstStyle/>
            <a:p>
              <a:endParaRPr/>
            </a:p>
          </p:txBody>
        </p:sp>
        <p:sp>
          <p:nvSpPr>
            <p:cNvPr id="9" name="object 8">
              <a:extLst>
                <a:ext uri="{FF2B5EF4-FFF2-40B4-BE49-F238E27FC236}">
                  <a16:creationId xmlns:a16="http://schemas.microsoft.com/office/drawing/2014/main" id="{5EF28921-E3FC-16D6-8FD4-7A95E5E17D3F}"/>
                </a:ext>
              </a:extLst>
            </p:cNvPr>
            <p:cNvSpPr/>
            <p:nvPr/>
          </p:nvSpPr>
          <p:spPr>
            <a:xfrm>
              <a:off x="888870" y="3382209"/>
              <a:ext cx="611505" cy="633095"/>
            </a:xfrm>
            <a:custGeom>
              <a:avLst/>
              <a:gdLst/>
              <a:ahLst/>
              <a:cxnLst/>
              <a:rect l="l" t="t" r="r" b="b"/>
              <a:pathLst>
                <a:path w="611505" h="633095">
                  <a:moveTo>
                    <a:pt x="539364" y="567537"/>
                  </a:moveTo>
                  <a:lnTo>
                    <a:pt x="431491" y="567537"/>
                  </a:lnTo>
                  <a:lnTo>
                    <a:pt x="431491" y="483802"/>
                  </a:lnTo>
                  <a:lnTo>
                    <a:pt x="539364" y="483802"/>
                  </a:lnTo>
                  <a:lnTo>
                    <a:pt x="539364" y="567537"/>
                  </a:lnTo>
                </a:path>
                <a:path w="611505" h="633095">
                  <a:moveTo>
                    <a:pt x="359576" y="567537"/>
                  </a:moveTo>
                  <a:lnTo>
                    <a:pt x="251703" y="567537"/>
                  </a:lnTo>
                  <a:lnTo>
                    <a:pt x="251703" y="483802"/>
                  </a:lnTo>
                  <a:lnTo>
                    <a:pt x="359576" y="483802"/>
                  </a:lnTo>
                  <a:lnTo>
                    <a:pt x="359576" y="567537"/>
                  </a:lnTo>
                </a:path>
                <a:path w="611505" h="633095">
                  <a:moveTo>
                    <a:pt x="179788" y="567537"/>
                  </a:moveTo>
                  <a:lnTo>
                    <a:pt x="71915" y="567537"/>
                  </a:lnTo>
                  <a:lnTo>
                    <a:pt x="71915" y="483802"/>
                  </a:lnTo>
                  <a:lnTo>
                    <a:pt x="179788" y="483802"/>
                  </a:lnTo>
                  <a:lnTo>
                    <a:pt x="179788" y="567537"/>
                  </a:lnTo>
                </a:path>
                <a:path w="611505" h="633095">
                  <a:moveTo>
                    <a:pt x="368565" y="381459"/>
                  </a:moveTo>
                  <a:lnTo>
                    <a:pt x="368565" y="251205"/>
                  </a:lnTo>
                  <a:lnTo>
                    <a:pt x="125851" y="381459"/>
                  </a:lnTo>
                  <a:lnTo>
                    <a:pt x="98883" y="0"/>
                  </a:lnTo>
                  <a:lnTo>
                    <a:pt x="26968" y="0"/>
                  </a:lnTo>
                  <a:lnTo>
                    <a:pt x="0" y="381459"/>
                  </a:lnTo>
                  <a:lnTo>
                    <a:pt x="0" y="632664"/>
                  </a:lnTo>
                  <a:lnTo>
                    <a:pt x="611279" y="632664"/>
                  </a:lnTo>
                  <a:lnTo>
                    <a:pt x="611279" y="381459"/>
                  </a:lnTo>
                  <a:lnTo>
                    <a:pt x="611279" y="251205"/>
                  </a:lnTo>
                  <a:lnTo>
                    <a:pt x="368565" y="381459"/>
                  </a:lnTo>
                </a:path>
              </a:pathLst>
            </a:custGeom>
            <a:ln w="10671">
              <a:solidFill>
                <a:srgbClr val="006FC0"/>
              </a:solidFill>
            </a:ln>
          </p:spPr>
          <p:txBody>
            <a:bodyPr wrap="square" lIns="0" tIns="0" rIns="0" bIns="0" rtlCol="0"/>
            <a:lstStyle/>
            <a:p>
              <a:endParaRPr/>
            </a:p>
          </p:txBody>
        </p:sp>
        <p:sp>
          <p:nvSpPr>
            <p:cNvPr id="10" name="object 9">
              <a:extLst>
                <a:ext uri="{FF2B5EF4-FFF2-40B4-BE49-F238E27FC236}">
                  <a16:creationId xmlns:a16="http://schemas.microsoft.com/office/drawing/2014/main" id="{D4C9A9DA-125A-27A7-6B17-5F30C21BDB46}"/>
                </a:ext>
              </a:extLst>
            </p:cNvPr>
            <p:cNvSpPr/>
            <p:nvPr/>
          </p:nvSpPr>
          <p:spPr>
            <a:xfrm>
              <a:off x="756665" y="3245358"/>
              <a:ext cx="873760" cy="904240"/>
            </a:xfrm>
            <a:custGeom>
              <a:avLst/>
              <a:gdLst/>
              <a:ahLst/>
              <a:cxnLst/>
              <a:rect l="l" t="t" r="r" b="b"/>
              <a:pathLst>
                <a:path w="873760" h="904239">
                  <a:moveTo>
                    <a:pt x="0" y="150621"/>
                  </a:moveTo>
                  <a:lnTo>
                    <a:pt x="6867" y="103014"/>
                  </a:lnTo>
                  <a:lnTo>
                    <a:pt x="25991" y="61667"/>
                  </a:lnTo>
                  <a:lnTo>
                    <a:pt x="55152" y="29061"/>
                  </a:lnTo>
                  <a:lnTo>
                    <a:pt x="92130" y="7678"/>
                  </a:lnTo>
                  <a:lnTo>
                    <a:pt x="134708" y="0"/>
                  </a:lnTo>
                  <a:lnTo>
                    <a:pt x="738505" y="0"/>
                  </a:lnTo>
                  <a:lnTo>
                    <a:pt x="781096" y="7678"/>
                  </a:lnTo>
                  <a:lnTo>
                    <a:pt x="818086" y="29061"/>
                  </a:lnTo>
                  <a:lnTo>
                    <a:pt x="847254" y="61667"/>
                  </a:lnTo>
                  <a:lnTo>
                    <a:pt x="866382" y="103014"/>
                  </a:lnTo>
                  <a:lnTo>
                    <a:pt x="873252" y="150621"/>
                  </a:lnTo>
                  <a:lnTo>
                    <a:pt x="873252" y="753109"/>
                  </a:lnTo>
                  <a:lnTo>
                    <a:pt x="866382" y="800717"/>
                  </a:lnTo>
                  <a:lnTo>
                    <a:pt x="847254" y="842064"/>
                  </a:lnTo>
                  <a:lnTo>
                    <a:pt x="818086" y="874670"/>
                  </a:lnTo>
                  <a:lnTo>
                    <a:pt x="781096" y="896053"/>
                  </a:lnTo>
                  <a:lnTo>
                    <a:pt x="738505" y="903731"/>
                  </a:lnTo>
                  <a:lnTo>
                    <a:pt x="134708" y="903731"/>
                  </a:lnTo>
                  <a:lnTo>
                    <a:pt x="92130" y="896053"/>
                  </a:lnTo>
                  <a:lnTo>
                    <a:pt x="55152" y="874670"/>
                  </a:lnTo>
                  <a:lnTo>
                    <a:pt x="25991" y="842064"/>
                  </a:lnTo>
                  <a:lnTo>
                    <a:pt x="6867" y="800717"/>
                  </a:lnTo>
                  <a:lnTo>
                    <a:pt x="0" y="753109"/>
                  </a:lnTo>
                  <a:lnTo>
                    <a:pt x="0" y="150621"/>
                  </a:lnTo>
                  <a:close/>
                </a:path>
              </a:pathLst>
            </a:custGeom>
            <a:ln w="19050">
              <a:solidFill>
                <a:srgbClr val="006FC0"/>
              </a:solidFill>
            </a:ln>
          </p:spPr>
          <p:txBody>
            <a:bodyPr wrap="square" lIns="0" tIns="0" rIns="0" bIns="0" rtlCol="0"/>
            <a:lstStyle/>
            <a:p>
              <a:endParaRPr/>
            </a:p>
          </p:txBody>
        </p:sp>
        <p:pic>
          <p:nvPicPr>
            <p:cNvPr id="13" name="object 10">
              <a:extLst>
                <a:ext uri="{FF2B5EF4-FFF2-40B4-BE49-F238E27FC236}">
                  <a16:creationId xmlns:a16="http://schemas.microsoft.com/office/drawing/2014/main" id="{A3E97484-56B8-6AA8-C369-7D08A5AD192A}"/>
                </a:ext>
              </a:extLst>
            </p:cNvPr>
            <p:cNvPicPr/>
            <p:nvPr/>
          </p:nvPicPr>
          <p:blipFill>
            <a:blip r:embed="rId8" cstate="print"/>
            <a:stretch>
              <a:fillRect/>
            </a:stretch>
          </p:blipFill>
          <p:spPr>
            <a:xfrm>
              <a:off x="2347479" y="3286464"/>
              <a:ext cx="235604" cy="198087"/>
            </a:xfrm>
            <a:prstGeom prst="rect">
              <a:avLst/>
            </a:prstGeom>
          </p:spPr>
        </p:pic>
        <p:sp>
          <p:nvSpPr>
            <p:cNvPr id="14" name="object 11">
              <a:extLst>
                <a:ext uri="{FF2B5EF4-FFF2-40B4-BE49-F238E27FC236}">
                  <a16:creationId xmlns:a16="http://schemas.microsoft.com/office/drawing/2014/main" id="{B5DF38D2-CBE5-A93F-0418-2B233B3DCE9C}"/>
                </a:ext>
              </a:extLst>
            </p:cNvPr>
            <p:cNvSpPr/>
            <p:nvPr/>
          </p:nvSpPr>
          <p:spPr>
            <a:xfrm>
              <a:off x="2188591" y="3512464"/>
              <a:ext cx="735965" cy="520065"/>
            </a:xfrm>
            <a:custGeom>
              <a:avLst/>
              <a:gdLst/>
              <a:ahLst/>
              <a:cxnLst/>
              <a:rect l="l" t="t" r="r" b="b"/>
              <a:pathLst>
                <a:path w="735964" h="520064">
                  <a:moveTo>
                    <a:pt x="610590" y="80797"/>
                  </a:moveTo>
                  <a:lnTo>
                    <a:pt x="604570" y="74485"/>
                  </a:lnTo>
                  <a:lnTo>
                    <a:pt x="597014" y="74434"/>
                  </a:lnTo>
                  <a:lnTo>
                    <a:pt x="538568" y="74434"/>
                  </a:lnTo>
                  <a:lnTo>
                    <a:pt x="538568" y="158165"/>
                  </a:lnTo>
                  <a:lnTo>
                    <a:pt x="536448" y="169037"/>
                  </a:lnTo>
                  <a:lnTo>
                    <a:pt x="530656" y="177914"/>
                  </a:lnTo>
                  <a:lnTo>
                    <a:pt x="522071" y="183896"/>
                  </a:lnTo>
                  <a:lnTo>
                    <a:pt x="511556" y="186080"/>
                  </a:lnTo>
                  <a:lnTo>
                    <a:pt x="501040" y="183896"/>
                  </a:lnTo>
                  <a:lnTo>
                    <a:pt x="492455" y="177914"/>
                  </a:lnTo>
                  <a:lnTo>
                    <a:pt x="486664" y="169037"/>
                  </a:lnTo>
                  <a:lnTo>
                    <a:pt x="484543" y="158165"/>
                  </a:lnTo>
                  <a:lnTo>
                    <a:pt x="486664" y="147307"/>
                  </a:lnTo>
                  <a:lnTo>
                    <a:pt x="492455" y="138430"/>
                  </a:lnTo>
                  <a:lnTo>
                    <a:pt x="501040" y="132448"/>
                  </a:lnTo>
                  <a:lnTo>
                    <a:pt x="511556" y="130263"/>
                  </a:lnTo>
                  <a:lnTo>
                    <a:pt x="522071" y="132448"/>
                  </a:lnTo>
                  <a:lnTo>
                    <a:pt x="530656" y="138430"/>
                  </a:lnTo>
                  <a:lnTo>
                    <a:pt x="536448" y="147307"/>
                  </a:lnTo>
                  <a:lnTo>
                    <a:pt x="538568" y="158165"/>
                  </a:lnTo>
                  <a:lnTo>
                    <a:pt x="538568" y="74434"/>
                  </a:lnTo>
                  <a:lnTo>
                    <a:pt x="538568" y="9309"/>
                  </a:lnTo>
                  <a:lnTo>
                    <a:pt x="439508" y="9309"/>
                  </a:lnTo>
                  <a:lnTo>
                    <a:pt x="439508" y="74434"/>
                  </a:lnTo>
                  <a:lnTo>
                    <a:pt x="439508" y="158165"/>
                  </a:lnTo>
                  <a:lnTo>
                    <a:pt x="437388" y="169037"/>
                  </a:lnTo>
                  <a:lnTo>
                    <a:pt x="431596" y="177914"/>
                  </a:lnTo>
                  <a:lnTo>
                    <a:pt x="423011" y="183896"/>
                  </a:lnTo>
                  <a:lnTo>
                    <a:pt x="412496" y="186080"/>
                  </a:lnTo>
                  <a:lnTo>
                    <a:pt x="401980" y="183896"/>
                  </a:lnTo>
                  <a:lnTo>
                    <a:pt x="393395" y="177914"/>
                  </a:lnTo>
                  <a:lnTo>
                    <a:pt x="387604" y="169037"/>
                  </a:lnTo>
                  <a:lnTo>
                    <a:pt x="385483" y="158165"/>
                  </a:lnTo>
                  <a:lnTo>
                    <a:pt x="387604" y="147307"/>
                  </a:lnTo>
                  <a:lnTo>
                    <a:pt x="393395" y="138430"/>
                  </a:lnTo>
                  <a:lnTo>
                    <a:pt x="401980" y="132448"/>
                  </a:lnTo>
                  <a:lnTo>
                    <a:pt x="412496" y="130263"/>
                  </a:lnTo>
                  <a:lnTo>
                    <a:pt x="423011" y="132448"/>
                  </a:lnTo>
                  <a:lnTo>
                    <a:pt x="431596" y="138430"/>
                  </a:lnTo>
                  <a:lnTo>
                    <a:pt x="437388" y="147307"/>
                  </a:lnTo>
                  <a:lnTo>
                    <a:pt x="439508" y="158165"/>
                  </a:lnTo>
                  <a:lnTo>
                    <a:pt x="439508" y="74434"/>
                  </a:lnTo>
                  <a:lnTo>
                    <a:pt x="394487" y="74434"/>
                  </a:lnTo>
                  <a:lnTo>
                    <a:pt x="394487" y="0"/>
                  </a:lnTo>
                  <a:lnTo>
                    <a:pt x="340461" y="0"/>
                  </a:lnTo>
                  <a:lnTo>
                    <a:pt x="340461" y="158165"/>
                  </a:lnTo>
                  <a:lnTo>
                    <a:pt x="338328" y="169037"/>
                  </a:lnTo>
                  <a:lnTo>
                    <a:pt x="332549" y="177914"/>
                  </a:lnTo>
                  <a:lnTo>
                    <a:pt x="323964" y="183896"/>
                  </a:lnTo>
                  <a:lnTo>
                    <a:pt x="313436" y="186080"/>
                  </a:lnTo>
                  <a:lnTo>
                    <a:pt x="302920" y="183896"/>
                  </a:lnTo>
                  <a:lnTo>
                    <a:pt x="294335" y="177914"/>
                  </a:lnTo>
                  <a:lnTo>
                    <a:pt x="288544" y="169037"/>
                  </a:lnTo>
                  <a:lnTo>
                    <a:pt x="286423" y="158165"/>
                  </a:lnTo>
                  <a:lnTo>
                    <a:pt x="288544" y="147307"/>
                  </a:lnTo>
                  <a:lnTo>
                    <a:pt x="323964" y="132448"/>
                  </a:lnTo>
                  <a:lnTo>
                    <a:pt x="340461" y="158165"/>
                  </a:lnTo>
                  <a:lnTo>
                    <a:pt x="340461" y="0"/>
                  </a:lnTo>
                  <a:lnTo>
                    <a:pt x="295427" y="0"/>
                  </a:lnTo>
                  <a:lnTo>
                    <a:pt x="295427" y="74434"/>
                  </a:lnTo>
                  <a:lnTo>
                    <a:pt x="228066" y="74434"/>
                  </a:lnTo>
                  <a:lnTo>
                    <a:pt x="220535" y="74485"/>
                  </a:lnTo>
                  <a:lnTo>
                    <a:pt x="214439" y="80797"/>
                  </a:lnTo>
                  <a:lnTo>
                    <a:pt x="214388" y="97878"/>
                  </a:lnTo>
                  <a:lnTo>
                    <a:pt x="214630" y="105524"/>
                  </a:lnTo>
                  <a:lnTo>
                    <a:pt x="220675" y="111607"/>
                  </a:lnTo>
                  <a:lnTo>
                    <a:pt x="228066" y="111658"/>
                  </a:lnTo>
                  <a:lnTo>
                    <a:pt x="241401" y="111658"/>
                  </a:lnTo>
                  <a:lnTo>
                    <a:pt x="241401" y="308889"/>
                  </a:lnTo>
                  <a:lnTo>
                    <a:pt x="287731" y="304812"/>
                  </a:lnTo>
                  <a:lnTo>
                    <a:pt x="335915" y="299554"/>
                  </a:lnTo>
                  <a:lnTo>
                    <a:pt x="385368" y="292989"/>
                  </a:lnTo>
                  <a:lnTo>
                    <a:pt x="435457" y="284975"/>
                  </a:lnTo>
                  <a:lnTo>
                    <a:pt x="485609" y="275348"/>
                  </a:lnTo>
                  <a:lnTo>
                    <a:pt x="535178" y="263994"/>
                  </a:lnTo>
                  <a:lnTo>
                    <a:pt x="583590" y="250748"/>
                  </a:lnTo>
                  <a:lnTo>
                    <a:pt x="583590" y="186080"/>
                  </a:lnTo>
                  <a:lnTo>
                    <a:pt x="583590" y="130263"/>
                  </a:lnTo>
                  <a:lnTo>
                    <a:pt x="583590" y="111658"/>
                  </a:lnTo>
                  <a:lnTo>
                    <a:pt x="596925" y="111658"/>
                  </a:lnTo>
                  <a:lnTo>
                    <a:pt x="604469" y="111607"/>
                  </a:lnTo>
                  <a:lnTo>
                    <a:pt x="610565" y="105308"/>
                  </a:lnTo>
                  <a:lnTo>
                    <a:pt x="610590" y="80797"/>
                  </a:lnTo>
                  <a:close/>
                </a:path>
                <a:path w="735964" h="520064">
                  <a:moveTo>
                    <a:pt x="735939" y="233921"/>
                  </a:moveTo>
                  <a:lnTo>
                    <a:pt x="734288" y="228714"/>
                  </a:lnTo>
                  <a:lnTo>
                    <a:pt x="730618" y="225247"/>
                  </a:lnTo>
                  <a:lnTo>
                    <a:pt x="726490" y="223888"/>
                  </a:lnTo>
                  <a:lnTo>
                    <a:pt x="690384" y="241452"/>
                  </a:lnTo>
                  <a:lnTo>
                    <a:pt x="655396" y="255930"/>
                  </a:lnTo>
                  <a:lnTo>
                    <a:pt x="583590" y="279679"/>
                  </a:lnTo>
                  <a:lnTo>
                    <a:pt x="534847" y="292633"/>
                  </a:lnTo>
                  <a:lnTo>
                    <a:pt x="485076" y="303771"/>
                  </a:lnTo>
                  <a:lnTo>
                    <a:pt x="384822" y="321106"/>
                  </a:lnTo>
                  <a:lnTo>
                    <a:pt x="287502" y="332765"/>
                  </a:lnTo>
                  <a:lnTo>
                    <a:pt x="169202" y="341363"/>
                  </a:lnTo>
                  <a:lnTo>
                    <a:pt x="3568" y="344792"/>
                  </a:lnTo>
                  <a:lnTo>
                    <a:pt x="0" y="349262"/>
                  </a:lnTo>
                  <a:lnTo>
                    <a:pt x="1866" y="399186"/>
                  </a:lnTo>
                  <a:lnTo>
                    <a:pt x="9080" y="444957"/>
                  </a:lnTo>
                  <a:lnTo>
                    <a:pt x="18872" y="485330"/>
                  </a:lnTo>
                  <a:lnTo>
                    <a:pt x="31965" y="519798"/>
                  </a:lnTo>
                  <a:lnTo>
                    <a:pt x="614121" y="519366"/>
                  </a:lnTo>
                  <a:lnTo>
                    <a:pt x="646823" y="477850"/>
                  </a:lnTo>
                  <a:lnTo>
                    <a:pt x="673747" y="429539"/>
                  </a:lnTo>
                  <a:lnTo>
                    <a:pt x="696087" y="377304"/>
                  </a:lnTo>
                  <a:lnTo>
                    <a:pt x="713778" y="325335"/>
                  </a:lnTo>
                  <a:lnTo>
                    <a:pt x="726732" y="277812"/>
                  </a:lnTo>
                  <a:lnTo>
                    <a:pt x="735939" y="233921"/>
                  </a:lnTo>
                  <a:close/>
                </a:path>
              </a:pathLst>
            </a:custGeom>
            <a:solidFill>
              <a:srgbClr val="006FC0"/>
            </a:solidFill>
          </p:spPr>
          <p:txBody>
            <a:bodyPr wrap="square" lIns="0" tIns="0" rIns="0" bIns="0" rtlCol="0"/>
            <a:lstStyle/>
            <a:p>
              <a:endParaRPr/>
            </a:p>
          </p:txBody>
        </p:sp>
        <p:sp>
          <p:nvSpPr>
            <p:cNvPr id="15" name="object 12">
              <a:extLst>
                <a:ext uri="{FF2B5EF4-FFF2-40B4-BE49-F238E27FC236}">
                  <a16:creationId xmlns:a16="http://schemas.microsoft.com/office/drawing/2014/main" id="{707BC5A4-DCED-E230-F821-D855E9EDAB92}"/>
                </a:ext>
              </a:extLst>
            </p:cNvPr>
            <p:cNvSpPr/>
            <p:nvPr/>
          </p:nvSpPr>
          <p:spPr>
            <a:xfrm>
              <a:off x="2108454" y="3245358"/>
              <a:ext cx="875030" cy="904240"/>
            </a:xfrm>
            <a:custGeom>
              <a:avLst/>
              <a:gdLst/>
              <a:ahLst/>
              <a:cxnLst/>
              <a:rect l="l" t="t" r="r" b="b"/>
              <a:pathLst>
                <a:path w="875030" h="904239">
                  <a:moveTo>
                    <a:pt x="0" y="150621"/>
                  </a:moveTo>
                  <a:lnTo>
                    <a:pt x="6883" y="103014"/>
                  </a:lnTo>
                  <a:lnTo>
                    <a:pt x="26050" y="61667"/>
                  </a:lnTo>
                  <a:lnTo>
                    <a:pt x="55275" y="29061"/>
                  </a:lnTo>
                  <a:lnTo>
                    <a:pt x="92334" y="7678"/>
                  </a:lnTo>
                  <a:lnTo>
                    <a:pt x="135000" y="0"/>
                  </a:lnTo>
                  <a:lnTo>
                    <a:pt x="739775" y="0"/>
                  </a:lnTo>
                  <a:lnTo>
                    <a:pt x="782441" y="7678"/>
                  </a:lnTo>
                  <a:lnTo>
                    <a:pt x="819500" y="29061"/>
                  </a:lnTo>
                  <a:lnTo>
                    <a:pt x="848725" y="61667"/>
                  </a:lnTo>
                  <a:lnTo>
                    <a:pt x="867892" y="103014"/>
                  </a:lnTo>
                  <a:lnTo>
                    <a:pt x="874776" y="150621"/>
                  </a:lnTo>
                  <a:lnTo>
                    <a:pt x="874776" y="753109"/>
                  </a:lnTo>
                  <a:lnTo>
                    <a:pt x="867892" y="800717"/>
                  </a:lnTo>
                  <a:lnTo>
                    <a:pt x="848725" y="842064"/>
                  </a:lnTo>
                  <a:lnTo>
                    <a:pt x="819500" y="874670"/>
                  </a:lnTo>
                  <a:lnTo>
                    <a:pt x="782441" y="896053"/>
                  </a:lnTo>
                  <a:lnTo>
                    <a:pt x="739775" y="903731"/>
                  </a:lnTo>
                  <a:lnTo>
                    <a:pt x="135000" y="903731"/>
                  </a:lnTo>
                  <a:lnTo>
                    <a:pt x="92334" y="896053"/>
                  </a:lnTo>
                  <a:lnTo>
                    <a:pt x="55275" y="874670"/>
                  </a:lnTo>
                  <a:lnTo>
                    <a:pt x="26050" y="842064"/>
                  </a:lnTo>
                  <a:lnTo>
                    <a:pt x="6883" y="800717"/>
                  </a:lnTo>
                  <a:lnTo>
                    <a:pt x="0" y="753109"/>
                  </a:lnTo>
                  <a:lnTo>
                    <a:pt x="0" y="150621"/>
                  </a:lnTo>
                  <a:close/>
                </a:path>
              </a:pathLst>
            </a:custGeom>
            <a:ln w="19050">
              <a:solidFill>
                <a:srgbClr val="006FC0"/>
              </a:solidFill>
            </a:ln>
          </p:spPr>
          <p:txBody>
            <a:bodyPr wrap="square" lIns="0" tIns="0" rIns="0" bIns="0" rtlCol="0"/>
            <a:lstStyle/>
            <a:p>
              <a:endParaRPr/>
            </a:p>
          </p:txBody>
        </p:sp>
        <p:pic>
          <p:nvPicPr>
            <p:cNvPr id="16" name="object 13">
              <a:extLst>
                <a:ext uri="{FF2B5EF4-FFF2-40B4-BE49-F238E27FC236}">
                  <a16:creationId xmlns:a16="http://schemas.microsoft.com/office/drawing/2014/main" id="{07944774-DBC2-2431-B1BA-D6CD420BA48C}"/>
                </a:ext>
              </a:extLst>
            </p:cNvPr>
            <p:cNvPicPr/>
            <p:nvPr/>
          </p:nvPicPr>
          <p:blipFill>
            <a:blip r:embed="rId9" cstate="print"/>
            <a:stretch>
              <a:fillRect/>
            </a:stretch>
          </p:blipFill>
          <p:spPr>
            <a:xfrm>
              <a:off x="3583672" y="3800884"/>
              <a:ext cx="126071" cy="130254"/>
            </a:xfrm>
            <a:prstGeom prst="rect">
              <a:avLst/>
            </a:prstGeom>
          </p:spPr>
        </p:pic>
        <p:pic>
          <p:nvPicPr>
            <p:cNvPr id="17" name="object 14">
              <a:extLst>
                <a:ext uri="{FF2B5EF4-FFF2-40B4-BE49-F238E27FC236}">
                  <a16:creationId xmlns:a16="http://schemas.microsoft.com/office/drawing/2014/main" id="{0EA9E483-6049-8DAE-19AE-2DE8C5532A10}"/>
                </a:ext>
              </a:extLst>
            </p:cNvPr>
            <p:cNvPicPr/>
            <p:nvPr/>
          </p:nvPicPr>
          <p:blipFill>
            <a:blip r:embed="rId10" cstate="print"/>
            <a:stretch>
              <a:fillRect/>
            </a:stretch>
          </p:blipFill>
          <p:spPr>
            <a:xfrm>
              <a:off x="4105968" y="3800884"/>
              <a:ext cx="126086" cy="130254"/>
            </a:xfrm>
            <a:prstGeom prst="rect">
              <a:avLst/>
            </a:prstGeom>
          </p:spPr>
        </p:pic>
        <p:sp>
          <p:nvSpPr>
            <p:cNvPr id="18" name="object 15">
              <a:extLst>
                <a:ext uri="{FF2B5EF4-FFF2-40B4-BE49-F238E27FC236}">
                  <a16:creationId xmlns:a16="http://schemas.microsoft.com/office/drawing/2014/main" id="{561A9C2D-49C9-613D-5429-524A347D2A07}"/>
                </a:ext>
              </a:extLst>
            </p:cNvPr>
            <p:cNvSpPr/>
            <p:nvPr/>
          </p:nvSpPr>
          <p:spPr>
            <a:xfrm>
              <a:off x="3502622" y="3475253"/>
              <a:ext cx="792480" cy="391160"/>
            </a:xfrm>
            <a:custGeom>
              <a:avLst/>
              <a:gdLst/>
              <a:ahLst/>
              <a:cxnLst/>
              <a:rect l="l" t="t" r="r" b="b"/>
              <a:pathLst>
                <a:path w="792479" h="391160">
                  <a:moveTo>
                    <a:pt x="504278" y="260515"/>
                  </a:moveTo>
                  <a:lnTo>
                    <a:pt x="0" y="260515"/>
                  </a:lnTo>
                  <a:lnTo>
                    <a:pt x="0" y="390766"/>
                  </a:lnTo>
                  <a:lnTo>
                    <a:pt x="54025" y="390766"/>
                  </a:lnTo>
                  <a:lnTo>
                    <a:pt x="61137" y="354634"/>
                  </a:lnTo>
                  <a:lnTo>
                    <a:pt x="80479" y="325056"/>
                  </a:lnTo>
                  <a:lnTo>
                    <a:pt x="109118" y="305066"/>
                  </a:lnTo>
                  <a:lnTo>
                    <a:pt x="144081" y="297726"/>
                  </a:lnTo>
                  <a:lnTo>
                    <a:pt x="179044" y="305066"/>
                  </a:lnTo>
                  <a:lnTo>
                    <a:pt x="207683" y="325056"/>
                  </a:lnTo>
                  <a:lnTo>
                    <a:pt x="227025" y="354634"/>
                  </a:lnTo>
                  <a:lnTo>
                    <a:pt x="234137" y="390766"/>
                  </a:lnTo>
                  <a:lnTo>
                    <a:pt x="504278" y="390766"/>
                  </a:lnTo>
                  <a:lnTo>
                    <a:pt x="504278" y="260515"/>
                  </a:lnTo>
                  <a:close/>
                </a:path>
                <a:path w="792479" h="391160">
                  <a:moveTo>
                    <a:pt x="504291" y="0"/>
                  </a:moveTo>
                  <a:lnTo>
                    <a:pt x="0" y="0"/>
                  </a:lnTo>
                  <a:lnTo>
                    <a:pt x="0" y="223291"/>
                  </a:lnTo>
                  <a:lnTo>
                    <a:pt x="504291" y="223291"/>
                  </a:lnTo>
                  <a:lnTo>
                    <a:pt x="504291" y="0"/>
                  </a:lnTo>
                  <a:close/>
                </a:path>
                <a:path w="792479" h="391160">
                  <a:moveTo>
                    <a:pt x="792467" y="260515"/>
                  </a:moveTo>
                  <a:lnTo>
                    <a:pt x="730326" y="193522"/>
                  </a:lnTo>
                  <a:lnTo>
                    <a:pt x="724027" y="188874"/>
                  </a:lnTo>
                  <a:lnTo>
                    <a:pt x="722337" y="186080"/>
                  </a:lnTo>
                  <a:lnTo>
                    <a:pt x="719518" y="181432"/>
                  </a:lnTo>
                  <a:lnTo>
                    <a:pt x="717715" y="173990"/>
                  </a:lnTo>
                  <a:lnTo>
                    <a:pt x="699693" y="109791"/>
                  </a:lnTo>
                  <a:lnTo>
                    <a:pt x="691845" y="93040"/>
                  </a:lnTo>
                  <a:lnTo>
                    <a:pt x="689495" y="88011"/>
                  </a:lnTo>
                  <a:lnTo>
                    <a:pt x="683488" y="81622"/>
                  </a:lnTo>
                  <a:lnTo>
                    <a:pt x="683488" y="185153"/>
                  </a:lnTo>
                  <a:lnTo>
                    <a:pt x="683488" y="186080"/>
                  </a:lnTo>
                  <a:lnTo>
                    <a:pt x="576326" y="186080"/>
                  </a:lnTo>
                  <a:lnTo>
                    <a:pt x="576326" y="93040"/>
                  </a:lnTo>
                  <a:lnTo>
                    <a:pt x="630351" y="93040"/>
                  </a:lnTo>
                  <a:lnTo>
                    <a:pt x="664578" y="120015"/>
                  </a:lnTo>
                  <a:lnTo>
                    <a:pt x="682586" y="184213"/>
                  </a:lnTo>
                  <a:lnTo>
                    <a:pt x="682586" y="185153"/>
                  </a:lnTo>
                  <a:lnTo>
                    <a:pt x="683488" y="185153"/>
                  </a:lnTo>
                  <a:lnTo>
                    <a:pt x="683488" y="81622"/>
                  </a:lnTo>
                  <a:lnTo>
                    <a:pt x="673468" y="70942"/>
                  </a:lnTo>
                  <a:lnTo>
                    <a:pt x="653224" y="59804"/>
                  </a:lnTo>
                  <a:lnTo>
                    <a:pt x="630351" y="55829"/>
                  </a:lnTo>
                  <a:lnTo>
                    <a:pt x="540308" y="55829"/>
                  </a:lnTo>
                  <a:lnTo>
                    <a:pt x="540308" y="390766"/>
                  </a:lnTo>
                  <a:lnTo>
                    <a:pt x="576326" y="390766"/>
                  </a:lnTo>
                  <a:lnTo>
                    <a:pt x="583425" y="354634"/>
                  </a:lnTo>
                  <a:lnTo>
                    <a:pt x="602780" y="325056"/>
                  </a:lnTo>
                  <a:lnTo>
                    <a:pt x="631405" y="305066"/>
                  </a:lnTo>
                  <a:lnTo>
                    <a:pt x="666381" y="297726"/>
                  </a:lnTo>
                  <a:lnTo>
                    <a:pt x="701344" y="305066"/>
                  </a:lnTo>
                  <a:lnTo>
                    <a:pt x="729983" y="325056"/>
                  </a:lnTo>
                  <a:lnTo>
                    <a:pt x="749338" y="354634"/>
                  </a:lnTo>
                  <a:lnTo>
                    <a:pt x="756437" y="390766"/>
                  </a:lnTo>
                  <a:lnTo>
                    <a:pt x="770432" y="387832"/>
                  </a:lnTo>
                  <a:lnTo>
                    <a:pt x="781888" y="379831"/>
                  </a:lnTo>
                  <a:lnTo>
                    <a:pt x="789622" y="367995"/>
                  </a:lnTo>
                  <a:lnTo>
                    <a:pt x="792467" y="353542"/>
                  </a:lnTo>
                  <a:lnTo>
                    <a:pt x="792467" y="297726"/>
                  </a:lnTo>
                  <a:lnTo>
                    <a:pt x="792467" y="260515"/>
                  </a:lnTo>
                  <a:close/>
                </a:path>
              </a:pathLst>
            </a:custGeom>
            <a:solidFill>
              <a:srgbClr val="006FC0"/>
            </a:solidFill>
          </p:spPr>
          <p:txBody>
            <a:bodyPr wrap="square" lIns="0" tIns="0" rIns="0" bIns="0" rtlCol="0"/>
            <a:lstStyle/>
            <a:p>
              <a:endParaRPr/>
            </a:p>
          </p:txBody>
        </p:sp>
        <p:sp>
          <p:nvSpPr>
            <p:cNvPr id="19" name="object 16">
              <a:extLst>
                <a:ext uri="{FF2B5EF4-FFF2-40B4-BE49-F238E27FC236}">
                  <a16:creationId xmlns:a16="http://schemas.microsoft.com/office/drawing/2014/main" id="{1430BE5D-16B0-773B-9AB5-27463B689B20}"/>
                </a:ext>
              </a:extLst>
            </p:cNvPr>
            <p:cNvSpPr/>
            <p:nvPr/>
          </p:nvSpPr>
          <p:spPr>
            <a:xfrm>
              <a:off x="3460241" y="3245358"/>
              <a:ext cx="875030" cy="904240"/>
            </a:xfrm>
            <a:custGeom>
              <a:avLst/>
              <a:gdLst/>
              <a:ahLst/>
              <a:cxnLst/>
              <a:rect l="l" t="t" r="r" b="b"/>
              <a:pathLst>
                <a:path w="875029" h="904239">
                  <a:moveTo>
                    <a:pt x="0" y="150621"/>
                  </a:moveTo>
                  <a:lnTo>
                    <a:pt x="6883" y="103014"/>
                  </a:lnTo>
                  <a:lnTo>
                    <a:pt x="26050" y="61667"/>
                  </a:lnTo>
                  <a:lnTo>
                    <a:pt x="55275" y="29061"/>
                  </a:lnTo>
                  <a:lnTo>
                    <a:pt x="92334" y="7678"/>
                  </a:lnTo>
                  <a:lnTo>
                    <a:pt x="135000" y="0"/>
                  </a:lnTo>
                  <a:lnTo>
                    <a:pt x="739775" y="0"/>
                  </a:lnTo>
                  <a:lnTo>
                    <a:pt x="782441" y="7678"/>
                  </a:lnTo>
                  <a:lnTo>
                    <a:pt x="819500" y="29061"/>
                  </a:lnTo>
                  <a:lnTo>
                    <a:pt x="848725" y="61667"/>
                  </a:lnTo>
                  <a:lnTo>
                    <a:pt x="867892" y="103014"/>
                  </a:lnTo>
                  <a:lnTo>
                    <a:pt x="874776" y="150621"/>
                  </a:lnTo>
                  <a:lnTo>
                    <a:pt x="874776" y="753109"/>
                  </a:lnTo>
                  <a:lnTo>
                    <a:pt x="867892" y="800717"/>
                  </a:lnTo>
                  <a:lnTo>
                    <a:pt x="848725" y="842064"/>
                  </a:lnTo>
                  <a:lnTo>
                    <a:pt x="819500" y="874670"/>
                  </a:lnTo>
                  <a:lnTo>
                    <a:pt x="782441" y="896053"/>
                  </a:lnTo>
                  <a:lnTo>
                    <a:pt x="739775" y="903731"/>
                  </a:lnTo>
                  <a:lnTo>
                    <a:pt x="135000" y="903731"/>
                  </a:lnTo>
                  <a:lnTo>
                    <a:pt x="92334" y="896053"/>
                  </a:lnTo>
                  <a:lnTo>
                    <a:pt x="55275" y="874670"/>
                  </a:lnTo>
                  <a:lnTo>
                    <a:pt x="26050" y="842064"/>
                  </a:lnTo>
                  <a:lnTo>
                    <a:pt x="6883" y="800717"/>
                  </a:lnTo>
                  <a:lnTo>
                    <a:pt x="0" y="753109"/>
                  </a:lnTo>
                  <a:lnTo>
                    <a:pt x="0" y="150621"/>
                  </a:lnTo>
                  <a:close/>
                </a:path>
              </a:pathLst>
            </a:custGeom>
            <a:ln w="19050">
              <a:solidFill>
                <a:srgbClr val="006FC0"/>
              </a:solidFill>
            </a:ln>
          </p:spPr>
          <p:txBody>
            <a:bodyPr wrap="square" lIns="0" tIns="0" rIns="0" bIns="0" rtlCol="0"/>
            <a:lstStyle/>
            <a:p>
              <a:endParaRPr/>
            </a:p>
          </p:txBody>
        </p:sp>
        <p:sp>
          <p:nvSpPr>
            <p:cNvPr id="20" name="object 17">
              <a:extLst>
                <a:ext uri="{FF2B5EF4-FFF2-40B4-BE49-F238E27FC236}">
                  <a16:creationId xmlns:a16="http://schemas.microsoft.com/office/drawing/2014/main" id="{737672BF-715C-13F1-FE46-8B15627A7C0A}"/>
                </a:ext>
              </a:extLst>
            </p:cNvPr>
            <p:cNvSpPr/>
            <p:nvPr/>
          </p:nvSpPr>
          <p:spPr>
            <a:xfrm>
              <a:off x="4927771" y="3354305"/>
              <a:ext cx="647700" cy="679450"/>
            </a:xfrm>
            <a:custGeom>
              <a:avLst/>
              <a:gdLst/>
              <a:ahLst/>
              <a:cxnLst/>
              <a:rect l="l" t="t" r="r" b="b"/>
              <a:pathLst>
                <a:path w="647700" h="679450">
                  <a:moveTo>
                    <a:pt x="611286" y="483794"/>
                  </a:moveTo>
                  <a:lnTo>
                    <a:pt x="35965" y="483794"/>
                  </a:lnTo>
                  <a:lnTo>
                    <a:pt x="35965" y="679176"/>
                  </a:lnTo>
                  <a:lnTo>
                    <a:pt x="611286" y="679176"/>
                  </a:lnTo>
                  <a:lnTo>
                    <a:pt x="611286" y="483794"/>
                  </a:lnTo>
                  <a:close/>
                </a:path>
                <a:path w="647700" h="679450">
                  <a:moveTo>
                    <a:pt x="647259" y="427971"/>
                  </a:moveTo>
                  <a:lnTo>
                    <a:pt x="7" y="427971"/>
                  </a:lnTo>
                  <a:lnTo>
                    <a:pt x="7" y="483794"/>
                  </a:lnTo>
                  <a:lnTo>
                    <a:pt x="647259" y="483794"/>
                  </a:lnTo>
                  <a:lnTo>
                    <a:pt x="647259" y="427971"/>
                  </a:lnTo>
                  <a:close/>
                </a:path>
                <a:path w="647700" h="679450">
                  <a:moveTo>
                    <a:pt x="591959" y="0"/>
                  </a:moveTo>
                  <a:lnTo>
                    <a:pt x="55292" y="0"/>
                  </a:lnTo>
                  <a:lnTo>
                    <a:pt x="824" y="128292"/>
                  </a:lnTo>
                  <a:lnTo>
                    <a:pt x="0" y="132409"/>
                  </a:lnTo>
                  <a:lnTo>
                    <a:pt x="7" y="167462"/>
                  </a:lnTo>
                  <a:lnTo>
                    <a:pt x="2833" y="181948"/>
                  </a:lnTo>
                  <a:lnTo>
                    <a:pt x="10539" y="193777"/>
                  </a:lnTo>
                  <a:lnTo>
                    <a:pt x="21968" y="201753"/>
                  </a:lnTo>
                  <a:lnTo>
                    <a:pt x="35965" y="204677"/>
                  </a:lnTo>
                  <a:lnTo>
                    <a:pt x="35965" y="427971"/>
                  </a:lnTo>
                  <a:lnTo>
                    <a:pt x="89901" y="427971"/>
                  </a:lnTo>
                  <a:lnTo>
                    <a:pt x="89901" y="269805"/>
                  </a:lnTo>
                  <a:lnTo>
                    <a:pt x="611286" y="269805"/>
                  </a:lnTo>
                  <a:lnTo>
                    <a:pt x="611286" y="204677"/>
                  </a:lnTo>
                  <a:lnTo>
                    <a:pt x="107880" y="204677"/>
                  </a:lnTo>
                  <a:lnTo>
                    <a:pt x="93883" y="201753"/>
                  </a:lnTo>
                  <a:lnTo>
                    <a:pt x="82454" y="193777"/>
                  </a:lnTo>
                  <a:lnTo>
                    <a:pt x="74748" y="181948"/>
                  </a:lnTo>
                  <a:lnTo>
                    <a:pt x="71922" y="167462"/>
                  </a:lnTo>
                  <a:lnTo>
                    <a:pt x="71922" y="130246"/>
                  </a:lnTo>
                  <a:lnTo>
                    <a:pt x="106082" y="55815"/>
                  </a:lnTo>
                  <a:lnTo>
                    <a:pt x="615647" y="55815"/>
                  </a:lnTo>
                  <a:lnTo>
                    <a:pt x="591959" y="0"/>
                  </a:lnTo>
                  <a:close/>
                </a:path>
                <a:path w="647700" h="679450">
                  <a:moveTo>
                    <a:pt x="611286" y="269805"/>
                  </a:moveTo>
                  <a:lnTo>
                    <a:pt x="557350" y="269805"/>
                  </a:lnTo>
                  <a:lnTo>
                    <a:pt x="557350" y="427971"/>
                  </a:lnTo>
                  <a:lnTo>
                    <a:pt x="611286" y="427971"/>
                  </a:lnTo>
                  <a:lnTo>
                    <a:pt x="611286" y="269805"/>
                  </a:lnTo>
                  <a:close/>
                </a:path>
                <a:path w="647700" h="679450">
                  <a:moveTo>
                    <a:pt x="237327" y="55815"/>
                  </a:moveTo>
                  <a:lnTo>
                    <a:pt x="177997" y="55815"/>
                  </a:lnTo>
                  <a:lnTo>
                    <a:pt x="143837" y="130246"/>
                  </a:lnTo>
                  <a:lnTo>
                    <a:pt x="143837" y="167462"/>
                  </a:lnTo>
                  <a:lnTo>
                    <a:pt x="141012" y="181948"/>
                  </a:lnTo>
                  <a:lnTo>
                    <a:pt x="133306" y="193777"/>
                  </a:lnTo>
                  <a:lnTo>
                    <a:pt x="121876" y="201753"/>
                  </a:lnTo>
                  <a:lnTo>
                    <a:pt x="107880" y="204677"/>
                  </a:lnTo>
                  <a:lnTo>
                    <a:pt x="251710" y="204677"/>
                  </a:lnTo>
                  <a:lnTo>
                    <a:pt x="218578" y="181948"/>
                  </a:lnTo>
                  <a:lnTo>
                    <a:pt x="215753" y="130246"/>
                  </a:lnTo>
                  <a:lnTo>
                    <a:pt x="237327" y="55815"/>
                  </a:lnTo>
                  <a:close/>
                </a:path>
                <a:path w="647700" h="679450">
                  <a:moveTo>
                    <a:pt x="346998" y="55815"/>
                  </a:moveTo>
                  <a:lnTo>
                    <a:pt x="300253" y="55815"/>
                  </a:lnTo>
                  <a:lnTo>
                    <a:pt x="287668" y="130246"/>
                  </a:lnTo>
                  <a:lnTo>
                    <a:pt x="287668" y="167462"/>
                  </a:lnTo>
                  <a:lnTo>
                    <a:pt x="284842" y="181948"/>
                  </a:lnTo>
                  <a:lnTo>
                    <a:pt x="277136" y="193777"/>
                  </a:lnTo>
                  <a:lnTo>
                    <a:pt x="265707" y="201753"/>
                  </a:lnTo>
                  <a:lnTo>
                    <a:pt x="251710" y="204677"/>
                  </a:lnTo>
                  <a:lnTo>
                    <a:pt x="395541" y="204677"/>
                  </a:lnTo>
                  <a:lnTo>
                    <a:pt x="362409" y="181948"/>
                  </a:lnTo>
                  <a:lnTo>
                    <a:pt x="359583" y="130246"/>
                  </a:lnTo>
                  <a:lnTo>
                    <a:pt x="346998" y="55815"/>
                  </a:lnTo>
                  <a:close/>
                </a:path>
                <a:path w="647700" h="679450">
                  <a:moveTo>
                    <a:pt x="469254" y="55815"/>
                  </a:moveTo>
                  <a:lnTo>
                    <a:pt x="409924" y="55815"/>
                  </a:lnTo>
                  <a:lnTo>
                    <a:pt x="431498" y="130246"/>
                  </a:lnTo>
                  <a:lnTo>
                    <a:pt x="431498" y="167462"/>
                  </a:lnTo>
                  <a:lnTo>
                    <a:pt x="428673" y="181948"/>
                  </a:lnTo>
                  <a:lnTo>
                    <a:pt x="420967" y="193777"/>
                  </a:lnTo>
                  <a:lnTo>
                    <a:pt x="409537" y="201753"/>
                  </a:lnTo>
                  <a:lnTo>
                    <a:pt x="395541" y="204677"/>
                  </a:lnTo>
                  <a:lnTo>
                    <a:pt x="539371" y="204677"/>
                  </a:lnTo>
                  <a:lnTo>
                    <a:pt x="506239" y="181948"/>
                  </a:lnTo>
                  <a:lnTo>
                    <a:pt x="503413" y="130246"/>
                  </a:lnTo>
                  <a:lnTo>
                    <a:pt x="469254" y="55815"/>
                  </a:lnTo>
                  <a:close/>
                </a:path>
                <a:path w="647700" h="679450">
                  <a:moveTo>
                    <a:pt x="615647" y="55815"/>
                  </a:moveTo>
                  <a:lnTo>
                    <a:pt x="541169" y="55815"/>
                  </a:lnTo>
                  <a:lnTo>
                    <a:pt x="575329" y="130246"/>
                  </a:lnTo>
                  <a:lnTo>
                    <a:pt x="575329" y="167462"/>
                  </a:lnTo>
                  <a:lnTo>
                    <a:pt x="572503" y="181948"/>
                  </a:lnTo>
                  <a:lnTo>
                    <a:pt x="564797" y="193777"/>
                  </a:lnTo>
                  <a:lnTo>
                    <a:pt x="553368" y="201753"/>
                  </a:lnTo>
                  <a:lnTo>
                    <a:pt x="539371" y="204677"/>
                  </a:lnTo>
                  <a:lnTo>
                    <a:pt x="611286" y="204677"/>
                  </a:lnTo>
                  <a:lnTo>
                    <a:pt x="625285" y="201753"/>
                  </a:lnTo>
                  <a:lnTo>
                    <a:pt x="636720" y="193777"/>
                  </a:lnTo>
                  <a:lnTo>
                    <a:pt x="644431" y="181948"/>
                  </a:lnTo>
                  <a:lnTo>
                    <a:pt x="647259" y="167462"/>
                  </a:lnTo>
                  <a:lnTo>
                    <a:pt x="647259" y="132409"/>
                  </a:lnTo>
                  <a:lnTo>
                    <a:pt x="646435" y="128293"/>
                  </a:lnTo>
                  <a:lnTo>
                    <a:pt x="644787" y="124478"/>
                  </a:lnTo>
                  <a:lnTo>
                    <a:pt x="615647" y="55815"/>
                  </a:lnTo>
                  <a:close/>
                </a:path>
              </a:pathLst>
            </a:custGeom>
            <a:solidFill>
              <a:srgbClr val="006FC0"/>
            </a:solidFill>
          </p:spPr>
          <p:txBody>
            <a:bodyPr wrap="square" lIns="0" tIns="0" rIns="0" bIns="0" rtlCol="0"/>
            <a:lstStyle/>
            <a:p>
              <a:endParaRPr/>
            </a:p>
          </p:txBody>
        </p:sp>
        <p:sp>
          <p:nvSpPr>
            <p:cNvPr id="23" name="object 18">
              <a:extLst>
                <a:ext uri="{FF2B5EF4-FFF2-40B4-BE49-F238E27FC236}">
                  <a16:creationId xmlns:a16="http://schemas.microsoft.com/office/drawing/2014/main" id="{12E79CDE-715B-C6B7-BF45-2C31E32C424E}"/>
                </a:ext>
              </a:extLst>
            </p:cNvPr>
            <p:cNvSpPr/>
            <p:nvPr/>
          </p:nvSpPr>
          <p:spPr>
            <a:xfrm>
              <a:off x="4813554" y="3245358"/>
              <a:ext cx="873760" cy="904240"/>
            </a:xfrm>
            <a:custGeom>
              <a:avLst/>
              <a:gdLst/>
              <a:ahLst/>
              <a:cxnLst/>
              <a:rect l="l" t="t" r="r" b="b"/>
              <a:pathLst>
                <a:path w="873760" h="904239">
                  <a:moveTo>
                    <a:pt x="0" y="150621"/>
                  </a:moveTo>
                  <a:lnTo>
                    <a:pt x="6869" y="103014"/>
                  </a:lnTo>
                  <a:lnTo>
                    <a:pt x="25997" y="61667"/>
                  </a:lnTo>
                  <a:lnTo>
                    <a:pt x="55165" y="29061"/>
                  </a:lnTo>
                  <a:lnTo>
                    <a:pt x="92155" y="7678"/>
                  </a:lnTo>
                  <a:lnTo>
                    <a:pt x="134747" y="0"/>
                  </a:lnTo>
                  <a:lnTo>
                    <a:pt x="738505" y="0"/>
                  </a:lnTo>
                  <a:lnTo>
                    <a:pt x="781096" y="7678"/>
                  </a:lnTo>
                  <a:lnTo>
                    <a:pt x="818086" y="29061"/>
                  </a:lnTo>
                  <a:lnTo>
                    <a:pt x="847254" y="61667"/>
                  </a:lnTo>
                  <a:lnTo>
                    <a:pt x="866382" y="103014"/>
                  </a:lnTo>
                  <a:lnTo>
                    <a:pt x="873251" y="150621"/>
                  </a:lnTo>
                  <a:lnTo>
                    <a:pt x="873251" y="753109"/>
                  </a:lnTo>
                  <a:lnTo>
                    <a:pt x="866382" y="800717"/>
                  </a:lnTo>
                  <a:lnTo>
                    <a:pt x="847254" y="842064"/>
                  </a:lnTo>
                  <a:lnTo>
                    <a:pt x="818086" y="874670"/>
                  </a:lnTo>
                  <a:lnTo>
                    <a:pt x="781096" y="896053"/>
                  </a:lnTo>
                  <a:lnTo>
                    <a:pt x="738505" y="903731"/>
                  </a:lnTo>
                  <a:lnTo>
                    <a:pt x="134747" y="903731"/>
                  </a:lnTo>
                  <a:lnTo>
                    <a:pt x="92155" y="896053"/>
                  </a:lnTo>
                  <a:lnTo>
                    <a:pt x="55165" y="874670"/>
                  </a:lnTo>
                  <a:lnTo>
                    <a:pt x="25997" y="842064"/>
                  </a:lnTo>
                  <a:lnTo>
                    <a:pt x="6869" y="800717"/>
                  </a:lnTo>
                  <a:lnTo>
                    <a:pt x="0" y="753109"/>
                  </a:lnTo>
                  <a:lnTo>
                    <a:pt x="0" y="150621"/>
                  </a:lnTo>
                  <a:close/>
                </a:path>
              </a:pathLst>
            </a:custGeom>
            <a:ln w="19050">
              <a:solidFill>
                <a:srgbClr val="006FC0"/>
              </a:solidFill>
            </a:ln>
          </p:spPr>
          <p:txBody>
            <a:bodyPr wrap="square" lIns="0" tIns="0" rIns="0" bIns="0" rtlCol="0"/>
            <a:lstStyle/>
            <a:p>
              <a:endParaRPr/>
            </a:p>
          </p:txBody>
        </p:sp>
        <p:sp>
          <p:nvSpPr>
            <p:cNvPr id="24" name="object 19">
              <a:extLst>
                <a:ext uri="{FF2B5EF4-FFF2-40B4-BE49-F238E27FC236}">
                  <a16:creationId xmlns:a16="http://schemas.microsoft.com/office/drawing/2014/main" id="{52445AFF-B684-A2F8-FD47-7C7AE5B01034}"/>
                </a:ext>
              </a:extLst>
            </p:cNvPr>
            <p:cNvSpPr/>
            <p:nvPr/>
          </p:nvSpPr>
          <p:spPr>
            <a:xfrm>
              <a:off x="6315786" y="3354311"/>
              <a:ext cx="576580" cy="661035"/>
            </a:xfrm>
            <a:custGeom>
              <a:avLst/>
              <a:gdLst/>
              <a:ahLst/>
              <a:cxnLst/>
              <a:rect l="l" t="t" r="r" b="b"/>
              <a:pathLst>
                <a:path w="576579" h="661035">
                  <a:moveTo>
                    <a:pt x="430885" y="196583"/>
                  </a:moveTo>
                  <a:lnTo>
                    <a:pt x="418007" y="178346"/>
                  </a:lnTo>
                  <a:lnTo>
                    <a:pt x="387565" y="132791"/>
                  </a:lnTo>
                  <a:lnTo>
                    <a:pt x="378396" y="121589"/>
                  </a:lnTo>
                  <a:lnTo>
                    <a:pt x="368173" y="111404"/>
                  </a:lnTo>
                  <a:lnTo>
                    <a:pt x="353923" y="100050"/>
                  </a:lnTo>
                  <a:lnTo>
                    <a:pt x="347141" y="96748"/>
                  </a:lnTo>
                  <a:lnTo>
                    <a:pt x="310045" y="125222"/>
                  </a:lnTo>
                  <a:lnTo>
                    <a:pt x="288277" y="141109"/>
                  </a:lnTo>
                  <a:lnTo>
                    <a:pt x="242747" y="164680"/>
                  </a:lnTo>
                  <a:lnTo>
                    <a:pt x="175552" y="175971"/>
                  </a:lnTo>
                  <a:lnTo>
                    <a:pt x="144170" y="177507"/>
                  </a:lnTo>
                  <a:lnTo>
                    <a:pt x="152082" y="224459"/>
                  </a:lnTo>
                  <a:lnTo>
                    <a:pt x="173024" y="265061"/>
                  </a:lnTo>
                  <a:lnTo>
                    <a:pt x="204597" y="296887"/>
                  </a:lnTo>
                  <a:lnTo>
                    <a:pt x="244398" y="317512"/>
                  </a:lnTo>
                  <a:lnTo>
                    <a:pt x="290029" y="324523"/>
                  </a:lnTo>
                  <a:lnTo>
                    <a:pt x="340614" y="314363"/>
                  </a:lnTo>
                  <a:lnTo>
                    <a:pt x="383362" y="287477"/>
                  </a:lnTo>
                  <a:lnTo>
                    <a:pt x="414655" y="247116"/>
                  </a:lnTo>
                  <a:lnTo>
                    <a:pt x="430885" y="196583"/>
                  </a:lnTo>
                  <a:close/>
                </a:path>
                <a:path w="576579" h="661035">
                  <a:moveTo>
                    <a:pt x="435698" y="143383"/>
                  </a:moveTo>
                  <a:lnTo>
                    <a:pt x="429983" y="87960"/>
                  </a:lnTo>
                  <a:lnTo>
                    <a:pt x="405218" y="48844"/>
                  </a:lnTo>
                  <a:lnTo>
                    <a:pt x="357949" y="32550"/>
                  </a:lnTo>
                  <a:lnTo>
                    <a:pt x="339534" y="19900"/>
                  </a:lnTo>
                  <a:lnTo>
                    <a:pt x="319633" y="10172"/>
                  </a:lnTo>
                  <a:lnTo>
                    <a:pt x="298589" y="3492"/>
                  </a:lnTo>
                  <a:lnTo>
                    <a:pt x="276720" y="0"/>
                  </a:lnTo>
                  <a:lnTo>
                    <a:pt x="242684" y="3251"/>
                  </a:lnTo>
                  <a:lnTo>
                    <a:pt x="182105" y="30835"/>
                  </a:lnTo>
                  <a:lnTo>
                    <a:pt x="143916" y="80327"/>
                  </a:lnTo>
                  <a:lnTo>
                    <a:pt x="133489" y="120954"/>
                  </a:lnTo>
                  <a:lnTo>
                    <a:pt x="133540" y="131737"/>
                  </a:lnTo>
                  <a:lnTo>
                    <a:pt x="131927" y="140195"/>
                  </a:lnTo>
                  <a:lnTo>
                    <a:pt x="128968" y="149098"/>
                  </a:lnTo>
                  <a:lnTo>
                    <a:pt x="127457" y="156133"/>
                  </a:lnTo>
                  <a:lnTo>
                    <a:pt x="130213" y="158991"/>
                  </a:lnTo>
                  <a:lnTo>
                    <a:pt x="145249" y="158991"/>
                  </a:lnTo>
                  <a:lnTo>
                    <a:pt x="171310" y="157721"/>
                  </a:lnTo>
                  <a:lnTo>
                    <a:pt x="234772" y="147967"/>
                  </a:lnTo>
                  <a:lnTo>
                    <a:pt x="283679" y="121818"/>
                  </a:lnTo>
                  <a:lnTo>
                    <a:pt x="342188" y="77025"/>
                  </a:lnTo>
                  <a:lnTo>
                    <a:pt x="348907" y="78155"/>
                  </a:lnTo>
                  <a:lnTo>
                    <a:pt x="390893" y="108673"/>
                  </a:lnTo>
                  <a:lnTo>
                    <a:pt x="432244" y="167462"/>
                  </a:lnTo>
                  <a:lnTo>
                    <a:pt x="434771" y="157657"/>
                  </a:lnTo>
                  <a:lnTo>
                    <a:pt x="435698" y="143383"/>
                  </a:lnTo>
                  <a:close/>
                </a:path>
                <a:path w="576579" h="661035">
                  <a:moveTo>
                    <a:pt x="576326" y="511708"/>
                  </a:moveTo>
                  <a:lnTo>
                    <a:pt x="559435" y="464248"/>
                  </a:lnTo>
                  <a:lnTo>
                    <a:pt x="515937" y="429082"/>
                  </a:lnTo>
                  <a:lnTo>
                    <a:pt x="481317" y="409829"/>
                  </a:lnTo>
                  <a:lnTo>
                    <a:pt x="444677" y="394068"/>
                  </a:lnTo>
                  <a:lnTo>
                    <a:pt x="407022" y="381457"/>
                  </a:lnTo>
                  <a:lnTo>
                    <a:pt x="348259" y="367639"/>
                  </a:lnTo>
                  <a:lnTo>
                    <a:pt x="288163" y="362839"/>
                  </a:lnTo>
                  <a:lnTo>
                    <a:pt x="258038" y="364426"/>
                  </a:lnTo>
                  <a:lnTo>
                    <a:pt x="198513" y="373735"/>
                  </a:lnTo>
                  <a:lnTo>
                    <a:pt x="132092" y="394462"/>
                  </a:lnTo>
                  <a:lnTo>
                    <a:pt x="96151" y="410654"/>
                  </a:lnTo>
                  <a:lnTo>
                    <a:pt x="61658" y="429907"/>
                  </a:lnTo>
                  <a:lnTo>
                    <a:pt x="28816" y="452158"/>
                  </a:lnTo>
                  <a:lnTo>
                    <a:pt x="2197" y="494588"/>
                  </a:lnTo>
                  <a:lnTo>
                    <a:pt x="0" y="511708"/>
                  </a:lnTo>
                  <a:lnTo>
                    <a:pt x="0" y="660565"/>
                  </a:lnTo>
                  <a:lnTo>
                    <a:pt x="576326" y="660565"/>
                  </a:lnTo>
                  <a:lnTo>
                    <a:pt x="576326" y="511708"/>
                  </a:lnTo>
                  <a:close/>
                </a:path>
              </a:pathLst>
            </a:custGeom>
            <a:solidFill>
              <a:srgbClr val="006FC0"/>
            </a:solidFill>
          </p:spPr>
          <p:txBody>
            <a:bodyPr wrap="square" lIns="0" tIns="0" rIns="0" bIns="0" rtlCol="0"/>
            <a:lstStyle/>
            <a:p>
              <a:endParaRPr/>
            </a:p>
          </p:txBody>
        </p:sp>
        <p:sp>
          <p:nvSpPr>
            <p:cNvPr id="25" name="object 20">
              <a:extLst>
                <a:ext uri="{FF2B5EF4-FFF2-40B4-BE49-F238E27FC236}">
                  <a16:creationId xmlns:a16="http://schemas.microsoft.com/office/drawing/2014/main" id="{00FA6975-05DC-8726-0BD3-58F6707DB8D3}"/>
                </a:ext>
              </a:extLst>
            </p:cNvPr>
            <p:cNvSpPr/>
            <p:nvPr/>
          </p:nvSpPr>
          <p:spPr>
            <a:xfrm>
              <a:off x="6165342" y="3245358"/>
              <a:ext cx="875030" cy="904240"/>
            </a:xfrm>
            <a:custGeom>
              <a:avLst/>
              <a:gdLst/>
              <a:ahLst/>
              <a:cxnLst/>
              <a:rect l="l" t="t" r="r" b="b"/>
              <a:pathLst>
                <a:path w="875029" h="904239">
                  <a:moveTo>
                    <a:pt x="0" y="150621"/>
                  </a:moveTo>
                  <a:lnTo>
                    <a:pt x="6883" y="103014"/>
                  </a:lnTo>
                  <a:lnTo>
                    <a:pt x="26050" y="61667"/>
                  </a:lnTo>
                  <a:lnTo>
                    <a:pt x="55275" y="29061"/>
                  </a:lnTo>
                  <a:lnTo>
                    <a:pt x="92334" y="7678"/>
                  </a:lnTo>
                  <a:lnTo>
                    <a:pt x="135000" y="0"/>
                  </a:lnTo>
                  <a:lnTo>
                    <a:pt x="739775" y="0"/>
                  </a:lnTo>
                  <a:lnTo>
                    <a:pt x="782441" y="7678"/>
                  </a:lnTo>
                  <a:lnTo>
                    <a:pt x="819500" y="29061"/>
                  </a:lnTo>
                  <a:lnTo>
                    <a:pt x="848725" y="61667"/>
                  </a:lnTo>
                  <a:lnTo>
                    <a:pt x="867892" y="103014"/>
                  </a:lnTo>
                  <a:lnTo>
                    <a:pt x="874776" y="150621"/>
                  </a:lnTo>
                  <a:lnTo>
                    <a:pt x="874776" y="753109"/>
                  </a:lnTo>
                  <a:lnTo>
                    <a:pt x="867892" y="800717"/>
                  </a:lnTo>
                  <a:lnTo>
                    <a:pt x="848725" y="842064"/>
                  </a:lnTo>
                  <a:lnTo>
                    <a:pt x="819500" y="874670"/>
                  </a:lnTo>
                  <a:lnTo>
                    <a:pt x="782441" y="896053"/>
                  </a:lnTo>
                  <a:lnTo>
                    <a:pt x="739775" y="903731"/>
                  </a:lnTo>
                  <a:lnTo>
                    <a:pt x="135000" y="903731"/>
                  </a:lnTo>
                  <a:lnTo>
                    <a:pt x="92334" y="896053"/>
                  </a:lnTo>
                  <a:lnTo>
                    <a:pt x="55275" y="874670"/>
                  </a:lnTo>
                  <a:lnTo>
                    <a:pt x="26050" y="842064"/>
                  </a:lnTo>
                  <a:lnTo>
                    <a:pt x="6883" y="800717"/>
                  </a:lnTo>
                  <a:lnTo>
                    <a:pt x="0" y="753109"/>
                  </a:lnTo>
                  <a:lnTo>
                    <a:pt x="0" y="150621"/>
                  </a:lnTo>
                  <a:close/>
                </a:path>
              </a:pathLst>
            </a:custGeom>
            <a:ln w="19050">
              <a:solidFill>
                <a:srgbClr val="006FC0"/>
              </a:solidFill>
            </a:ln>
          </p:spPr>
          <p:txBody>
            <a:bodyPr wrap="square" lIns="0" tIns="0" rIns="0" bIns="0" rtlCol="0"/>
            <a:lstStyle/>
            <a:p>
              <a:endParaRPr/>
            </a:p>
          </p:txBody>
        </p:sp>
        <p:sp>
          <p:nvSpPr>
            <p:cNvPr id="26" name="object 21">
              <a:extLst>
                <a:ext uri="{FF2B5EF4-FFF2-40B4-BE49-F238E27FC236}">
                  <a16:creationId xmlns:a16="http://schemas.microsoft.com/office/drawing/2014/main" id="{575CE536-E003-3910-6E63-28A56788653C}"/>
                </a:ext>
              </a:extLst>
            </p:cNvPr>
            <p:cNvSpPr/>
            <p:nvPr/>
          </p:nvSpPr>
          <p:spPr>
            <a:xfrm>
              <a:off x="3120288" y="2347391"/>
              <a:ext cx="3761104" cy="676275"/>
            </a:xfrm>
            <a:custGeom>
              <a:avLst/>
              <a:gdLst/>
              <a:ahLst/>
              <a:cxnLst/>
              <a:rect l="l" t="t" r="r" b="b"/>
              <a:pathLst>
                <a:path w="3761104" h="676275">
                  <a:moveTo>
                    <a:pt x="674814" y="184086"/>
                  </a:moveTo>
                  <a:lnTo>
                    <a:pt x="668845" y="137388"/>
                  </a:lnTo>
                  <a:lnTo>
                    <a:pt x="650925" y="93167"/>
                  </a:lnTo>
                  <a:lnTo>
                    <a:pt x="621055" y="53911"/>
                  </a:lnTo>
                  <a:lnTo>
                    <a:pt x="581863" y="23964"/>
                  </a:lnTo>
                  <a:lnTo>
                    <a:pt x="537730" y="5994"/>
                  </a:lnTo>
                  <a:lnTo>
                    <a:pt x="491109" y="0"/>
                  </a:lnTo>
                  <a:lnTo>
                    <a:pt x="444500" y="5994"/>
                  </a:lnTo>
                  <a:lnTo>
                    <a:pt x="400354" y="23964"/>
                  </a:lnTo>
                  <a:lnTo>
                    <a:pt x="361162" y="53911"/>
                  </a:lnTo>
                  <a:lnTo>
                    <a:pt x="338277" y="87718"/>
                  </a:lnTo>
                  <a:lnTo>
                    <a:pt x="319938" y="132778"/>
                  </a:lnTo>
                  <a:lnTo>
                    <a:pt x="304546" y="181787"/>
                  </a:lnTo>
                  <a:lnTo>
                    <a:pt x="290487" y="227418"/>
                  </a:lnTo>
                  <a:lnTo>
                    <a:pt x="276161" y="262356"/>
                  </a:lnTo>
                  <a:lnTo>
                    <a:pt x="262483" y="283438"/>
                  </a:lnTo>
                  <a:lnTo>
                    <a:pt x="262483" y="455396"/>
                  </a:lnTo>
                  <a:lnTo>
                    <a:pt x="200520" y="517321"/>
                  </a:lnTo>
                  <a:lnTo>
                    <a:pt x="196938" y="522719"/>
                  </a:lnTo>
                  <a:lnTo>
                    <a:pt x="195732" y="528853"/>
                  </a:lnTo>
                  <a:lnTo>
                    <a:pt x="196926" y="534987"/>
                  </a:lnTo>
                  <a:lnTo>
                    <a:pt x="210439" y="546100"/>
                  </a:lnTo>
                  <a:lnTo>
                    <a:pt x="215430" y="549529"/>
                  </a:lnTo>
                  <a:lnTo>
                    <a:pt x="219735" y="553707"/>
                  </a:lnTo>
                  <a:lnTo>
                    <a:pt x="231279" y="571144"/>
                  </a:lnTo>
                  <a:lnTo>
                    <a:pt x="235064" y="590664"/>
                  </a:lnTo>
                  <a:lnTo>
                    <a:pt x="235077" y="591197"/>
                  </a:lnTo>
                  <a:lnTo>
                    <a:pt x="231254" y="610806"/>
                  </a:lnTo>
                  <a:lnTo>
                    <a:pt x="219697" y="628243"/>
                  </a:lnTo>
                  <a:lnTo>
                    <a:pt x="202298" y="639813"/>
                  </a:lnTo>
                  <a:lnTo>
                    <a:pt x="182499" y="643661"/>
                  </a:lnTo>
                  <a:lnTo>
                    <a:pt x="162712" y="639787"/>
                  </a:lnTo>
                  <a:lnTo>
                    <a:pt x="145313" y="628205"/>
                  </a:lnTo>
                  <a:lnTo>
                    <a:pt x="133769" y="610781"/>
                  </a:lnTo>
                  <a:lnTo>
                    <a:pt x="129971" y="591197"/>
                  </a:lnTo>
                  <a:lnTo>
                    <a:pt x="129984" y="590664"/>
                  </a:lnTo>
                  <a:lnTo>
                    <a:pt x="132562" y="577367"/>
                  </a:lnTo>
                  <a:lnTo>
                    <a:pt x="133769" y="571131"/>
                  </a:lnTo>
                  <a:lnTo>
                    <a:pt x="145313" y="553707"/>
                  </a:lnTo>
                  <a:lnTo>
                    <a:pt x="148958" y="548284"/>
                  </a:lnTo>
                  <a:lnTo>
                    <a:pt x="149974" y="543242"/>
                  </a:lnTo>
                  <a:lnTo>
                    <a:pt x="150063" y="542798"/>
                  </a:lnTo>
                  <a:lnTo>
                    <a:pt x="150126" y="541705"/>
                  </a:lnTo>
                  <a:lnTo>
                    <a:pt x="149034" y="535914"/>
                  </a:lnTo>
                  <a:lnTo>
                    <a:pt x="145478" y="530453"/>
                  </a:lnTo>
                  <a:lnTo>
                    <a:pt x="140068" y="526808"/>
                  </a:lnTo>
                  <a:lnTo>
                    <a:pt x="133908" y="525551"/>
                  </a:lnTo>
                  <a:lnTo>
                    <a:pt x="127723" y="526719"/>
                  </a:lnTo>
                  <a:lnTo>
                    <a:pt x="122262" y="530288"/>
                  </a:lnTo>
                  <a:lnTo>
                    <a:pt x="104152" y="540702"/>
                  </a:lnTo>
                  <a:lnTo>
                    <a:pt x="64643" y="538086"/>
                  </a:lnTo>
                  <a:lnTo>
                    <a:pt x="38277" y="508977"/>
                  </a:lnTo>
                  <a:lnTo>
                    <a:pt x="35001" y="490740"/>
                  </a:lnTo>
                  <a:lnTo>
                    <a:pt x="38227" y="472478"/>
                  </a:lnTo>
                  <a:lnTo>
                    <a:pt x="47929" y="456044"/>
                  </a:lnTo>
                  <a:lnTo>
                    <a:pt x="65354" y="444512"/>
                  </a:lnTo>
                  <a:lnTo>
                    <a:pt x="85140" y="440664"/>
                  </a:lnTo>
                  <a:lnTo>
                    <a:pt x="104940" y="444512"/>
                  </a:lnTo>
                  <a:lnTo>
                    <a:pt x="122351" y="456044"/>
                  </a:lnTo>
                  <a:lnTo>
                    <a:pt x="126517" y="460349"/>
                  </a:lnTo>
                  <a:lnTo>
                    <a:pt x="129908" y="465353"/>
                  </a:lnTo>
                  <a:lnTo>
                    <a:pt x="132359" y="470814"/>
                  </a:lnTo>
                  <a:lnTo>
                    <a:pt x="136220" y="476021"/>
                  </a:lnTo>
                  <a:lnTo>
                    <a:pt x="141566" y="479234"/>
                  </a:lnTo>
                  <a:lnTo>
                    <a:pt x="147739" y="480199"/>
                  </a:lnTo>
                  <a:lnTo>
                    <a:pt x="154025" y="478663"/>
                  </a:lnTo>
                  <a:lnTo>
                    <a:pt x="155752" y="477850"/>
                  </a:lnTo>
                  <a:lnTo>
                    <a:pt x="157314" y="476745"/>
                  </a:lnTo>
                  <a:lnTo>
                    <a:pt x="193319" y="440664"/>
                  </a:lnTo>
                  <a:lnTo>
                    <a:pt x="196367" y="437603"/>
                  </a:lnTo>
                  <a:lnTo>
                    <a:pt x="220548" y="413372"/>
                  </a:lnTo>
                  <a:lnTo>
                    <a:pt x="252387" y="446239"/>
                  </a:lnTo>
                  <a:lnTo>
                    <a:pt x="262483" y="455396"/>
                  </a:lnTo>
                  <a:lnTo>
                    <a:pt x="262483" y="283438"/>
                  </a:lnTo>
                  <a:lnTo>
                    <a:pt x="245275" y="309943"/>
                  </a:lnTo>
                  <a:lnTo>
                    <a:pt x="219697" y="341147"/>
                  </a:lnTo>
                  <a:lnTo>
                    <a:pt x="204038" y="363537"/>
                  </a:lnTo>
                  <a:lnTo>
                    <a:pt x="202882" y="384733"/>
                  </a:lnTo>
                  <a:lnTo>
                    <a:pt x="150190" y="437603"/>
                  </a:lnTo>
                  <a:lnTo>
                    <a:pt x="117475" y="413816"/>
                  </a:lnTo>
                  <a:lnTo>
                    <a:pt x="85407" y="407504"/>
                  </a:lnTo>
                  <a:lnTo>
                    <a:pt x="53314" y="413702"/>
                  </a:lnTo>
                  <a:lnTo>
                    <a:pt x="25082" y="432409"/>
                  </a:lnTo>
                  <a:lnTo>
                    <a:pt x="6299" y="460641"/>
                  </a:lnTo>
                  <a:lnTo>
                    <a:pt x="0" y="492772"/>
                  </a:lnTo>
                  <a:lnTo>
                    <a:pt x="6184" y="524929"/>
                  </a:lnTo>
                  <a:lnTo>
                    <a:pt x="37884" y="563943"/>
                  </a:lnTo>
                  <a:lnTo>
                    <a:pt x="85382" y="578345"/>
                  </a:lnTo>
                  <a:lnTo>
                    <a:pt x="89916" y="578345"/>
                  </a:lnTo>
                  <a:lnTo>
                    <a:pt x="94272" y="578027"/>
                  </a:lnTo>
                  <a:lnTo>
                    <a:pt x="98653" y="577367"/>
                  </a:lnTo>
                  <a:lnTo>
                    <a:pt x="98005" y="581774"/>
                  </a:lnTo>
                  <a:lnTo>
                    <a:pt x="97675" y="586219"/>
                  </a:lnTo>
                  <a:lnTo>
                    <a:pt x="97790" y="591197"/>
                  </a:lnTo>
                  <a:lnTo>
                    <a:pt x="104267" y="623900"/>
                  </a:lnTo>
                  <a:lnTo>
                    <a:pt x="122440" y="651090"/>
                  </a:lnTo>
                  <a:lnTo>
                    <a:pt x="149453" y="669455"/>
                  </a:lnTo>
                  <a:lnTo>
                    <a:pt x="182587" y="676262"/>
                  </a:lnTo>
                  <a:lnTo>
                    <a:pt x="215760" y="669671"/>
                  </a:lnTo>
                  <a:lnTo>
                    <a:pt x="242887" y="651459"/>
                  </a:lnTo>
                  <a:lnTo>
                    <a:pt x="248170" y="643661"/>
                  </a:lnTo>
                  <a:lnTo>
                    <a:pt x="261226" y="624395"/>
                  </a:lnTo>
                  <a:lnTo>
                    <a:pt x="268008" y="591197"/>
                  </a:lnTo>
                  <a:lnTo>
                    <a:pt x="266382" y="574294"/>
                  </a:lnTo>
                  <a:lnTo>
                    <a:pt x="261505" y="558203"/>
                  </a:lnTo>
                  <a:lnTo>
                    <a:pt x="253568" y="543382"/>
                  </a:lnTo>
                  <a:lnTo>
                    <a:pt x="242773" y="530288"/>
                  </a:lnTo>
                  <a:lnTo>
                    <a:pt x="239522" y="527189"/>
                  </a:lnTo>
                  <a:lnTo>
                    <a:pt x="237807" y="525805"/>
                  </a:lnTo>
                  <a:lnTo>
                    <a:pt x="290563" y="473176"/>
                  </a:lnTo>
                  <a:lnTo>
                    <a:pt x="312089" y="471741"/>
                  </a:lnTo>
                  <a:lnTo>
                    <a:pt x="334606" y="455815"/>
                  </a:lnTo>
                  <a:lnTo>
                    <a:pt x="365963" y="430352"/>
                  </a:lnTo>
                  <a:lnTo>
                    <a:pt x="393115" y="413372"/>
                  </a:lnTo>
                  <a:lnTo>
                    <a:pt x="414007" y="400329"/>
                  </a:lnTo>
                  <a:lnTo>
                    <a:pt x="449186" y="386245"/>
                  </a:lnTo>
                  <a:lnTo>
                    <a:pt x="494538" y="371957"/>
                  </a:lnTo>
                  <a:lnTo>
                    <a:pt x="543001" y="356120"/>
                  </a:lnTo>
                  <a:lnTo>
                    <a:pt x="587527" y="337337"/>
                  </a:lnTo>
                  <a:lnTo>
                    <a:pt x="621055" y="314248"/>
                  </a:lnTo>
                  <a:lnTo>
                    <a:pt x="650925" y="274993"/>
                  </a:lnTo>
                  <a:lnTo>
                    <a:pt x="668845" y="230771"/>
                  </a:lnTo>
                  <a:lnTo>
                    <a:pt x="674814" y="184086"/>
                  </a:lnTo>
                  <a:close/>
                </a:path>
                <a:path w="3761104" h="676275">
                  <a:moveTo>
                    <a:pt x="3527615" y="417703"/>
                  </a:moveTo>
                  <a:lnTo>
                    <a:pt x="3519360" y="370649"/>
                  </a:lnTo>
                  <a:lnTo>
                    <a:pt x="3496373" y="335635"/>
                  </a:lnTo>
                  <a:lnTo>
                    <a:pt x="3461308" y="311734"/>
                  </a:lnTo>
                  <a:lnTo>
                    <a:pt x="3416820" y="298056"/>
                  </a:lnTo>
                  <a:lnTo>
                    <a:pt x="3365576" y="293687"/>
                  </a:lnTo>
                  <a:lnTo>
                    <a:pt x="3314331" y="297967"/>
                  </a:lnTo>
                  <a:lnTo>
                    <a:pt x="3269856" y="311492"/>
                  </a:lnTo>
                  <a:lnTo>
                    <a:pt x="3234791" y="335280"/>
                  </a:lnTo>
                  <a:lnTo>
                    <a:pt x="3211804" y="370344"/>
                  </a:lnTo>
                  <a:lnTo>
                    <a:pt x="3203549" y="417703"/>
                  </a:lnTo>
                  <a:lnTo>
                    <a:pt x="3527615" y="417703"/>
                  </a:lnTo>
                  <a:close/>
                </a:path>
                <a:path w="3761104" h="676275">
                  <a:moveTo>
                    <a:pt x="3528428" y="537629"/>
                  </a:moveTo>
                  <a:lnTo>
                    <a:pt x="3461664" y="537629"/>
                  </a:lnTo>
                  <a:lnTo>
                    <a:pt x="3404666" y="589851"/>
                  </a:lnTo>
                  <a:lnTo>
                    <a:pt x="3348482" y="537629"/>
                  </a:lnTo>
                  <a:lnTo>
                    <a:pt x="3203549" y="537629"/>
                  </a:lnTo>
                  <a:lnTo>
                    <a:pt x="3203549" y="575983"/>
                  </a:lnTo>
                  <a:lnTo>
                    <a:pt x="3206546" y="590918"/>
                  </a:lnTo>
                  <a:lnTo>
                    <a:pt x="3214751" y="603110"/>
                  </a:lnTo>
                  <a:lnTo>
                    <a:pt x="3226905" y="611314"/>
                  </a:lnTo>
                  <a:lnTo>
                    <a:pt x="3241814" y="614324"/>
                  </a:lnTo>
                  <a:lnTo>
                    <a:pt x="3490150" y="614324"/>
                  </a:lnTo>
                  <a:lnTo>
                    <a:pt x="3505073" y="611314"/>
                  </a:lnTo>
                  <a:lnTo>
                    <a:pt x="3517227" y="603110"/>
                  </a:lnTo>
                  <a:lnTo>
                    <a:pt x="3525418" y="590918"/>
                  </a:lnTo>
                  <a:lnTo>
                    <a:pt x="3528428" y="575983"/>
                  </a:lnTo>
                  <a:lnTo>
                    <a:pt x="3528428" y="537629"/>
                  </a:lnTo>
                  <a:close/>
                </a:path>
                <a:path w="3761104" h="676275">
                  <a:moveTo>
                    <a:pt x="3529241" y="478891"/>
                  </a:moveTo>
                  <a:lnTo>
                    <a:pt x="3526967" y="467893"/>
                  </a:lnTo>
                  <a:lnTo>
                    <a:pt x="3520795" y="458800"/>
                  </a:lnTo>
                  <a:lnTo>
                    <a:pt x="3511715" y="452615"/>
                  </a:lnTo>
                  <a:lnTo>
                    <a:pt x="3500742" y="450329"/>
                  </a:lnTo>
                  <a:lnTo>
                    <a:pt x="3233674" y="450329"/>
                  </a:lnTo>
                  <a:lnTo>
                    <a:pt x="3222701" y="452615"/>
                  </a:lnTo>
                  <a:lnTo>
                    <a:pt x="3213620" y="458800"/>
                  </a:lnTo>
                  <a:lnTo>
                    <a:pt x="3207461" y="467893"/>
                  </a:lnTo>
                  <a:lnTo>
                    <a:pt x="3205175" y="478891"/>
                  </a:lnTo>
                  <a:lnTo>
                    <a:pt x="3207461" y="489889"/>
                  </a:lnTo>
                  <a:lnTo>
                    <a:pt x="3213620" y="498983"/>
                  </a:lnTo>
                  <a:lnTo>
                    <a:pt x="3222701" y="505167"/>
                  </a:lnTo>
                  <a:lnTo>
                    <a:pt x="3233674" y="507441"/>
                  </a:lnTo>
                  <a:lnTo>
                    <a:pt x="3365576" y="507441"/>
                  </a:lnTo>
                  <a:lnTo>
                    <a:pt x="3406292" y="545795"/>
                  </a:lnTo>
                  <a:lnTo>
                    <a:pt x="3447821" y="507441"/>
                  </a:lnTo>
                  <a:lnTo>
                    <a:pt x="3500742" y="507441"/>
                  </a:lnTo>
                  <a:lnTo>
                    <a:pt x="3511715" y="505167"/>
                  </a:lnTo>
                  <a:lnTo>
                    <a:pt x="3520795" y="498983"/>
                  </a:lnTo>
                  <a:lnTo>
                    <a:pt x="3526967" y="489889"/>
                  </a:lnTo>
                  <a:lnTo>
                    <a:pt x="3529241" y="478891"/>
                  </a:lnTo>
                  <a:close/>
                </a:path>
                <a:path w="3761104" h="676275">
                  <a:moveTo>
                    <a:pt x="3760482" y="71780"/>
                  </a:moveTo>
                  <a:lnTo>
                    <a:pt x="3759250" y="65760"/>
                  </a:lnTo>
                  <a:lnTo>
                    <a:pt x="3755593" y="60350"/>
                  </a:lnTo>
                  <a:lnTo>
                    <a:pt x="3750195" y="56680"/>
                  </a:lnTo>
                  <a:lnTo>
                    <a:pt x="3744188" y="55460"/>
                  </a:lnTo>
                  <a:lnTo>
                    <a:pt x="3738194" y="56680"/>
                  </a:lnTo>
                  <a:lnTo>
                    <a:pt x="3732796" y="60350"/>
                  </a:lnTo>
                  <a:lnTo>
                    <a:pt x="3651377" y="144386"/>
                  </a:lnTo>
                  <a:lnTo>
                    <a:pt x="3648113" y="174574"/>
                  </a:lnTo>
                  <a:lnTo>
                    <a:pt x="3423386" y="174574"/>
                  </a:lnTo>
                  <a:lnTo>
                    <a:pt x="3423386" y="199047"/>
                  </a:lnTo>
                  <a:lnTo>
                    <a:pt x="3429089" y="268401"/>
                  </a:lnTo>
                  <a:lnTo>
                    <a:pt x="3475012" y="282994"/>
                  </a:lnTo>
                  <a:lnTo>
                    <a:pt x="3511753" y="305904"/>
                  </a:lnTo>
                  <a:lnTo>
                    <a:pt x="3538715" y="336600"/>
                  </a:lnTo>
                  <a:lnTo>
                    <a:pt x="3555327" y="374573"/>
                  </a:lnTo>
                  <a:lnTo>
                    <a:pt x="3560991" y="419328"/>
                  </a:lnTo>
                  <a:lnTo>
                    <a:pt x="3560991" y="576795"/>
                  </a:lnTo>
                  <a:lnTo>
                    <a:pt x="3560241" y="587032"/>
                  </a:lnTo>
                  <a:lnTo>
                    <a:pt x="3558044" y="596887"/>
                  </a:lnTo>
                  <a:lnTo>
                    <a:pt x="3554463" y="606285"/>
                  </a:lnTo>
                  <a:lnTo>
                    <a:pt x="3549599" y="615137"/>
                  </a:lnTo>
                  <a:lnTo>
                    <a:pt x="3684752" y="615137"/>
                  </a:lnTo>
                  <a:lnTo>
                    <a:pt x="3717328" y="199047"/>
                  </a:lnTo>
                  <a:lnTo>
                    <a:pt x="3717328" y="174574"/>
                  </a:lnTo>
                  <a:lnTo>
                    <a:pt x="3683127" y="174574"/>
                  </a:lnTo>
                  <a:lnTo>
                    <a:pt x="3684752" y="158254"/>
                  </a:lnTo>
                  <a:lnTo>
                    <a:pt x="3755593" y="83197"/>
                  </a:lnTo>
                  <a:lnTo>
                    <a:pt x="3759250" y="77787"/>
                  </a:lnTo>
                  <a:lnTo>
                    <a:pt x="3760482" y="71780"/>
                  </a:lnTo>
                  <a:close/>
                </a:path>
              </a:pathLst>
            </a:custGeom>
            <a:solidFill>
              <a:srgbClr val="92D050"/>
            </a:solidFill>
          </p:spPr>
          <p:txBody>
            <a:bodyPr wrap="square" lIns="0" tIns="0" rIns="0" bIns="0" rtlCol="0"/>
            <a:lstStyle/>
            <a:p>
              <a:endParaRPr/>
            </a:p>
          </p:txBody>
        </p:sp>
        <p:pic>
          <p:nvPicPr>
            <p:cNvPr id="27" name="object 22">
              <a:extLst>
                <a:ext uri="{FF2B5EF4-FFF2-40B4-BE49-F238E27FC236}">
                  <a16:creationId xmlns:a16="http://schemas.microsoft.com/office/drawing/2014/main" id="{3CC5FF5D-CD9E-476A-0EF5-F796D5610DBB}"/>
                </a:ext>
              </a:extLst>
            </p:cNvPr>
            <p:cNvPicPr/>
            <p:nvPr/>
          </p:nvPicPr>
          <p:blipFill>
            <a:blip r:embed="rId11" cstate="print"/>
            <a:stretch>
              <a:fillRect/>
            </a:stretch>
          </p:blipFill>
          <p:spPr>
            <a:xfrm>
              <a:off x="1135806" y="2355530"/>
              <a:ext cx="236138" cy="247199"/>
            </a:xfrm>
            <a:prstGeom prst="rect">
              <a:avLst/>
            </a:prstGeom>
          </p:spPr>
        </p:pic>
        <p:sp>
          <p:nvSpPr>
            <p:cNvPr id="28" name="object 23">
              <a:extLst>
                <a:ext uri="{FF2B5EF4-FFF2-40B4-BE49-F238E27FC236}">
                  <a16:creationId xmlns:a16="http://schemas.microsoft.com/office/drawing/2014/main" id="{D5E3CA98-74BF-B761-91A9-A2D5D303B52C}"/>
                </a:ext>
              </a:extLst>
            </p:cNvPr>
            <p:cNvSpPr/>
            <p:nvPr/>
          </p:nvSpPr>
          <p:spPr>
            <a:xfrm>
              <a:off x="786504" y="2383907"/>
              <a:ext cx="471805" cy="622300"/>
            </a:xfrm>
            <a:custGeom>
              <a:avLst/>
              <a:gdLst/>
              <a:ahLst/>
              <a:cxnLst/>
              <a:rect l="l" t="t" r="r" b="b"/>
              <a:pathLst>
                <a:path w="471805" h="622300">
                  <a:moveTo>
                    <a:pt x="217133" y="0"/>
                  </a:moveTo>
                  <a:lnTo>
                    <a:pt x="176279" y="1910"/>
                  </a:lnTo>
                  <a:lnTo>
                    <a:pt x="134661" y="12425"/>
                  </a:lnTo>
                  <a:lnTo>
                    <a:pt x="94933" y="30732"/>
                  </a:lnTo>
                  <a:lnTo>
                    <a:pt x="59746" y="56017"/>
                  </a:lnTo>
                  <a:lnTo>
                    <a:pt x="31754" y="87469"/>
                  </a:lnTo>
                  <a:lnTo>
                    <a:pt x="8956" y="133157"/>
                  </a:lnTo>
                  <a:lnTo>
                    <a:pt x="9770" y="136420"/>
                  </a:lnTo>
                  <a:lnTo>
                    <a:pt x="13027" y="139684"/>
                  </a:lnTo>
                  <a:lnTo>
                    <a:pt x="16284" y="140500"/>
                  </a:lnTo>
                  <a:lnTo>
                    <a:pt x="39464" y="127879"/>
                  </a:lnTo>
                  <a:lnTo>
                    <a:pt x="61270" y="119491"/>
                  </a:lnTo>
                  <a:lnTo>
                    <a:pt x="83992" y="113857"/>
                  </a:lnTo>
                  <a:lnTo>
                    <a:pt x="107477" y="111129"/>
                  </a:lnTo>
                  <a:lnTo>
                    <a:pt x="72936" y="133603"/>
                  </a:lnTo>
                  <a:lnTo>
                    <a:pt x="44273" y="162426"/>
                  </a:lnTo>
                  <a:lnTo>
                    <a:pt x="22174" y="196603"/>
                  </a:lnTo>
                  <a:lnTo>
                    <a:pt x="7328" y="235140"/>
                  </a:lnTo>
                  <a:lnTo>
                    <a:pt x="2442" y="258902"/>
                  </a:lnTo>
                  <a:lnTo>
                    <a:pt x="0" y="285723"/>
                  </a:lnTo>
                  <a:lnTo>
                    <a:pt x="1628" y="288986"/>
                  </a:lnTo>
                  <a:lnTo>
                    <a:pt x="6513" y="290618"/>
                  </a:lnTo>
                  <a:lnTo>
                    <a:pt x="9770" y="289802"/>
                  </a:lnTo>
                  <a:lnTo>
                    <a:pt x="28446" y="270298"/>
                  </a:lnTo>
                  <a:lnTo>
                    <a:pt x="47632" y="254720"/>
                  </a:lnTo>
                  <a:lnTo>
                    <a:pt x="68649" y="241590"/>
                  </a:lnTo>
                  <a:lnTo>
                    <a:pt x="91193" y="231060"/>
                  </a:lnTo>
                  <a:lnTo>
                    <a:pt x="65137" y="270655"/>
                  </a:lnTo>
                  <a:lnTo>
                    <a:pt x="49464" y="314686"/>
                  </a:lnTo>
                  <a:lnTo>
                    <a:pt x="44476" y="361165"/>
                  </a:lnTo>
                  <a:lnTo>
                    <a:pt x="51296" y="410550"/>
                  </a:lnTo>
                  <a:lnTo>
                    <a:pt x="53738" y="412997"/>
                  </a:lnTo>
                  <a:lnTo>
                    <a:pt x="61880" y="412181"/>
                  </a:lnTo>
                  <a:lnTo>
                    <a:pt x="62695" y="408918"/>
                  </a:lnTo>
                  <a:lnTo>
                    <a:pt x="77452" y="382607"/>
                  </a:lnTo>
                  <a:lnTo>
                    <a:pt x="95264" y="357519"/>
                  </a:lnTo>
                  <a:lnTo>
                    <a:pt x="102337" y="385220"/>
                  </a:lnTo>
                  <a:lnTo>
                    <a:pt x="118876" y="416363"/>
                  </a:lnTo>
                  <a:lnTo>
                    <a:pt x="137858" y="444599"/>
                  </a:lnTo>
                  <a:lnTo>
                    <a:pt x="152259" y="463581"/>
                  </a:lnTo>
                  <a:lnTo>
                    <a:pt x="153073" y="462765"/>
                  </a:lnTo>
                  <a:lnTo>
                    <a:pt x="172233" y="480229"/>
                  </a:lnTo>
                  <a:lnTo>
                    <a:pt x="195820" y="494176"/>
                  </a:lnTo>
                  <a:lnTo>
                    <a:pt x="224293" y="503838"/>
                  </a:lnTo>
                  <a:lnTo>
                    <a:pt x="258108" y="508453"/>
                  </a:lnTo>
                  <a:lnTo>
                    <a:pt x="258108" y="556589"/>
                  </a:lnTo>
                  <a:lnTo>
                    <a:pt x="249152" y="556589"/>
                  </a:lnTo>
                  <a:lnTo>
                    <a:pt x="241824" y="563932"/>
                  </a:lnTo>
                  <a:lnTo>
                    <a:pt x="241824" y="581881"/>
                  </a:lnTo>
                  <a:lnTo>
                    <a:pt x="249152" y="589223"/>
                  </a:lnTo>
                  <a:lnTo>
                    <a:pt x="267879" y="589223"/>
                  </a:lnTo>
                  <a:lnTo>
                    <a:pt x="298819" y="620226"/>
                  </a:lnTo>
                  <a:lnTo>
                    <a:pt x="302891" y="621858"/>
                  </a:lnTo>
                  <a:lnTo>
                    <a:pt x="311033" y="621858"/>
                  </a:lnTo>
                  <a:lnTo>
                    <a:pt x="315104" y="620226"/>
                  </a:lnTo>
                  <a:lnTo>
                    <a:pt x="321618" y="613699"/>
                  </a:lnTo>
                  <a:lnTo>
                    <a:pt x="323246" y="609620"/>
                  </a:lnTo>
                  <a:lnTo>
                    <a:pt x="323246" y="601461"/>
                  </a:lnTo>
                  <a:lnTo>
                    <a:pt x="321618" y="597382"/>
                  </a:lnTo>
                  <a:lnTo>
                    <a:pt x="313475" y="589224"/>
                  </a:lnTo>
                  <a:lnTo>
                    <a:pt x="341973" y="589224"/>
                  </a:lnTo>
                  <a:lnTo>
                    <a:pt x="349301" y="581881"/>
                  </a:lnTo>
                  <a:lnTo>
                    <a:pt x="349301" y="563932"/>
                  </a:lnTo>
                  <a:lnTo>
                    <a:pt x="341973" y="556589"/>
                  </a:lnTo>
                  <a:lnTo>
                    <a:pt x="292306" y="556589"/>
                  </a:lnTo>
                  <a:lnTo>
                    <a:pt x="292306" y="507637"/>
                  </a:lnTo>
                  <a:lnTo>
                    <a:pt x="324875" y="503558"/>
                  </a:lnTo>
                  <a:lnTo>
                    <a:pt x="324875" y="523955"/>
                  </a:lnTo>
                  <a:lnTo>
                    <a:pt x="315918" y="523955"/>
                  </a:lnTo>
                  <a:lnTo>
                    <a:pt x="308590" y="531297"/>
                  </a:lnTo>
                  <a:lnTo>
                    <a:pt x="308590" y="540272"/>
                  </a:lnTo>
                  <a:lnTo>
                    <a:pt x="333017" y="540272"/>
                  </a:lnTo>
                  <a:lnTo>
                    <a:pt x="340879" y="541304"/>
                  </a:lnTo>
                  <a:lnTo>
                    <a:pt x="365179" y="569745"/>
                  </a:lnTo>
                  <a:lnTo>
                    <a:pt x="365153" y="577559"/>
                  </a:lnTo>
                  <a:lnTo>
                    <a:pt x="363143" y="585144"/>
                  </a:lnTo>
                  <a:lnTo>
                    <a:pt x="369657" y="589224"/>
                  </a:lnTo>
                  <a:lnTo>
                    <a:pt x="377799" y="589224"/>
                  </a:lnTo>
                  <a:lnTo>
                    <a:pt x="381870" y="587592"/>
                  </a:lnTo>
                  <a:lnTo>
                    <a:pt x="388384" y="581065"/>
                  </a:lnTo>
                  <a:lnTo>
                    <a:pt x="390012" y="576986"/>
                  </a:lnTo>
                  <a:lnTo>
                    <a:pt x="390012" y="568827"/>
                  </a:lnTo>
                  <a:lnTo>
                    <a:pt x="388384" y="564748"/>
                  </a:lnTo>
                  <a:lnTo>
                    <a:pt x="380242" y="556589"/>
                  </a:lnTo>
                  <a:lnTo>
                    <a:pt x="407111" y="556589"/>
                  </a:lnTo>
                  <a:lnTo>
                    <a:pt x="414439" y="549246"/>
                  </a:lnTo>
                  <a:lnTo>
                    <a:pt x="414439" y="531297"/>
                  </a:lnTo>
                  <a:lnTo>
                    <a:pt x="407111" y="523955"/>
                  </a:lnTo>
                  <a:lnTo>
                    <a:pt x="357444" y="523955"/>
                  </a:lnTo>
                  <a:lnTo>
                    <a:pt x="357444" y="491320"/>
                  </a:lnTo>
                  <a:lnTo>
                    <a:pt x="395875" y="467967"/>
                  </a:lnTo>
                  <a:lnTo>
                    <a:pt x="427467" y="437056"/>
                  </a:lnTo>
                  <a:lnTo>
                    <a:pt x="451242" y="400035"/>
                  </a:lnTo>
                  <a:lnTo>
                    <a:pt x="466224" y="358354"/>
                  </a:lnTo>
                  <a:lnTo>
                    <a:pt x="471435" y="313462"/>
                  </a:lnTo>
                  <a:lnTo>
                    <a:pt x="471435" y="226165"/>
                  </a:lnTo>
                  <a:lnTo>
                    <a:pt x="457593" y="239219"/>
                  </a:lnTo>
                  <a:lnTo>
                    <a:pt x="452708" y="239219"/>
                  </a:lnTo>
                  <a:lnTo>
                    <a:pt x="449451" y="236771"/>
                  </a:lnTo>
                  <a:lnTo>
                    <a:pt x="430724" y="218007"/>
                  </a:lnTo>
                  <a:lnTo>
                    <a:pt x="408740" y="240035"/>
                  </a:lnTo>
                  <a:lnTo>
                    <a:pt x="403854" y="240035"/>
                  </a:lnTo>
                  <a:lnTo>
                    <a:pt x="384313" y="220454"/>
                  </a:lnTo>
                  <a:lnTo>
                    <a:pt x="371552" y="243923"/>
                  </a:lnTo>
                  <a:lnTo>
                    <a:pt x="352456" y="261349"/>
                  </a:lnTo>
                  <a:lnTo>
                    <a:pt x="328322" y="272198"/>
                  </a:lnTo>
                  <a:lnTo>
                    <a:pt x="300448" y="275933"/>
                  </a:lnTo>
                  <a:lnTo>
                    <a:pt x="286390" y="273600"/>
                  </a:lnTo>
                  <a:lnTo>
                    <a:pt x="274087" y="267060"/>
                  </a:lnTo>
                  <a:lnTo>
                    <a:pt x="264380" y="257002"/>
                  </a:lnTo>
                  <a:lnTo>
                    <a:pt x="258108" y="244114"/>
                  </a:lnTo>
                  <a:lnTo>
                    <a:pt x="256213" y="229913"/>
                  </a:lnTo>
                  <a:lnTo>
                    <a:pt x="258821" y="216171"/>
                  </a:lnTo>
                  <a:lnTo>
                    <a:pt x="265551" y="203958"/>
                  </a:lnTo>
                  <a:lnTo>
                    <a:pt x="276021" y="194347"/>
                  </a:lnTo>
                  <a:lnTo>
                    <a:pt x="280907" y="191083"/>
                  </a:lnTo>
                  <a:lnTo>
                    <a:pt x="307331" y="162668"/>
                  </a:lnTo>
                  <a:lnTo>
                    <a:pt x="321312" y="127752"/>
                  </a:lnTo>
                  <a:lnTo>
                    <a:pt x="322012" y="90235"/>
                  </a:lnTo>
                  <a:lnTo>
                    <a:pt x="308590" y="54018"/>
                  </a:lnTo>
                  <a:lnTo>
                    <a:pt x="285941" y="25241"/>
                  </a:lnTo>
                  <a:lnTo>
                    <a:pt x="254571" y="7505"/>
                  </a:lnTo>
                  <a:lnTo>
                    <a:pt x="217133" y="0"/>
                  </a:lnTo>
                  <a:close/>
                </a:path>
              </a:pathLst>
            </a:custGeom>
            <a:solidFill>
              <a:srgbClr val="92D050"/>
            </a:solidFill>
          </p:spPr>
          <p:txBody>
            <a:bodyPr wrap="square" lIns="0" tIns="0" rIns="0" bIns="0" rtlCol="0"/>
            <a:lstStyle/>
            <a:p>
              <a:endParaRPr/>
            </a:p>
          </p:txBody>
        </p:sp>
      </p:grpSp>
      <p:sp>
        <p:nvSpPr>
          <p:cNvPr id="29" name="object 24">
            <a:extLst>
              <a:ext uri="{FF2B5EF4-FFF2-40B4-BE49-F238E27FC236}">
                <a16:creationId xmlns:a16="http://schemas.microsoft.com/office/drawing/2014/main" id="{4BCB2134-4483-A24C-B629-7787CF5D57F2}"/>
              </a:ext>
            </a:extLst>
          </p:cNvPr>
          <p:cNvSpPr txBox="1"/>
          <p:nvPr/>
        </p:nvSpPr>
        <p:spPr>
          <a:xfrm>
            <a:off x="7732268" y="2523845"/>
            <a:ext cx="4158615" cy="1551707"/>
          </a:xfrm>
          <a:prstGeom prst="rect">
            <a:avLst/>
          </a:prstGeom>
        </p:spPr>
        <p:txBody>
          <a:bodyPr vert="horz" wrap="square" lIns="0" tIns="88900" rIns="0" bIns="0" rtlCol="0">
            <a:spAutoFit/>
          </a:bodyPr>
          <a:lstStyle/>
          <a:p>
            <a:pPr marL="12700">
              <a:lnSpc>
                <a:spcPct val="100000"/>
              </a:lnSpc>
              <a:spcBef>
                <a:spcPts val="700"/>
              </a:spcBef>
            </a:pPr>
            <a:r>
              <a:rPr lang="zh-CN" altLang="en-US" sz="2000" b="1" dirty="0">
                <a:latin typeface="Calibri"/>
                <a:cs typeface="Calibri"/>
              </a:rPr>
              <a:t>为什么我们要追踪来源</a:t>
            </a:r>
            <a:r>
              <a:rPr sz="2000" b="1" spc="-10" dirty="0">
                <a:latin typeface="Calibri"/>
                <a:cs typeface="Calibri"/>
              </a:rPr>
              <a:t>?</a:t>
            </a:r>
            <a:endParaRPr sz="2000" dirty="0">
              <a:latin typeface="Calibri"/>
              <a:cs typeface="Calibri"/>
            </a:endParaRPr>
          </a:p>
          <a:p>
            <a:pPr marL="299085" indent="-287020">
              <a:lnSpc>
                <a:spcPct val="100000"/>
              </a:lnSpc>
              <a:spcBef>
                <a:spcPts val="600"/>
              </a:spcBef>
              <a:buFont typeface="Arial"/>
              <a:buChar char="•"/>
              <a:tabLst>
                <a:tab pos="299085" algn="l"/>
                <a:tab pos="299720" algn="l"/>
              </a:tabLst>
            </a:pPr>
            <a:r>
              <a:rPr lang="zh-CN" altLang="en-US" sz="2000" spc="-90" dirty="0">
                <a:latin typeface="Calibri"/>
                <a:cs typeface="Calibri"/>
              </a:rPr>
              <a:t>记录交付历史</a:t>
            </a:r>
            <a:endParaRPr lang="en-US" altLang="zh-CN" sz="2000" spc="-90" dirty="0">
              <a:latin typeface="Calibri"/>
              <a:cs typeface="Calibri"/>
            </a:endParaRPr>
          </a:p>
          <a:p>
            <a:pPr marL="299085" indent="-287020">
              <a:lnSpc>
                <a:spcPct val="100000"/>
              </a:lnSpc>
              <a:spcBef>
                <a:spcPts val="600"/>
              </a:spcBef>
              <a:buFont typeface="Arial"/>
              <a:buChar char="•"/>
              <a:tabLst>
                <a:tab pos="299085" algn="l"/>
                <a:tab pos="299720" algn="l"/>
              </a:tabLst>
            </a:pPr>
            <a:r>
              <a:rPr lang="zh-CN" altLang="en-US" sz="2000" spc="-95" dirty="0">
                <a:latin typeface="Calibri"/>
                <a:cs typeface="Calibri"/>
              </a:rPr>
              <a:t>识别污染源</a:t>
            </a:r>
            <a:endParaRPr lang="en-US" altLang="zh-CN" sz="2000" spc="-95" dirty="0">
              <a:latin typeface="Calibri"/>
              <a:cs typeface="Calibri"/>
            </a:endParaRPr>
          </a:p>
          <a:p>
            <a:pPr marL="299085" indent="-287020">
              <a:lnSpc>
                <a:spcPct val="100000"/>
              </a:lnSpc>
              <a:spcBef>
                <a:spcPts val="600"/>
              </a:spcBef>
              <a:buFont typeface="Arial"/>
              <a:buChar char="•"/>
              <a:tabLst>
                <a:tab pos="299085" algn="l"/>
                <a:tab pos="299720" algn="l"/>
              </a:tabLst>
            </a:pPr>
            <a:r>
              <a:rPr lang="zh-CN" altLang="en-US" sz="2000" spc="-90" dirty="0">
                <a:latin typeface="Calibri"/>
                <a:cs typeface="Calibri"/>
              </a:rPr>
              <a:t>避免欺诈</a:t>
            </a:r>
            <a:endParaRPr sz="2000" dirty="0">
              <a:latin typeface="Calibri"/>
              <a:cs typeface="Calibri"/>
            </a:endParaRPr>
          </a:p>
        </p:txBody>
      </p:sp>
      <p:sp>
        <p:nvSpPr>
          <p:cNvPr id="31" name="object 15">
            <a:extLst>
              <a:ext uri="{FF2B5EF4-FFF2-40B4-BE49-F238E27FC236}">
                <a16:creationId xmlns:a16="http://schemas.microsoft.com/office/drawing/2014/main" id="{AEDE4A4B-34CA-62F1-4124-E5091273F119}"/>
              </a:ext>
            </a:extLst>
          </p:cNvPr>
          <p:cNvSpPr txBox="1">
            <a:spLocks/>
          </p:cNvSpPr>
          <p:nvPr/>
        </p:nvSpPr>
        <p:spPr>
          <a:xfrm>
            <a:off x="11068811" y="6465214"/>
            <a:ext cx="244475" cy="177800"/>
          </a:xfrm>
          <a:prstGeom prst="rect">
            <a:avLst/>
          </a:prstGeom>
        </p:spPr>
        <p:txBody>
          <a:bodyPr vert="horz" wrap="square" lIns="0" tIns="0" rIns="0" bIns="0" rtlCol="0">
            <a:spAutoFit/>
          </a:bodyPr>
          <a:lstStyle>
            <a:defPPr>
              <a:defRPr lang="zh-CN" kern="0"/>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US" altLang="zh-CN" spc="-25" smtClean="0"/>
              <a:pPr marL="38100">
                <a:lnSpc>
                  <a:spcPts val="1240"/>
                </a:lnSpc>
              </a:pPr>
              <a:t>9</a:t>
            </a:fld>
            <a:endParaRPr lang="en-US" spc="-25" dirty="0"/>
          </a:p>
        </p:txBody>
      </p:sp>
    </p:spTree>
    <p:custDataLst>
      <p:tags r:id="rId1"/>
    </p:custDataLst>
    <p:extLst>
      <p:ext uri="{BB962C8B-B14F-4D97-AF65-F5344CB8AC3E}">
        <p14:creationId xmlns:p14="http://schemas.microsoft.com/office/powerpoint/2010/main" val="33715298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29&quot;:[20740302],&quot;65&quot;:[20206915],&quot;71&quot;:[76235679926]}"/>
  <p:tag name="COMMONDATA" val="eyJoZGlkIjoiNjQ5MmJkZGQwZjJmZjFmZTFiMWNiYmY4ODIyM2FjZjM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BK_DARK_LIGHT" val="2"/>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15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16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2.xml><?xml version="1.0" encoding="utf-8"?>
<p:tagLst xmlns:a="http://schemas.openxmlformats.org/drawingml/2006/main" xmlns:r="http://schemas.openxmlformats.org/officeDocument/2006/relationships" xmlns:p="http://schemas.openxmlformats.org/presentationml/2006/main">
  <p:tag name="KSO_WM_SLIDE_ID" val="custom20206915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6915"/>
  <p:tag name="KSO_WM_SLIDE_LAYOUT" val="a_b_f"/>
  <p:tag name="KSO_WM_SLIDE_LAYOUT_CNT" val="1_1_1"/>
  <p:tag name="KSO_WM_TEMPLATE_MASTER_THUMB_INDEX" val="12"/>
  <p:tag name="KSO_WM_TEMPLATE_THUMBS_INDEX" val="1、4、7、8、10、11、12、13、15"/>
</p:tagLst>
</file>

<file path=ppt/tags/tag1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6915_1*a*1"/>
  <p:tag name="KSO_WM_TEMPLATE_CATEGORY" val="custom"/>
  <p:tag name="KSO_WM_TEMPLATE_INDEX" val="20206915"/>
  <p:tag name="KSO_WM_UNIT_LAYERLEVEL" val="1"/>
  <p:tag name="KSO_WM_TAG_VERSION" val="1.0"/>
  <p:tag name="KSO_WM_BEAUTIFY_FLAG" val="#wm#"/>
  <p:tag name="KSO_WM_UNIT_PRESET_TEXT" val="空白演示经典风格"/>
  <p:tag name="KSO_WM_UNIT_TEXT_FILL_FORE_SCHEMECOLOR_INDEX_BRIGHTNESS" val="0"/>
  <p:tag name="KSO_WM_UNIT_TEXT_FILL_FORE_SCHEMECOLOR_INDEX" val="5"/>
  <p:tag name="KSO_WM_UNIT_TEXT_FILL_TYPE" val="1"/>
</p:tagLst>
</file>

<file path=ppt/tags/tag19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0"/>
  <p:tag name="KSO_WM_UNIT_HIGHLIGHT" val="0"/>
  <p:tag name="KSO_WM_UNIT_COMPATIBLE" val="0"/>
  <p:tag name="KSO_WM_UNIT_DIAGRAM_ISNUMVISUAL" val="0"/>
  <p:tag name="KSO_WM_UNIT_DIAGRAM_ISREFERUNIT" val="0"/>
  <p:tag name="KSO_WM_UNIT_TYPE" val="b"/>
  <p:tag name="KSO_WM_UNIT_INDEX" val="1"/>
  <p:tag name="KSO_WM_UNIT_ID" val="custom20206915_1*b*1"/>
  <p:tag name="KSO_WM_TEMPLATE_CATEGORY" val="custom"/>
  <p:tag name="KSO_WM_TEMPLATE_INDEX" val="20206915"/>
  <p:tag name="KSO_WM_UNIT_LAYERLEVEL" val="1"/>
  <p:tag name="KSO_WM_TAG_VERSION" val="1.0"/>
  <p:tag name="KSO_WM_BEAUTIFY_FLAG" val="#wm#"/>
  <p:tag name="KSO_WM_UNIT_PRESET_TEXT" val="单击此处添加副标题"/>
  <p:tag name="KSO_WM_UNIT_TEXT_FILL_FORE_SCHEMECOLOR_INDEX_BRIGHTNESS" val="0.25"/>
  <p:tag name="KSO_WM_UNIT_TEXT_FILL_FORE_SCHEMECOLOR_INDEX" val="13"/>
  <p:tag name="KSO_WM_UNIT_TEXT_FILL_TYPE" val="1"/>
</p:tagLst>
</file>

<file path=ppt/tags/tag195.xml><?xml version="1.0" encoding="utf-8"?>
<p:tagLst xmlns:a="http://schemas.openxmlformats.org/drawingml/2006/main" xmlns:r="http://schemas.openxmlformats.org/officeDocument/2006/relationships" xmlns:p="http://schemas.openxmlformats.org/presentationml/2006/main">
  <p:tag name="KSO_WM_UNIT_NOCLEAR" val="0"/>
  <p:tag name="KSO_WM_UNIT_VALUE" val="10"/>
  <p:tag name="KSO_WM_UNIT_HIGHLIGHT" val="0"/>
  <p:tag name="KSO_WM_UNIT_COMPATIBLE" val="0"/>
  <p:tag name="KSO_WM_UNIT_DIAGRAM_ISNUMVISUAL" val="0"/>
  <p:tag name="KSO_WM_UNIT_DIAGRAM_ISREFERUNIT" val="0"/>
  <p:tag name="KSO_WM_UNIT_TYPE" val="f"/>
  <p:tag name="KSO_WM_UNIT_INDEX" val="1"/>
  <p:tag name="KSO_WM_UNIT_ID" val="custom20206915_1*f*1"/>
  <p:tag name="KSO_WM_TEMPLATE_CATEGORY" val="custom"/>
  <p:tag name="KSO_WM_TEMPLATE_INDEX" val="20206915"/>
  <p:tag name="KSO_WM_UNIT_LAYERLEVEL" val="1"/>
  <p:tag name="KSO_WM_TAG_VERSION" val="1.0"/>
  <p:tag name="KSO_WM_BEAUTIFY_FLAG" val="#wm#"/>
  <p:tag name="KSO_WM_UNIT_ISCONTENTSTITLE" val="0"/>
  <p:tag name="KSO_WM_UNIT_ISNUMDGMTITLE" val="0"/>
  <p:tag name="KSO_WM_UNIT_PRESET_TEXT" val="演讲者："/>
  <p:tag name="KSO_WM_UNIT_SUBTYPE" val="b"/>
  <p:tag name="KSO_WM_UNIT_TEXT_FILL_FORE_SCHEMECOLOR_INDEX_BRIGHTNESS" val="0"/>
  <p:tag name="KSO_WM_UNIT_TEXT_FILL_FORE_SCHEMECOLOR_INDEX" val="5"/>
  <p:tag name="KSO_WM_UNIT_TEXT_FILL_TYPE" val="1"/>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6915"/>
  <p:tag name="KSO_WM_SLIDE_ID" val="custom20206915_4"/>
  <p:tag name="KSO_WM_TEMPLATE_SUBCATEGORY" val="0"/>
  <p:tag name="KSO_WM_TEMPLATE_MASTER_TYPE" val="1"/>
  <p:tag name="KSO_WM_TEMPLATE_COLOR_TYPE" val="1"/>
  <p:tag name="KSO_WM_SLIDE_TYPE" val="contents"/>
  <p:tag name="KSO_WM_SLIDE_SUBTYPE" val="diag"/>
  <p:tag name="KSO_WM_SLIDE_ITEM_CNT" val="4"/>
  <p:tag name="KSO_WM_SLIDE_INDEX" val="4"/>
  <p:tag name="KSO_WM_DIAGRAM_GROUP_CODE" val="l1-1"/>
  <p:tag name="KSO_WM_SLIDE_DIAGTYPE" val="l"/>
  <p:tag name="KSO_WM_TAG_VERSION" val="1.0"/>
  <p:tag name="KSO_WM_SLIDE_LAYOUT" val="a_l"/>
  <p:tag name="KSO_WM_SLIDE_LAYOUT_CNT" val="1_1"/>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6915_4*i*1"/>
  <p:tag name="KSO_WM_TEMPLATE_CATEGORY" val="custom"/>
  <p:tag name="KSO_WM_TEMPLATE_INDEX" val="20206915"/>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9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6915_4*l_h_f*1_1_1"/>
  <p:tag name="KSO_WM_TEMPLATE_CATEGORY" val="custom"/>
  <p:tag name="KSO_WM_TEMPLATE_INDEX" val="20206915"/>
  <p:tag name="KSO_WM_UNIT_LAYERLEVEL" val="1_1_1"/>
  <p:tag name="KSO_WM_TAG_VERSION" val="1.0"/>
  <p:tag name="KSO_WM_BEAUTIFY_FLAG" val="#wm#"/>
  <p:tag name="KSO_WM_UNIT_PRESET_TEXT" val="请言简意赅的阐述您的观点。"/>
  <p:tag name="KSO_WM_UNIT_TEXT_FILL_FORE_SCHEMECOLOR_INDEX_BRIGHTNESS" val="0.25"/>
  <p:tag name="KSO_WM_UNIT_TEXT_FILL_FORE_SCHEMECOLOR_INDEX" val="13"/>
  <p:tag name="KSO_WM_UNIT_TEXT_FILL_TYPE" val="1"/>
  <p:tag name="KSO_WM_UNIT_USESOURCEFORMAT_APPLY" val="1"/>
  <p:tag name="KSO_WM_DIAGRAM_VIRTUALLY_FRAME" val="{&quot;height&quot;:316.35,&quot;left&quot;:55.125590551181084,&quot;top&quot;:171.3,&quot;width&quot;:590.692440944882}"/>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6915_4*l_h_i*1_1_1"/>
  <p:tag name="KSO_WM_TEMPLATE_CATEGORY" val="custom"/>
  <p:tag name="KSO_WM_TEMPLATE_INDEX" val="20206915"/>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 name="KSO_WM_DIAGRAM_VIRTUALLY_FRAME" val="{&quot;height&quot;:316.35,&quot;left&quot;:55.125590551181084,&quot;top&quot;:171.3,&quot;width&quot;:590.692440944882}"/>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6915_4*l_h_i*1_1_2"/>
  <p:tag name="KSO_WM_TEMPLATE_CATEGORY" val="custom"/>
  <p:tag name="KSO_WM_TEMPLATE_INDEX" val="20206915"/>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USESOURCEFORMAT_APPLY" val="1"/>
  <p:tag name="KSO_WM_DIAGRAM_VIRTUALLY_FRAME" val="{&quot;height&quot;:316.35,&quot;left&quot;:55.125590551181084,&quot;top&quot;:171.3,&quot;width&quot;:590.692440944882}"/>
</p:tagLst>
</file>

<file path=ppt/tags/tag20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6915_4*l_h_f*1_3_1"/>
  <p:tag name="KSO_WM_TEMPLATE_CATEGORY" val="custom"/>
  <p:tag name="KSO_WM_TEMPLATE_INDEX" val="20206915"/>
  <p:tag name="KSO_WM_UNIT_LAYERLEVEL" val="1_1_1"/>
  <p:tag name="KSO_WM_TAG_VERSION" val="1.0"/>
  <p:tag name="KSO_WM_BEAUTIFY_FLAG" val="#wm#"/>
  <p:tag name="KSO_WM_UNIT_PRESET_TEXT" val="请言简意赅的阐述您的观点。"/>
  <p:tag name="KSO_WM_UNIT_TEXT_FILL_FORE_SCHEMECOLOR_INDEX_BRIGHTNESS" val="0.25"/>
  <p:tag name="KSO_WM_UNIT_TEXT_FILL_FORE_SCHEMECOLOR_INDEX" val="13"/>
  <p:tag name="KSO_WM_UNIT_TEXT_FILL_TYPE" val="1"/>
  <p:tag name="KSO_WM_UNIT_USESOURCEFORMAT_APPLY" val="1"/>
  <p:tag name="KSO_WM_DIAGRAM_VIRTUALLY_FRAME" val="{&quot;height&quot;:316.35,&quot;left&quot;:55.125590551181084,&quot;top&quot;:171.3,&quot;width&quot;:590.692440944882}"/>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6915_4*l_h_i*1_2_1"/>
  <p:tag name="KSO_WM_TEMPLATE_CATEGORY" val="custom"/>
  <p:tag name="KSO_WM_TEMPLATE_INDEX" val="20206915"/>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 name="KSO_WM_DIAGRAM_VIRTUALLY_FRAME" val="{&quot;height&quot;:316.35,&quot;left&quot;:55.125590551181084,&quot;top&quot;:171.3,&quot;width&quot;:590.692440944882}"/>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6915_4*l_h_i*1_2_2"/>
  <p:tag name="KSO_WM_TEMPLATE_CATEGORY" val="custom"/>
  <p:tag name="KSO_WM_TEMPLATE_INDEX" val="20206915"/>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USESOURCEFORMAT_APPLY" val="1"/>
  <p:tag name="KSO_WM_DIAGRAM_VIRTUALLY_FRAME" val="{&quot;height&quot;:316.35,&quot;left&quot;:55.125590551181084,&quot;top&quot;:171.3,&quot;width&quot;:590.692440944882}"/>
</p:tagLst>
</file>

<file path=ppt/tags/tag20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6915_4*l_h_f*1_2_1"/>
  <p:tag name="KSO_WM_TEMPLATE_CATEGORY" val="custom"/>
  <p:tag name="KSO_WM_TEMPLATE_INDEX" val="20206915"/>
  <p:tag name="KSO_WM_UNIT_LAYERLEVEL" val="1_1_1"/>
  <p:tag name="KSO_WM_TAG_VERSION" val="1.0"/>
  <p:tag name="KSO_WM_BEAUTIFY_FLAG" val="#wm#"/>
  <p:tag name="KSO_WM_UNIT_PRESET_TEXT" val="请言简意赅的阐述您的观点。"/>
  <p:tag name="KSO_WM_UNIT_TEXT_FILL_FORE_SCHEMECOLOR_INDEX_BRIGHTNESS" val="0.25"/>
  <p:tag name="KSO_WM_UNIT_TEXT_FILL_FORE_SCHEMECOLOR_INDEX" val="13"/>
  <p:tag name="KSO_WM_UNIT_TEXT_FILL_TYPE" val="1"/>
  <p:tag name="KSO_WM_UNIT_USESOURCEFORMAT_APPLY" val="1"/>
  <p:tag name="KSO_WM_DIAGRAM_VIRTUALLY_FRAME" val="{&quot;height&quot;:316.35,&quot;left&quot;:55.125590551181084,&quot;top&quot;:171.3,&quot;width&quot;:590.692440944882}"/>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6915_4*l_h_i*1_3_1"/>
  <p:tag name="KSO_WM_TEMPLATE_CATEGORY" val="custom"/>
  <p:tag name="KSO_WM_TEMPLATE_INDEX" val="20206915"/>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 name="KSO_WM_DIAGRAM_VIRTUALLY_FRAME" val="{&quot;height&quot;:316.35,&quot;left&quot;:55.125590551181084,&quot;top&quot;:171.3,&quot;width&quot;:590.692440944882}"/>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06915_4*l_h_i*1_3_2"/>
  <p:tag name="KSO_WM_TEMPLATE_CATEGORY" val="custom"/>
  <p:tag name="KSO_WM_TEMPLATE_INDEX" val="20206915"/>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USESOURCEFORMAT_APPLY" val="1"/>
  <p:tag name="KSO_WM_DIAGRAM_VIRTUALLY_FRAME" val="{&quot;height&quot;:316.35,&quot;left&quot;:55.125590551181084,&quot;top&quot;:171.3,&quot;width&quot;:590.692440944882}"/>
</p:tagLst>
</file>

<file path=ppt/tags/tag20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06915_4*l_h_f*1_4_1"/>
  <p:tag name="KSO_WM_TEMPLATE_CATEGORY" val="custom"/>
  <p:tag name="KSO_WM_TEMPLATE_INDEX" val="20206915"/>
  <p:tag name="KSO_WM_UNIT_LAYERLEVEL" val="1_1_1"/>
  <p:tag name="KSO_WM_TAG_VERSION" val="1.0"/>
  <p:tag name="KSO_WM_BEAUTIFY_FLAG" val="#wm#"/>
  <p:tag name="KSO_WM_UNIT_PRESET_TEXT" val="请言简意赅的阐述您的观点。"/>
  <p:tag name="KSO_WM_UNIT_TEXT_FILL_FORE_SCHEMECOLOR_INDEX_BRIGHTNESS" val="0.25"/>
  <p:tag name="KSO_WM_UNIT_TEXT_FILL_FORE_SCHEMECOLOR_INDEX" val="13"/>
  <p:tag name="KSO_WM_UNIT_TEXT_FILL_TYPE" val="1"/>
  <p:tag name="KSO_WM_UNIT_USESOURCEFORMAT_APPLY" val="1"/>
  <p:tag name="KSO_WM_DIAGRAM_VIRTUALLY_FRAME" val="{&quot;height&quot;:316.35,&quot;left&quot;:55.125590551181084,&quot;top&quot;:171.3,&quot;width&quot;:590.692440944882}"/>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custom20206915_4*l_h_i*1_4_1"/>
  <p:tag name="KSO_WM_TEMPLATE_CATEGORY" val="custom"/>
  <p:tag name="KSO_WM_TEMPLATE_INDEX" val="20206915"/>
  <p:tag name="KSO_WM_UNIT_LAYERLEVEL" val="1_1_1"/>
  <p:tag name="KSO_WM_TAG_VERSION" val="1.0"/>
  <p:tag name="KSO_WM_BEAUTIFY_FLAG" val="#wm#"/>
  <p:tag name="KSO_WM_UNIT_TEXT_FILL_FORE_SCHEMECOLOR_INDEX_BRIGHTNESS" val="0"/>
  <p:tag name="KSO_WM_UNIT_TEXT_FILL_FORE_SCHEMECOLOR_INDEX" val="5"/>
  <p:tag name="KSO_WM_UNIT_TEXT_FILL_TYPE" val="1"/>
  <p:tag name="KSO_WM_UNIT_USESOURCEFORMAT_APPLY" val="1"/>
  <p:tag name="KSO_WM_DIAGRAM_VIRTUALLY_FRAME" val="{&quot;height&quot;:316.35,&quot;left&quot;:55.125590551181084,&quot;top&quot;:171.3,&quot;width&quot;:590.692440944882}"/>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custom20206915_4*l_h_i*1_4_2"/>
  <p:tag name="KSO_WM_TEMPLATE_CATEGORY" val="custom"/>
  <p:tag name="KSO_WM_TEMPLATE_INDEX" val="20206915"/>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USESOURCEFORMAT_APPLY" val="1"/>
  <p:tag name="KSO_WM_DIAGRAM_VIRTUALLY_FRAME" val="{&quot;height&quot;:316.35,&quot;left&quot;:55.125590551181084,&quot;top&quot;:171.3,&quot;width&quot;:590.692440944882}"/>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4*a*1"/>
  <p:tag name="KSO_WM_TEMPLATE_CATEGORY" val="custom"/>
  <p:tag name="KSO_WM_TEMPLATE_INDEX" val="2020691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211.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1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21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2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3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3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3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4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4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4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5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5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5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6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6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6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6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6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7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7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7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8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8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9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9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9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9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0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0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0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1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1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1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1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1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3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2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2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2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3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3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3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3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3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3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4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4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4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4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4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4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5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5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5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5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5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6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6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6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6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7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7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7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7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7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7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8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8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8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8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9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9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9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9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0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0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0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0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0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0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0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09.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1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1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1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2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2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2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26.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2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2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3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3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3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3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4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4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4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5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5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5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5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6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6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71.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7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7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TABLE_ENDDRAG_ORIGIN_RECT" val="672*385"/>
  <p:tag name="TABLE_ENDDRAG_RECT" val="156*114*672*385"/>
</p:tagLst>
</file>

<file path=ppt/tags/tag48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8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8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8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8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9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9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9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9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9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9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9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0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0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5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0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0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06.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5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0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09.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5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1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1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1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5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1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1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5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21.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22.xml><?xml version="1.0" encoding="utf-8"?>
<p:tagLst xmlns:a="http://schemas.openxmlformats.org/drawingml/2006/main" xmlns:r="http://schemas.openxmlformats.org/officeDocument/2006/relationships" xmlns:p="http://schemas.openxmlformats.org/presentationml/2006/main">
  <p:tag name="KSO_WM_SLIDE_ID" val="custom20206915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6915"/>
  <p:tag name="KSO_WM_SLIDE_TYPE" val="endPage"/>
  <p:tag name="KSO_WM_SLIDE_SUBTYPE" val="pureTxt"/>
  <p:tag name="KSO_WM_SLIDE_LAYOUT" val="a"/>
  <p:tag name="KSO_WM_SLIDE_LAYOUT_CNT" val="1"/>
</p:tagLst>
</file>

<file path=ppt/tags/tag5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6915_15*a*1"/>
  <p:tag name="KSO_WM_TEMPLATE_CATEGORY" val="custom"/>
  <p:tag name="KSO_WM_TEMPLATE_INDEX" val="20206915"/>
  <p:tag name="KSO_WM_UNIT_LAYERLEVEL" val="1"/>
  <p:tag name="KSO_WM_TAG_VERSION" val="1.0"/>
  <p:tag name="KSO_WM_BEAUTIFY_FLAG" val="#wm#"/>
  <p:tag name="KSO_WM_UNIT_ISCONTENTSTITLE" val="0"/>
  <p:tag name="KSO_WM_UNIT_ISNUMDGMTITLE" val="0"/>
  <p:tag name="KSO_WM_UNIT_NOCLEAR" val="1"/>
  <p:tag name="KSO_WM_UNIT_TYPE" val="a"/>
  <p:tag name="KSO_WM_UNIT_INDEX" val="1"/>
  <p:tag name="KSO_WM_UNIT_PRESET_TEXT" val="THANKS"/>
  <p:tag name="KSO_WM_UNIT_TEXT_FILL_FORE_SCHEMECOLOR_INDEX_BRIGHTNESS" val="0"/>
  <p:tag name="KSO_WM_UNIT_TEXT_FILL_FORE_SCHEMECOLOR_INDEX" val="5"/>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6915"/>
  <p:tag name="KSO_WM_TEMPLATE_MASTER_THUMB_INDEX" val="12"/>
  <p:tag name="KSO_WM_TEMPLATE_THUMBS_INDEX" val="1、4、7、8、10、11、12、13、15"/>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UNIT_TYPE" val="y"/>
  <p:tag name="KSO_WM_UNIT_INDEX" val="7"/>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UNIT_TYPE" val="y"/>
  <p:tag name="KSO_WM_UNIT_INDEX" val="6"/>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heme/theme1.xml><?xml version="1.0" encoding="utf-8"?>
<a:theme xmlns:a="http://schemas.openxmlformats.org/drawingml/2006/main" name="WPS">
  <a:themeElements>
    <a:clrScheme name="">
      <a:dk1>
        <a:srgbClr val="000000"/>
      </a:dk1>
      <a:lt1>
        <a:srgbClr val="FFFFFF"/>
      </a:lt1>
      <a:dk2>
        <a:srgbClr val="172228"/>
      </a:dk2>
      <a:lt2>
        <a:srgbClr val="F6F8F9"/>
      </a:lt2>
      <a:accent1>
        <a:srgbClr val="2B4663"/>
      </a:accent1>
      <a:accent2>
        <a:srgbClr val="5C7885"/>
      </a:accent2>
      <a:accent3>
        <a:srgbClr val="94ACBC"/>
      </a:accent3>
      <a:accent4>
        <a:srgbClr val="B9CAE1"/>
      </a:accent4>
      <a:accent5>
        <a:srgbClr val="97ABBD"/>
      </a:accent5>
      <a:accent6>
        <a:srgbClr val="3B606F"/>
      </a:accent6>
      <a:hlink>
        <a:srgbClr val="5FCBFB"/>
      </a:hlink>
      <a:folHlink>
        <a:srgbClr val="B759BC"/>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
      <a:dk1>
        <a:srgbClr val="000000"/>
      </a:dk1>
      <a:lt1>
        <a:srgbClr val="FFFFFF"/>
      </a:lt1>
      <a:dk2>
        <a:srgbClr val="F5F5F8"/>
      </a:dk2>
      <a:lt2>
        <a:srgbClr val="FFFFFF"/>
      </a:lt2>
      <a:accent1>
        <a:srgbClr val="577CCE"/>
      </a:accent1>
      <a:accent2>
        <a:srgbClr val="5999AF"/>
      </a:accent2>
      <a:accent3>
        <a:srgbClr val="5BA080"/>
      </a:accent3>
      <a:accent4>
        <a:srgbClr val="8BAA69"/>
      </a:accent4>
      <a:accent5>
        <a:srgbClr val="D6B250"/>
      </a:accent5>
      <a:accent6>
        <a:srgbClr val="E79647"/>
      </a:accent6>
      <a:hlink>
        <a:srgbClr val="0000FF"/>
      </a:hlink>
      <a:folHlink>
        <a:srgbClr val="FF00F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TotalTime>
  <Words>4768</Words>
  <Application>Microsoft Office PowerPoint</Application>
  <PresentationFormat>宽屏</PresentationFormat>
  <Paragraphs>477</Paragraphs>
  <Slides>61</Slides>
  <Notes>48</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61</vt:i4>
      </vt:variant>
    </vt:vector>
  </HeadingPairs>
  <TitlesOfParts>
    <vt:vector size="74" baseType="lpstr">
      <vt:lpstr>黑体</vt:lpstr>
      <vt:lpstr>华文楷体</vt:lpstr>
      <vt:lpstr>华文新魏</vt:lpstr>
      <vt:lpstr>楷体</vt:lpstr>
      <vt:lpstr>宋体</vt:lpstr>
      <vt:lpstr>微软雅黑</vt:lpstr>
      <vt:lpstr>Arial</vt:lpstr>
      <vt:lpstr>Arial Black</vt:lpstr>
      <vt:lpstr>Calibri</vt:lpstr>
      <vt:lpstr>Times New Roman</vt:lpstr>
      <vt:lpstr>Wingdings</vt:lpstr>
      <vt:lpstr>WPS</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钰川 邓</cp:lastModifiedBy>
  <cp:revision>225</cp:revision>
  <dcterms:created xsi:type="dcterms:W3CDTF">2019-06-19T02:08:00Z</dcterms:created>
  <dcterms:modified xsi:type="dcterms:W3CDTF">2024-05-28T04:31:52Z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CC6321C8CF2F4D2191DF43B0FBD68A7A_11</vt:lpwstr>
  </property>
</Properties>
</file>